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4" r:id="rId1"/>
  </p:sldMasterIdLst>
  <p:notesMasterIdLst>
    <p:notesMasterId r:id="rId42"/>
  </p:notesMasterIdLst>
  <p:sldIdLst>
    <p:sldId id="281" r:id="rId2"/>
    <p:sldId id="256" r:id="rId3"/>
    <p:sldId id="299" r:id="rId4"/>
    <p:sldId id="302" r:id="rId5"/>
    <p:sldId id="300" r:id="rId6"/>
    <p:sldId id="266" r:id="rId7"/>
    <p:sldId id="269" r:id="rId8"/>
    <p:sldId id="279" r:id="rId9"/>
    <p:sldId id="270" r:id="rId10"/>
    <p:sldId id="272" r:id="rId11"/>
    <p:sldId id="273" r:id="rId12"/>
    <p:sldId id="274" r:id="rId13"/>
    <p:sldId id="275" r:id="rId14"/>
    <p:sldId id="265" r:id="rId15"/>
    <p:sldId id="257" r:id="rId16"/>
    <p:sldId id="258" r:id="rId17"/>
    <p:sldId id="289" r:id="rId18"/>
    <p:sldId id="290" r:id="rId19"/>
    <p:sldId id="295" r:id="rId20"/>
    <p:sldId id="259" r:id="rId21"/>
    <p:sldId id="260" r:id="rId22"/>
    <p:sldId id="291" r:id="rId23"/>
    <p:sldId id="292" r:id="rId24"/>
    <p:sldId id="296" r:id="rId25"/>
    <p:sldId id="261" r:id="rId26"/>
    <p:sldId id="262" r:id="rId27"/>
    <p:sldId id="286" r:id="rId28"/>
    <p:sldId id="263" r:id="rId29"/>
    <p:sldId id="264" r:id="rId30"/>
    <p:sldId id="293" r:id="rId31"/>
    <p:sldId id="294" r:id="rId32"/>
    <p:sldId id="280" r:id="rId33"/>
    <p:sldId id="282" r:id="rId34"/>
    <p:sldId id="287" r:id="rId35"/>
    <p:sldId id="283" r:id="rId36"/>
    <p:sldId id="284" r:id="rId37"/>
    <p:sldId id="288" r:id="rId38"/>
    <p:sldId id="297" r:id="rId39"/>
    <p:sldId id="298" r:id="rId40"/>
    <p:sldId id="285"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t9Wqx/+UhQqUD/hrU94RMg==" hashData="jM7d3z0/UasLMgMlySrRddsVtcs="/>
  <p:extLst>
    <p:ext uri="{521415D9-36F7-43E2-AB2F-B90AF26B5E84}">
      <p14:sectionLst xmlns:p14="http://schemas.microsoft.com/office/powerpoint/2010/main">
        <p14:section name="Untitled Section" id="{8C2B0A78-011B-4A33-A073-0F6D31764B2F}">
          <p14:sldIdLst>
            <p14:sldId id="281"/>
            <p14:sldId id="256"/>
            <p14:sldId id="299"/>
            <p14:sldId id="302"/>
            <p14:sldId id="300"/>
            <p14:sldId id="266"/>
            <p14:sldId id="269"/>
            <p14:sldId id="279"/>
            <p14:sldId id="270"/>
            <p14:sldId id="272"/>
            <p14:sldId id="273"/>
            <p14:sldId id="274"/>
            <p14:sldId id="275"/>
            <p14:sldId id="265"/>
            <p14:sldId id="257"/>
            <p14:sldId id="258"/>
            <p14:sldId id="289"/>
            <p14:sldId id="290"/>
            <p14:sldId id="295"/>
            <p14:sldId id="259"/>
            <p14:sldId id="260"/>
            <p14:sldId id="291"/>
            <p14:sldId id="292"/>
            <p14:sldId id="296"/>
            <p14:sldId id="261"/>
            <p14:sldId id="262"/>
            <p14:sldId id="286"/>
            <p14:sldId id="263"/>
            <p14:sldId id="264"/>
            <p14:sldId id="293"/>
            <p14:sldId id="294"/>
            <p14:sldId id="280"/>
            <p14:sldId id="282"/>
            <p14:sldId id="287"/>
            <p14:sldId id="283"/>
            <p14:sldId id="284"/>
            <p14:sldId id="288"/>
            <p14:sldId id="297"/>
            <p14:sldId id="298"/>
            <p14:sldId id="285"/>
          </p14:sldIdLst>
        </p14:section>
      </p14:sectionLst>
    </p:ex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 Lestari" initials="ML" lastIdx="1" clrIdx="0">
    <p:extLst>
      <p:ext uri="{19B8F6BF-5375-455C-9EA6-DF929625EA0E}">
        <p15:presenceInfo xmlns:p15="http://schemas.microsoft.com/office/powerpoint/2012/main" xmlns="" userId="033291c9b461277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9E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26" autoAdjust="0"/>
    <p:restoredTop sz="94660"/>
  </p:normalViewPr>
  <p:slideViewPr>
    <p:cSldViewPr snapToGrid="0">
      <p:cViewPr>
        <p:scale>
          <a:sx n="60" d="100"/>
          <a:sy n="60" d="100"/>
        </p:scale>
        <p:origin x="-182" y="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E4B4A8-DB6D-45C1-8B81-DC92C82C3CE3}" type="doc">
      <dgm:prSet loTypeId="urn:microsoft.com/office/officeart/2005/8/layout/vProcess5" loCatId="process" qsTypeId="urn:microsoft.com/office/officeart/2005/8/quickstyle/simple1" qsCatId="simple" csTypeId="urn:microsoft.com/office/officeart/2005/8/colors/accent3_2" csCatId="accent3" phldr="1"/>
      <dgm:spPr/>
      <dgm:t>
        <a:bodyPr/>
        <a:lstStyle/>
        <a:p>
          <a:endParaRPr lang="en-ID"/>
        </a:p>
      </dgm:t>
    </dgm:pt>
    <dgm:pt modelId="{B38823A9-7B30-4282-93FC-37F61B89C999}">
      <dgm:prSet phldrT="[Text]"/>
      <dgm:spPr/>
      <dgm:t>
        <a:bodyPr/>
        <a:lstStyle/>
        <a:p>
          <a:r>
            <a:rPr lang="id-ID" b="1" dirty="0" smtClean="0"/>
            <a:t>1. </a:t>
          </a:r>
          <a:r>
            <a:rPr lang="en-GB" b="1" dirty="0" err="1" smtClean="0"/>
            <a:t>Menentukan</a:t>
          </a:r>
          <a:r>
            <a:rPr lang="en-GB" b="1" dirty="0"/>
            <a:t>  </a:t>
          </a:r>
          <a:r>
            <a:rPr lang="en-GB" b="1" dirty="0" err="1"/>
            <a:t>Formulasi</a:t>
          </a:r>
          <a:r>
            <a:rPr lang="en-GB" b="1" dirty="0"/>
            <a:t> </a:t>
          </a:r>
          <a:r>
            <a:rPr lang="en-GB" b="1" dirty="0" err="1" smtClean="0"/>
            <a:t>Hipotesis</a:t>
          </a:r>
          <a:r>
            <a:rPr lang="id-ID" b="1" dirty="0" smtClean="0"/>
            <a:t> Ho &amp; Ha</a:t>
          </a:r>
          <a:endParaRPr lang="en-ID" dirty="0"/>
        </a:p>
      </dgm:t>
    </dgm:pt>
    <dgm:pt modelId="{B8E5E8F9-53FA-47E7-B3E9-B75A7602AC20}" type="parTrans" cxnId="{D74B322C-DF9B-4C5D-8563-686502728834}">
      <dgm:prSet/>
      <dgm:spPr/>
      <dgm:t>
        <a:bodyPr/>
        <a:lstStyle/>
        <a:p>
          <a:endParaRPr lang="en-ID"/>
        </a:p>
      </dgm:t>
    </dgm:pt>
    <dgm:pt modelId="{09F41AED-FE56-4092-AFED-85736B4CAC14}" type="sibTrans" cxnId="{D74B322C-DF9B-4C5D-8563-686502728834}">
      <dgm:prSet/>
      <dgm:spPr/>
      <dgm:t>
        <a:bodyPr/>
        <a:lstStyle/>
        <a:p>
          <a:endParaRPr lang="en-ID"/>
        </a:p>
      </dgm:t>
    </dgm:pt>
    <dgm:pt modelId="{61C88816-43A8-4FAB-B381-AF97AC9BA832}">
      <dgm:prSet phldrT="[Text]"/>
      <dgm:spPr/>
      <dgm:t>
        <a:bodyPr/>
        <a:lstStyle/>
        <a:p>
          <a:r>
            <a:rPr lang="en-GB" b="1" dirty="0"/>
            <a:t> </a:t>
          </a:r>
          <a:r>
            <a:rPr lang="id-ID" b="1" dirty="0" smtClean="0"/>
            <a:t>2.</a:t>
          </a:r>
          <a:r>
            <a:rPr lang="en-GB" b="1" dirty="0"/>
            <a:t> </a:t>
          </a:r>
          <a:r>
            <a:rPr lang="en-GB" b="1" dirty="0" err="1"/>
            <a:t>Menentukan</a:t>
          </a:r>
          <a:r>
            <a:rPr lang="en-GB" b="1" dirty="0"/>
            <a:t> </a:t>
          </a:r>
          <a:r>
            <a:rPr lang="en-GB" b="1" dirty="0" err="1"/>
            <a:t>Taraf</a:t>
          </a:r>
          <a:r>
            <a:rPr lang="en-GB" b="1" dirty="0"/>
            <a:t> </a:t>
          </a:r>
          <a:r>
            <a:rPr lang="en-GB" b="1" dirty="0" err="1"/>
            <a:t>Nyata</a:t>
          </a:r>
          <a:r>
            <a:rPr lang="en-GB" b="1" dirty="0"/>
            <a:t> (α</a:t>
          </a:r>
          <a:r>
            <a:rPr lang="en-GB" b="1" dirty="0" smtClean="0"/>
            <a:t>)</a:t>
          </a:r>
          <a:r>
            <a:rPr lang="id-ID" b="1" dirty="0" smtClean="0"/>
            <a:t> &amp; Titik Kritis</a:t>
          </a:r>
          <a:endParaRPr lang="en-ID" dirty="0"/>
        </a:p>
      </dgm:t>
    </dgm:pt>
    <dgm:pt modelId="{A95316A4-C95C-4835-8812-B99F82C119E1}" type="parTrans" cxnId="{763E57B5-F60F-4DE0-AB88-48F084AA840C}">
      <dgm:prSet/>
      <dgm:spPr/>
      <dgm:t>
        <a:bodyPr/>
        <a:lstStyle/>
        <a:p>
          <a:endParaRPr lang="en-ID"/>
        </a:p>
      </dgm:t>
    </dgm:pt>
    <dgm:pt modelId="{E9576F1E-00D4-4EE7-B5DD-F2AF98BB3BA9}" type="sibTrans" cxnId="{763E57B5-F60F-4DE0-AB88-48F084AA840C}">
      <dgm:prSet/>
      <dgm:spPr/>
      <dgm:t>
        <a:bodyPr/>
        <a:lstStyle/>
        <a:p>
          <a:endParaRPr lang="en-ID"/>
        </a:p>
      </dgm:t>
    </dgm:pt>
    <dgm:pt modelId="{D60FBDB4-9D57-469C-9B4F-13302C4E4C95}">
      <dgm:prSet phldrT="[Text]"/>
      <dgm:spPr/>
      <dgm:t>
        <a:bodyPr/>
        <a:lstStyle/>
        <a:p>
          <a:r>
            <a:rPr lang="id-ID" b="1" dirty="0" smtClean="0"/>
            <a:t>3. </a:t>
          </a:r>
          <a:r>
            <a:rPr lang="en-GB" b="1" dirty="0" err="1" smtClean="0"/>
            <a:t>Menentukan</a:t>
          </a:r>
          <a:r>
            <a:rPr lang="en-GB" b="1" dirty="0" smtClean="0"/>
            <a:t> </a:t>
          </a:r>
          <a:r>
            <a:rPr lang="en-GB" b="1" dirty="0" err="1"/>
            <a:t>Kriteria</a:t>
          </a:r>
          <a:r>
            <a:rPr lang="en-GB" b="1" dirty="0"/>
            <a:t> </a:t>
          </a:r>
          <a:r>
            <a:rPr lang="en-GB" b="1" dirty="0" err="1" smtClean="0"/>
            <a:t>Pengujian</a:t>
          </a:r>
          <a:r>
            <a:rPr lang="id-ID" b="1" dirty="0" smtClean="0"/>
            <a:t> &amp; Wilayah Kritis</a:t>
          </a:r>
          <a:endParaRPr lang="en-GB" b="1" dirty="0"/>
        </a:p>
      </dgm:t>
    </dgm:pt>
    <dgm:pt modelId="{B12C0D7A-B3AE-4B25-9552-7A2DF5192C68}" type="parTrans" cxnId="{013E5C4A-D259-4D83-AA17-9700D3668A64}">
      <dgm:prSet/>
      <dgm:spPr/>
      <dgm:t>
        <a:bodyPr/>
        <a:lstStyle/>
        <a:p>
          <a:endParaRPr lang="en-ID"/>
        </a:p>
      </dgm:t>
    </dgm:pt>
    <dgm:pt modelId="{2AADC9D0-6F85-4310-8304-E4FFD3694E3E}" type="sibTrans" cxnId="{013E5C4A-D259-4D83-AA17-9700D3668A64}">
      <dgm:prSet/>
      <dgm:spPr/>
      <dgm:t>
        <a:bodyPr/>
        <a:lstStyle/>
        <a:p>
          <a:endParaRPr lang="en-ID"/>
        </a:p>
      </dgm:t>
    </dgm:pt>
    <dgm:pt modelId="{C7AD2944-C951-4D10-9BC3-B06A085691AB}">
      <dgm:prSet/>
      <dgm:spPr/>
      <dgm:t>
        <a:bodyPr/>
        <a:lstStyle/>
        <a:p>
          <a:r>
            <a:rPr lang="id-ID" b="1" dirty="0" smtClean="0"/>
            <a:t>4. </a:t>
          </a:r>
          <a:r>
            <a:rPr lang="en-GB" b="1" dirty="0" err="1" smtClean="0"/>
            <a:t>Menentukan</a:t>
          </a:r>
          <a:r>
            <a:rPr lang="en-GB" b="1" dirty="0" smtClean="0"/>
            <a:t> </a:t>
          </a:r>
          <a:r>
            <a:rPr lang="en-GB" b="1" dirty="0" err="1"/>
            <a:t>Nilai</a:t>
          </a:r>
          <a:r>
            <a:rPr lang="en-GB" b="1" dirty="0"/>
            <a:t> </a:t>
          </a:r>
          <a:r>
            <a:rPr lang="en-GB" b="1" dirty="0" err="1"/>
            <a:t>Uji</a:t>
          </a:r>
          <a:r>
            <a:rPr lang="en-GB" b="1" dirty="0"/>
            <a:t> </a:t>
          </a:r>
          <a:r>
            <a:rPr lang="en-GB" b="1" dirty="0" err="1"/>
            <a:t>Statistik</a:t>
          </a:r>
          <a:endParaRPr lang="en-ID" dirty="0"/>
        </a:p>
      </dgm:t>
    </dgm:pt>
    <dgm:pt modelId="{3CE3EC6F-D3D9-4E06-BFC2-4A5CEBD4059C}" type="parTrans" cxnId="{1F81D015-3F06-48F4-A56B-05A4F16AB796}">
      <dgm:prSet/>
      <dgm:spPr/>
      <dgm:t>
        <a:bodyPr/>
        <a:lstStyle/>
        <a:p>
          <a:endParaRPr lang="en-ID"/>
        </a:p>
      </dgm:t>
    </dgm:pt>
    <dgm:pt modelId="{AFADB31F-37A7-4A12-B61C-772DDA9D6150}" type="sibTrans" cxnId="{1F81D015-3F06-48F4-A56B-05A4F16AB796}">
      <dgm:prSet/>
      <dgm:spPr/>
      <dgm:t>
        <a:bodyPr/>
        <a:lstStyle/>
        <a:p>
          <a:endParaRPr lang="en-ID"/>
        </a:p>
      </dgm:t>
    </dgm:pt>
    <dgm:pt modelId="{EE8B60AB-9560-4011-886E-4B9182C580EB}">
      <dgm:prSet/>
      <dgm:spPr/>
      <dgm:t>
        <a:bodyPr/>
        <a:lstStyle/>
        <a:p>
          <a:r>
            <a:rPr lang="id-ID" b="1" dirty="0" smtClean="0"/>
            <a:t>5. </a:t>
          </a:r>
          <a:r>
            <a:rPr lang="en-GB" b="1" dirty="0" err="1" smtClean="0"/>
            <a:t>Membuat</a:t>
          </a:r>
          <a:r>
            <a:rPr lang="en-GB" b="1" dirty="0" smtClean="0"/>
            <a:t> </a:t>
          </a:r>
          <a:r>
            <a:rPr lang="en-GB" b="1" dirty="0" err="1"/>
            <a:t>Kesimpulan</a:t>
          </a:r>
          <a:endParaRPr lang="en-ID" dirty="0"/>
        </a:p>
      </dgm:t>
    </dgm:pt>
    <dgm:pt modelId="{1D80E1CB-AB4B-4FEE-AEC3-02A374EC9DDB}" type="parTrans" cxnId="{6676F00D-376E-47FB-ABCA-DE4202AC8876}">
      <dgm:prSet/>
      <dgm:spPr/>
      <dgm:t>
        <a:bodyPr/>
        <a:lstStyle/>
        <a:p>
          <a:endParaRPr lang="en-ID"/>
        </a:p>
      </dgm:t>
    </dgm:pt>
    <dgm:pt modelId="{D44E0DE4-2F2A-4D8F-BA33-50DDD4A4A06A}" type="sibTrans" cxnId="{6676F00D-376E-47FB-ABCA-DE4202AC8876}">
      <dgm:prSet/>
      <dgm:spPr/>
      <dgm:t>
        <a:bodyPr/>
        <a:lstStyle/>
        <a:p>
          <a:endParaRPr lang="en-ID"/>
        </a:p>
      </dgm:t>
    </dgm:pt>
    <dgm:pt modelId="{E87649D4-5F0E-4DAF-9433-DFCE06EB9922}" type="pres">
      <dgm:prSet presAssocID="{8CE4B4A8-DB6D-45C1-8B81-DC92C82C3CE3}" presName="outerComposite" presStyleCnt="0">
        <dgm:presLayoutVars>
          <dgm:chMax val="5"/>
          <dgm:dir/>
          <dgm:resizeHandles val="exact"/>
        </dgm:presLayoutVars>
      </dgm:prSet>
      <dgm:spPr/>
      <dgm:t>
        <a:bodyPr/>
        <a:lstStyle/>
        <a:p>
          <a:endParaRPr lang="en-US"/>
        </a:p>
      </dgm:t>
    </dgm:pt>
    <dgm:pt modelId="{4D815BE8-130E-4A51-AAE4-8A345B498C60}" type="pres">
      <dgm:prSet presAssocID="{8CE4B4A8-DB6D-45C1-8B81-DC92C82C3CE3}" presName="dummyMaxCanvas" presStyleCnt="0">
        <dgm:presLayoutVars/>
      </dgm:prSet>
      <dgm:spPr/>
    </dgm:pt>
    <dgm:pt modelId="{2294B10E-2A92-44E9-9C95-502355D50480}" type="pres">
      <dgm:prSet presAssocID="{8CE4B4A8-DB6D-45C1-8B81-DC92C82C3CE3}" presName="FiveNodes_1" presStyleLbl="node1" presStyleIdx="0" presStyleCnt="5" custScaleX="103170">
        <dgm:presLayoutVars>
          <dgm:bulletEnabled val="1"/>
        </dgm:presLayoutVars>
      </dgm:prSet>
      <dgm:spPr/>
      <dgm:t>
        <a:bodyPr/>
        <a:lstStyle/>
        <a:p>
          <a:endParaRPr lang="en-US"/>
        </a:p>
      </dgm:t>
    </dgm:pt>
    <dgm:pt modelId="{5A3271C6-9D5C-4E94-A094-A7B26885B676}" type="pres">
      <dgm:prSet presAssocID="{8CE4B4A8-DB6D-45C1-8B81-DC92C82C3CE3}" presName="FiveNodes_2" presStyleLbl="node1" presStyleIdx="1" presStyleCnt="5" custScaleX="102461">
        <dgm:presLayoutVars>
          <dgm:bulletEnabled val="1"/>
        </dgm:presLayoutVars>
      </dgm:prSet>
      <dgm:spPr/>
      <dgm:t>
        <a:bodyPr/>
        <a:lstStyle/>
        <a:p>
          <a:endParaRPr lang="en-US"/>
        </a:p>
      </dgm:t>
    </dgm:pt>
    <dgm:pt modelId="{D1306C03-388F-434F-B6C6-A9DDB48ADADF}" type="pres">
      <dgm:prSet presAssocID="{8CE4B4A8-DB6D-45C1-8B81-DC92C82C3CE3}" presName="FiveNodes_3" presStyleLbl="node1" presStyleIdx="2" presStyleCnt="5" custScaleX="106463">
        <dgm:presLayoutVars>
          <dgm:bulletEnabled val="1"/>
        </dgm:presLayoutVars>
      </dgm:prSet>
      <dgm:spPr/>
      <dgm:t>
        <a:bodyPr/>
        <a:lstStyle/>
        <a:p>
          <a:endParaRPr lang="en-US"/>
        </a:p>
      </dgm:t>
    </dgm:pt>
    <dgm:pt modelId="{68F9717F-EC1A-40F8-9C62-50A7ECB9F801}" type="pres">
      <dgm:prSet presAssocID="{8CE4B4A8-DB6D-45C1-8B81-DC92C82C3CE3}" presName="FiveNodes_4" presStyleLbl="node1" presStyleIdx="3" presStyleCnt="5">
        <dgm:presLayoutVars>
          <dgm:bulletEnabled val="1"/>
        </dgm:presLayoutVars>
      </dgm:prSet>
      <dgm:spPr/>
      <dgm:t>
        <a:bodyPr/>
        <a:lstStyle/>
        <a:p>
          <a:endParaRPr lang="en-US"/>
        </a:p>
      </dgm:t>
    </dgm:pt>
    <dgm:pt modelId="{7BB77F24-C6BE-4637-834E-215FF11CEDEF}" type="pres">
      <dgm:prSet presAssocID="{8CE4B4A8-DB6D-45C1-8B81-DC92C82C3CE3}" presName="FiveNodes_5" presStyleLbl="node1" presStyleIdx="4" presStyleCnt="5">
        <dgm:presLayoutVars>
          <dgm:bulletEnabled val="1"/>
        </dgm:presLayoutVars>
      </dgm:prSet>
      <dgm:spPr/>
      <dgm:t>
        <a:bodyPr/>
        <a:lstStyle/>
        <a:p>
          <a:endParaRPr lang="en-US"/>
        </a:p>
      </dgm:t>
    </dgm:pt>
    <dgm:pt modelId="{7FB1A6FB-7A0C-4A50-A244-59723B1E08F3}" type="pres">
      <dgm:prSet presAssocID="{8CE4B4A8-DB6D-45C1-8B81-DC92C82C3CE3}" presName="FiveConn_1-2" presStyleLbl="fgAccFollowNode1" presStyleIdx="0" presStyleCnt="4" custLinFactNeighborY="-8372">
        <dgm:presLayoutVars>
          <dgm:bulletEnabled val="1"/>
        </dgm:presLayoutVars>
      </dgm:prSet>
      <dgm:spPr/>
      <dgm:t>
        <a:bodyPr/>
        <a:lstStyle/>
        <a:p>
          <a:endParaRPr lang="en-US"/>
        </a:p>
      </dgm:t>
    </dgm:pt>
    <dgm:pt modelId="{B7AC0607-E635-48ED-B8ED-11FC2CDDB6F7}" type="pres">
      <dgm:prSet presAssocID="{8CE4B4A8-DB6D-45C1-8B81-DC92C82C3CE3}" presName="FiveConn_2-3" presStyleLbl="fgAccFollowNode1" presStyleIdx="1" presStyleCnt="4">
        <dgm:presLayoutVars>
          <dgm:bulletEnabled val="1"/>
        </dgm:presLayoutVars>
      </dgm:prSet>
      <dgm:spPr/>
      <dgm:t>
        <a:bodyPr/>
        <a:lstStyle/>
        <a:p>
          <a:endParaRPr lang="en-US"/>
        </a:p>
      </dgm:t>
    </dgm:pt>
    <dgm:pt modelId="{93C81849-D1AA-4A4C-84AF-8D80BA8582A8}" type="pres">
      <dgm:prSet presAssocID="{8CE4B4A8-DB6D-45C1-8B81-DC92C82C3CE3}" presName="FiveConn_3-4" presStyleLbl="fgAccFollowNode1" presStyleIdx="2" presStyleCnt="4">
        <dgm:presLayoutVars>
          <dgm:bulletEnabled val="1"/>
        </dgm:presLayoutVars>
      </dgm:prSet>
      <dgm:spPr/>
      <dgm:t>
        <a:bodyPr/>
        <a:lstStyle/>
        <a:p>
          <a:endParaRPr lang="en-US"/>
        </a:p>
      </dgm:t>
    </dgm:pt>
    <dgm:pt modelId="{4277E6B5-7B94-4528-9CE7-065223D02F35}" type="pres">
      <dgm:prSet presAssocID="{8CE4B4A8-DB6D-45C1-8B81-DC92C82C3CE3}" presName="FiveConn_4-5" presStyleLbl="fgAccFollowNode1" presStyleIdx="3" presStyleCnt="4">
        <dgm:presLayoutVars>
          <dgm:bulletEnabled val="1"/>
        </dgm:presLayoutVars>
      </dgm:prSet>
      <dgm:spPr/>
      <dgm:t>
        <a:bodyPr/>
        <a:lstStyle/>
        <a:p>
          <a:endParaRPr lang="en-US"/>
        </a:p>
      </dgm:t>
    </dgm:pt>
    <dgm:pt modelId="{8B6E75DE-2510-4B12-BC4A-41DCE9E943AC}" type="pres">
      <dgm:prSet presAssocID="{8CE4B4A8-DB6D-45C1-8B81-DC92C82C3CE3}" presName="FiveNodes_1_text" presStyleLbl="node1" presStyleIdx="4" presStyleCnt="5">
        <dgm:presLayoutVars>
          <dgm:bulletEnabled val="1"/>
        </dgm:presLayoutVars>
      </dgm:prSet>
      <dgm:spPr/>
      <dgm:t>
        <a:bodyPr/>
        <a:lstStyle/>
        <a:p>
          <a:endParaRPr lang="en-US"/>
        </a:p>
      </dgm:t>
    </dgm:pt>
    <dgm:pt modelId="{E80F676F-3A97-48C0-8B82-AF965733B6C7}" type="pres">
      <dgm:prSet presAssocID="{8CE4B4A8-DB6D-45C1-8B81-DC92C82C3CE3}" presName="FiveNodes_2_text" presStyleLbl="node1" presStyleIdx="4" presStyleCnt="5">
        <dgm:presLayoutVars>
          <dgm:bulletEnabled val="1"/>
        </dgm:presLayoutVars>
      </dgm:prSet>
      <dgm:spPr/>
      <dgm:t>
        <a:bodyPr/>
        <a:lstStyle/>
        <a:p>
          <a:endParaRPr lang="en-US"/>
        </a:p>
      </dgm:t>
    </dgm:pt>
    <dgm:pt modelId="{FC0C2C1E-657C-4B29-AD21-6C6A8CA3A130}" type="pres">
      <dgm:prSet presAssocID="{8CE4B4A8-DB6D-45C1-8B81-DC92C82C3CE3}" presName="FiveNodes_3_text" presStyleLbl="node1" presStyleIdx="4" presStyleCnt="5">
        <dgm:presLayoutVars>
          <dgm:bulletEnabled val="1"/>
        </dgm:presLayoutVars>
      </dgm:prSet>
      <dgm:spPr/>
      <dgm:t>
        <a:bodyPr/>
        <a:lstStyle/>
        <a:p>
          <a:endParaRPr lang="en-US"/>
        </a:p>
      </dgm:t>
    </dgm:pt>
    <dgm:pt modelId="{C18E7AF6-6C3C-4E42-B79E-DAEAE6161ACE}" type="pres">
      <dgm:prSet presAssocID="{8CE4B4A8-DB6D-45C1-8B81-DC92C82C3CE3}" presName="FiveNodes_4_text" presStyleLbl="node1" presStyleIdx="4" presStyleCnt="5">
        <dgm:presLayoutVars>
          <dgm:bulletEnabled val="1"/>
        </dgm:presLayoutVars>
      </dgm:prSet>
      <dgm:spPr/>
      <dgm:t>
        <a:bodyPr/>
        <a:lstStyle/>
        <a:p>
          <a:endParaRPr lang="en-US"/>
        </a:p>
      </dgm:t>
    </dgm:pt>
    <dgm:pt modelId="{077C8F14-EB37-4A99-8657-00B39D600DE3}" type="pres">
      <dgm:prSet presAssocID="{8CE4B4A8-DB6D-45C1-8B81-DC92C82C3CE3}" presName="FiveNodes_5_text" presStyleLbl="node1" presStyleIdx="4" presStyleCnt="5">
        <dgm:presLayoutVars>
          <dgm:bulletEnabled val="1"/>
        </dgm:presLayoutVars>
      </dgm:prSet>
      <dgm:spPr/>
      <dgm:t>
        <a:bodyPr/>
        <a:lstStyle/>
        <a:p>
          <a:endParaRPr lang="en-US"/>
        </a:p>
      </dgm:t>
    </dgm:pt>
  </dgm:ptLst>
  <dgm:cxnLst>
    <dgm:cxn modelId="{8D2E7F24-3D6E-40C1-AFCC-E77F0386657E}" type="presOf" srcId="{09F41AED-FE56-4092-AFED-85736B4CAC14}" destId="{7FB1A6FB-7A0C-4A50-A244-59723B1E08F3}" srcOrd="0" destOrd="0" presId="urn:microsoft.com/office/officeart/2005/8/layout/vProcess5"/>
    <dgm:cxn modelId="{13284BD2-9098-4F51-B6D7-8C47B0D508C8}" type="presOf" srcId="{EE8B60AB-9560-4011-886E-4B9182C580EB}" destId="{077C8F14-EB37-4A99-8657-00B39D600DE3}" srcOrd="1" destOrd="0" presId="urn:microsoft.com/office/officeart/2005/8/layout/vProcess5"/>
    <dgm:cxn modelId="{13631312-DBB2-4E83-B24C-C77F5BE573AF}" type="presOf" srcId="{B38823A9-7B30-4282-93FC-37F61B89C999}" destId="{2294B10E-2A92-44E9-9C95-502355D50480}" srcOrd="0" destOrd="0" presId="urn:microsoft.com/office/officeart/2005/8/layout/vProcess5"/>
    <dgm:cxn modelId="{DBFEE465-E62A-43E1-9560-589892E2A77D}" type="presOf" srcId="{61C88816-43A8-4FAB-B381-AF97AC9BA832}" destId="{E80F676F-3A97-48C0-8B82-AF965733B6C7}" srcOrd="1" destOrd="0" presId="urn:microsoft.com/office/officeart/2005/8/layout/vProcess5"/>
    <dgm:cxn modelId="{C5BB72EA-F7F9-4493-B01F-7A0725CD3EF8}" type="presOf" srcId="{2AADC9D0-6F85-4310-8304-E4FFD3694E3E}" destId="{93C81849-D1AA-4A4C-84AF-8D80BA8582A8}" srcOrd="0" destOrd="0" presId="urn:microsoft.com/office/officeart/2005/8/layout/vProcess5"/>
    <dgm:cxn modelId="{E612B3C5-CB5B-4AD7-8121-667BCB655400}" type="presOf" srcId="{D60FBDB4-9D57-469C-9B4F-13302C4E4C95}" destId="{D1306C03-388F-434F-B6C6-A9DDB48ADADF}" srcOrd="0" destOrd="0" presId="urn:microsoft.com/office/officeart/2005/8/layout/vProcess5"/>
    <dgm:cxn modelId="{51A913E8-3326-4BB7-A67E-751120D3B901}" type="presOf" srcId="{8CE4B4A8-DB6D-45C1-8B81-DC92C82C3CE3}" destId="{E87649D4-5F0E-4DAF-9433-DFCE06EB9922}" srcOrd="0" destOrd="0" presId="urn:microsoft.com/office/officeart/2005/8/layout/vProcess5"/>
    <dgm:cxn modelId="{A6A263CB-A768-4782-9877-97FDACB9B6B1}" type="presOf" srcId="{61C88816-43A8-4FAB-B381-AF97AC9BA832}" destId="{5A3271C6-9D5C-4E94-A094-A7B26885B676}" srcOrd="0" destOrd="0" presId="urn:microsoft.com/office/officeart/2005/8/layout/vProcess5"/>
    <dgm:cxn modelId="{763E57B5-F60F-4DE0-AB88-48F084AA840C}" srcId="{8CE4B4A8-DB6D-45C1-8B81-DC92C82C3CE3}" destId="{61C88816-43A8-4FAB-B381-AF97AC9BA832}" srcOrd="1" destOrd="0" parTransId="{A95316A4-C95C-4835-8812-B99F82C119E1}" sibTransId="{E9576F1E-00D4-4EE7-B5DD-F2AF98BB3BA9}"/>
    <dgm:cxn modelId="{D8A07D04-7E48-49E9-8373-13F40AD85082}" type="presOf" srcId="{C7AD2944-C951-4D10-9BC3-B06A085691AB}" destId="{C18E7AF6-6C3C-4E42-B79E-DAEAE6161ACE}" srcOrd="1" destOrd="0" presId="urn:microsoft.com/office/officeart/2005/8/layout/vProcess5"/>
    <dgm:cxn modelId="{C58C1B8F-B196-4E3D-9413-548A70234B05}" type="presOf" srcId="{B38823A9-7B30-4282-93FC-37F61B89C999}" destId="{8B6E75DE-2510-4B12-BC4A-41DCE9E943AC}" srcOrd="1" destOrd="0" presId="urn:microsoft.com/office/officeart/2005/8/layout/vProcess5"/>
    <dgm:cxn modelId="{67AB52CE-CB7B-423D-BE17-71D5D2EF21FF}" type="presOf" srcId="{AFADB31F-37A7-4A12-B61C-772DDA9D6150}" destId="{4277E6B5-7B94-4528-9CE7-065223D02F35}" srcOrd="0" destOrd="0" presId="urn:microsoft.com/office/officeart/2005/8/layout/vProcess5"/>
    <dgm:cxn modelId="{3E9E8445-0B46-4E6B-8AF9-0ADAF01E8CF3}" type="presOf" srcId="{D60FBDB4-9D57-469C-9B4F-13302C4E4C95}" destId="{FC0C2C1E-657C-4B29-AD21-6C6A8CA3A130}" srcOrd="1" destOrd="0" presId="urn:microsoft.com/office/officeart/2005/8/layout/vProcess5"/>
    <dgm:cxn modelId="{D74B322C-DF9B-4C5D-8563-686502728834}" srcId="{8CE4B4A8-DB6D-45C1-8B81-DC92C82C3CE3}" destId="{B38823A9-7B30-4282-93FC-37F61B89C999}" srcOrd="0" destOrd="0" parTransId="{B8E5E8F9-53FA-47E7-B3E9-B75A7602AC20}" sibTransId="{09F41AED-FE56-4092-AFED-85736B4CAC14}"/>
    <dgm:cxn modelId="{013E5C4A-D259-4D83-AA17-9700D3668A64}" srcId="{8CE4B4A8-DB6D-45C1-8B81-DC92C82C3CE3}" destId="{D60FBDB4-9D57-469C-9B4F-13302C4E4C95}" srcOrd="2" destOrd="0" parTransId="{B12C0D7A-B3AE-4B25-9552-7A2DF5192C68}" sibTransId="{2AADC9D0-6F85-4310-8304-E4FFD3694E3E}"/>
    <dgm:cxn modelId="{4109C587-8592-406C-8415-798583DB70D9}" type="presOf" srcId="{EE8B60AB-9560-4011-886E-4B9182C580EB}" destId="{7BB77F24-C6BE-4637-834E-215FF11CEDEF}" srcOrd="0" destOrd="0" presId="urn:microsoft.com/office/officeart/2005/8/layout/vProcess5"/>
    <dgm:cxn modelId="{1F81D015-3F06-48F4-A56B-05A4F16AB796}" srcId="{8CE4B4A8-DB6D-45C1-8B81-DC92C82C3CE3}" destId="{C7AD2944-C951-4D10-9BC3-B06A085691AB}" srcOrd="3" destOrd="0" parTransId="{3CE3EC6F-D3D9-4E06-BFC2-4A5CEBD4059C}" sibTransId="{AFADB31F-37A7-4A12-B61C-772DDA9D6150}"/>
    <dgm:cxn modelId="{6676F00D-376E-47FB-ABCA-DE4202AC8876}" srcId="{8CE4B4A8-DB6D-45C1-8B81-DC92C82C3CE3}" destId="{EE8B60AB-9560-4011-886E-4B9182C580EB}" srcOrd="4" destOrd="0" parTransId="{1D80E1CB-AB4B-4FEE-AEC3-02A374EC9DDB}" sibTransId="{D44E0DE4-2F2A-4D8F-BA33-50DDD4A4A06A}"/>
    <dgm:cxn modelId="{A37727C2-A563-4960-AA92-09981EAD050E}" type="presOf" srcId="{C7AD2944-C951-4D10-9BC3-B06A085691AB}" destId="{68F9717F-EC1A-40F8-9C62-50A7ECB9F801}" srcOrd="0" destOrd="0" presId="urn:microsoft.com/office/officeart/2005/8/layout/vProcess5"/>
    <dgm:cxn modelId="{401A722D-A079-48F6-81C7-E223B1477E51}" type="presOf" srcId="{E9576F1E-00D4-4EE7-B5DD-F2AF98BB3BA9}" destId="{B7AC0607-E635-48ED-B8ED-11FC2CDDB6F7}" srcOrd="0" destOrd="0" presId="urn:microsoft.com/office/officeart/2005/8/layout/vProcess5"/>
    <dgm:cxn modelId="{DB2D648C-3070-4F44-B884-AC66A6527FDF}" type="presParOf" srcId="{E87649D4-5F0E-4DAF-9433-DFCE06EB9922}" destId="{4D815BE8-130E-4A51-AAE4-8A345B498C60}" srcOrd="0" destOrd="0" presId="urn:microsoft.com/office/officeart/2005/8/layout/vProcess5"/>
    <dgm:cxn modelId="{A2269EDD-6E79-4335-BC85-FDEEBFDF1A3F}" type="presParOf" srcId="{E87649D4-5F0E-4DAF-9433-DFCE06EB9922}" destId="{2294B10E-2A92-44E9-9C95-502355D50480}" srcOrd="1" destOrd="0" presId="urn:microsoft.com/office/officeart/2005/8/layout/vProcess5"/>
    <dgm:cxn modelId="{A0A4F0BB-DE51-42E1-9125-F0965417D745}" type="presParOf" srcId="{E87649D4-5F0E-4DAF-9433-DFCE06EB9922}" destId="{5A3271C6-9D5C-4E94-A094-A7B26885B676}" srcOrd="2" destOrd="0" presId="urn:microsoft.com/office/officeart/2005/8/layout/vProcess5"/>
    <dgm:cxn modelId="{19BA34B4-80C5-4B29-B8B1-F46E3E3448B8}" type="presParOf" srcId="{E87649D4-5F0E-4DAF-9433-DFCE06EB9922}" destId="{D1306C03-388F-434F-B6C6-A9DDB48ADADF}" srcOrd="3" destOrd="0" presId="urn:microsoft.com/office/officeart/2005/8/layout/vProcess5"/>
    <dgm:cxn modelId="{B17723BB-19D3-4A03-9398-4B41CE5EBBE4}" type="presParOf" srcId="{E87649D4-5F0E-4DAF-9433-DFCE06EB9922}" destId="{68F9717F-EC1A-40F8-9C62-50A7ECB9F801}" srcOrd="4" destOrd="0" presId="urn:microsoft.com/office/officeart/2005/8/layout/vProcess5"/>
    <dgm:cxn modelId="{1EDCC623-7FA0-475F-AF6D-69498250D3E0}" type="presParOf" srcId="{E87649D4-5F0E-4DAF-9433-DFCE06EB9922}" destId="{7BB77F24-C6BE-4637-834E-215FF11CEDEF}" srcOrd="5" destOrd="0" presId="urn:microsoft.com/office/officeart/2005/8/layout/vProcess5"/>
    <dgm:cxn modelId="{9E4FCBD5-C18A-4B22-A870-2A408D92EAC5}" type="presParOf" srcId="{E87649D4-5F0E-4DAF-9433-DFCE06EB9922}" destId="{7FB1A6FB-7A0C-4A50-A244-59723B1E08F3}" srcOrd="6" destOrd="0" presId="urn:microsoft.com/office/officeart/2005/8/layout/vProcess5"/>
    <dgm:cxn modelId="{9027840A-3EE5-468C-9105-E57D8BAF4DA9}" type="presParOf" srcId="{E87649D4-5F0E-4DAF-9433-DFCE06EB9922}" destId="{B7AC0607-E635-48ED-B8ED-11FC2CDDB6F7}" srcOrd="7" destOrd="0" presId="urn:microsoft.com/office/officeart/2005/8/layout/vProcess5"/>
    <dgm:cxn modelId="{1673A458-2F1A-434D-88A6-6295E1BF4B43}" type="presParOf" srcId="{E87649D4-5F0E-4DAF-9433-DFCE06EB9922}" destId="{93C81849-D1AA-4A4C-84AF-8D80BA8582A8}" srcOrd="8" destOrd="0" presId="urn:microsoft.com/office/officeart/2005/8/layout/vProcess5"/>
    <dgm:cxn modelId="{6824FE10-305F-40D8-98A4-19546393AD0D}" type="presParOf" srcId="{E87649D4-5F0E-4DAF-9433-DFCE06EB9922}" destId="{4277E6B5-7B94-4528-9CE7-065223D02F35}" srcOrd="9" destOrd="0" presId="urn:microsoft.com/office/officeart/2005/8/layout/vProcess5"/>
    <dgm:cxn modelId="{0DAE714A-98DD-4BF5-9F92-F6B0ABE592F8}" type="presParOf" srcId="{E87649D4-5F0E-4DAF-9433-DFCE06EB9922}" destId="{8B6E75DE-2510-4B12-BC4A-41DCE9E943AC}" srcOrd="10" destOrd="0" presId="urn:microsoft.com/office/officeart/2005/8/layout/vProcess5"/>
    <dgm:cxn modelId="{8B229FF8-5F43-4BF6-BE96-D5378E73C39B}" type="presParOf" srcId="{E87649D4-5F0E-4DAF-9433-DFCE06EB9922}" destId="{E80F676F-3A97-48C0-8B82-AF965733B6C7}" srcOrd="11" destOrd="0" presId="urn:microsoft.com/office/officeart/2005/8/layout/vProcess5"/>
    <dgm:cxn modelId="{A9F0A8A2-7E55-4A0A-A787-40EAE7159394}" type="presParOf" srcId="{E87649D4-5F0E-4DAF-9433-DFCE06EB9922}" destId="{FC0C2C1E-657C-4B29-AD21-6C6A8CA3A130}" srcOrd="12" destOrd="0" presId="urn:microsoft.com/office/officeart/2005/8/layout/vProcess5"/>
    <dgm:cxn modelId="{BB4A2B4D-A4FC-40E1-87AD-DAE09A3236C7}" type="presParOf" srcId="{E87649D4-5F0E-4DAF-9433-DFCE06EB9922}" destId="{C18E7AF6-6C3C-4E42-B79E-DAEAE6161ACE}" srcOrd="13" destOrd="0" presId="urn:microsoft.com/office/officeart/2005/8/layout/vProcess5"/>
    <dgm:cxn modelId="{B6DACC0B-FF2A-4912-9500-8A4983C7879D}" type="presParOf" srcId="{E87649D4-5F0E-4DAF-9433-DFCE06EB9922}" destId="{077C8F14-EB37-4A99-8657-00B39D600DE3}"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94B10E-2A92-44E9-9C95-502355D50480}">
      <dsp:nvSpPr>
        <dsp:cNvPr id="0" name=""/>
        <dsp:cNvSpPr/>
      </dsp:nvSpPr>
      <dsp:spPr>
        <a:xfrm>
          <a:off x="-60246" y="0"/>
          <a:ext cx="7843096" cy="933645"/>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id-ID" sz="2400" b="1" kern="1200" dirty="0" smtClean="0"/>
            <a:t>1. </a:t>
          </a:r>
          <a:r>
            <a:rPr lang="en-GB" sz="2400" b="1" kern="1200" dirty="0" err="1" smtClean="0"/>
            <a:t>Menentukan</a:t>
          </a:r>
          <a:r>
            <a:rPr lang="en-GB" sz="2400" b="1" kern="1200" dirty="0"/>
            <a:t>  </a:t>
          </a:r>
          <a:r>
            <a:rPr lang="en-GB" sz="2400" b="1" kern="1200" dirty="0" err="1"/>
            <a:t>Formulasi</a:t>
          </a:r>
          <a:r>
            <a:rPr lang="en-GB" sz="2400" b="1" kern="1200" dirty="0"/>
            <a:t> </a:t>
          </a:r>
          <a:r>
            <a:rPr lang="en-GB" sz="2400" b="1" kern="1200" dirty="0" err="1" smtClean="0"/>
            <a:t>Hipotesis</a:t>
          </a:r>
          <a:r>
            <a:rPr lang="id-ID" sz="2400" b="1" kern="1200" dirty="0" smtClean="0"/>
            <a:t> Ho &amp; Ha</a:t>
          </a:r>
          <a:endParaRPr lang="en-ID" sz="2400" kern="1200" dirty="0"/>
        </a:p>
      </dsp:txBody>
      <dsp:txXfrm>
        <a:off x="-32900" y="27346"/>
        <a:ext cx="6692717" cy="878953"/>
      </dsp:txXfrm>
    </dsp:sp>
    <dsp:sp modelId="{5A3271C6-9D5C-4E94-A094-A7B26885B676}">
      <dsp:nvSpPr>
        <dsp:cNvPr id="0" name=""/>
        <dsp:cNvSpPr/>
      </dsp:nvSpPr>
      <dsp:spPr>
        <a:xfrm>
          <a:off x="534392" y="1063317"/>
          <a:ext cx="7789197" cy="933645"/>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b="1" kern="1200" dirty="0"/>
            <a:t> </a:t>
          </a:r>
          <a:r>
            <a:rPr lang="id-ID" sz="2400" b="1" kern="1200" dirty="0" smtClean="0"/>
            <a:t>2.</a:t>
          </a:r>
          <a:r>
            <a:rPr lang="en-GB" sz="2400" b="1" kern="1200" dirty="0"/>
            <a:t> </a:t>
          </a:r>
          <a:r>
            <a:rPr lang="en-GB" sz="2400" b="1" kern="1200" dirty="0" err="1"/>
            <a:t>Menentukan</a:t>
          </a:r>
          <a:r>
            <a:rPr lang="en-GB" sz="2400" b="1" kern="1200" dirty="0"/>
            <a:t> </a:t>
          </a:r>
          <a:r>
            <a:rPr lang="en-GB" sz="2400" b="1" kern="1200" dirty="0" err="1"/>
            <a:t>Taraf</a:t>
          </a:r>
          <a:r>
            <a:rPr lang="en-GB" sz="2400" b="1" kern="1200" dirty="0"/>
            <a:t> </a:t>
          </a:r>
          <a:r>
            <a:rPr lang="en-GB" sz="2400" b="1" kern="1200" dirty="0" err="1"/>
            <a:t>Nyata</a:t>
          </a:r>
          <a:r>
            <a:rPr lang="en-GB" sz="2400" b="1" kern="1200" dirty="0"/>
            <a:t> (α</a:t>
          </a:r>
          <a:r>
            <a:rPr lang="en-GB" sz="2400" b="1" kern="1200" dirty="0" smtClean="0"/>
            <a:t>)</a:t>
          </a:r>
          <a:r>
            <a:rPr lang="id-ID" sz="2400" b="1" kern="1200" dirty="0" smtClean="0"/>
            <a:t> &amp; Titik Kritis</a:t>
          </a:r>
          <a:endParaRPr lang="en-ID" sz="2400" kern="1200" dirty="0"/>
        </a:p>
      </dsp:txBody>
      <dsp:txXfrm>
        <a:off x="561738" y="1090663"/>
        <a:ext cx="6531040" cy="878953"/>
      </dsp:txXfrm>
    </dsp:sp>
    <dsp:sp modelId="{D1306C03-388F-434F-B6C6-A9DDB48ADADF}">
      <dsp:nvSpPr>
        <dsp:cNvPr id="0" name=""/>
        <dsp:cNvSpPr/>
      </dsp:nvSpPr>
      <dsp:spPr>
        <a:xfrm>
          <a:off x="949964" y="2126635"/>
          <a:ext cx="8093434" cy="933645"/>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id-ID" sz="2400" b="1" kern="1200" dirty="0" smtClean="0"/>
            <a:t>3. </a:t>
          </a:r>
          <a:r>
            <a:rPr lang="en-GB" sz="2400" b="1" kern="1200" dirty="0" err="1" smtClean="0"/>
            <a:t>Menentukan</a:t>
          </a:r>
          <a:r>
            <a:rPr lang="en-GB" sz="2400" b="1" kern="1200" dirty="0" smtClean="0"/>
            <a:t> </a:t>
          </a:r>
          <a:r>
            <a:rPr lang="en-GB" sz="2400" b="1" kern="1200" dirty="0" err="1"/>
            <a:t>Kriteria</a:t>
          </a:r>
          <a:r>
            <a:rPr lang="en-GB" sz="2400" b="1" kern="1200" dirty="0"/>
            <a:t> </a:t>
          </a:r>
          <a:r>
            <a:rPr lang="en-GB" sz="2400" b="1" kern="1200" dirty="0" err="1" smtClean="0"/>
            <a:t>Pengujian</a:t>
          </a:r>
          <a:r>
            <a:rPr lang="id-ID" sz="2400" b="1" kern="1200" dirty="0" smtClean="0"/>
            <a:t> &amp; Wilayah Kritis</a:t>
          </a:r>
          <a:endParaRPr lang="en-GB" sz="2400" b="1" kern="1200" dirty="0"/>
        </a:p>
      </dsp:txBody>
      <dsp:txXfrm>
        <a:off x="977310" y="2153981"/>
        <a:ext cx="6788271" cy="878953"/>
      </dsp:txXfrm>
    </dsp:sp>
    <dsp:sp modelId="{68F9717F-EC1A-40F8-9C62-50A7ECB9F801}">
      <dsp:nvSpPr>
        <dsp:cNvPr id="0" name=""/>
        <dsp:cNvSpPr/>
      </dsp:nvSpPr>
      <dsp:spPr>
        <a:xfrm>
          <a:off x="1763316" y="3189953"/>
          <a:ext cx="7602109" cy="933645"/>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id-ID" sz="2400" b="1" kern="1200" dirty="0" smtClean="0"/>
            <a:t>4. </a:t>
          </a:r>
          <a:r>
            <a:rPr lang="en-GB" sz="2400" b="1" kern="1200" dirty="0" err="1" smtClean="0"/>
            <a:t>Menentukan</a:t>
          </a:r>
          <a:r>
            <a:rPr lang="en-GB" sz="2400" b="1" kern="1200" dirty="0" smtClean="0"/>
            <a:t> </a:t>
          </a:r>
          <a:r>
            <a:rPr lang="en-GB" sz="2400" b="1" kern="1200" dirty="0" err="1"/>
            <a:t>Nilai</a:t>
          </a:r>
          <a:r>
            <a:rPr lang="en-GB" sz="2400" b="1" kern="1200" dirty="0"/>
            <a:t> </a:t>
          </a:r>
          <a:r>
            <a:rPr lang="en-GB" sz="2400" b="1" kern="1200" dirty="0" err="1"/>
            <a:t>Uji</a:t>
          </a:r>
          <a:r>
            <a:rPr lang="en-GB" sz="2400" b="1" kern="1200" dirty="0"/>
            <a:t> </a:t>
          </a:r>
          <a:r>
            <a:rPr lang="en-GB" sz="2400" b="1" kern="1200" dirty="0" err="1"/>
            <a:t>Statistik</a:t>
          </a:r>
          <a:endParaRPr lang="en-ID" sz="2400" kern="1200" dirty="0"/>
        </a:p>
      </dsp:txBody>
      <dsp:txXfrm>
        <a:off x="1790662" y="3217299"/>
        <a:ext cx="6372858" cy="878953"/>
      </dsp:txXfrm>
    </dsp:sp>
    <dsp:sp modelId="{7BB77F24-C6BE-4637-834E-215FF11CEDEF}">
      <dsp:nvSpPr>
        <dsp:cNvPr id="0" name=""/>
        <dsp:cNvSpPr/>
      </dsp:nvSpPr>
      <dsp:spPr>
        <a:xfrm>
          <a:off x="2331006" y="4253271"/>
          <a:ext cx="7602109" cy="933645"/>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id-ID" sz="2400" b="1" kern="1200" dirty="0" smtClean="0"/>
            <a:t>5. </a:t>
          </a:r>
          <a:r>
            <a:rPr lang="en-GB" sz="2400" b="1" kern="1200" dirty="0" err="1" smtClean="0"/>
            <a:t>Membuat</a:t>
          </a:r>
          <a:r>
            <a:rPr lang="en-GB" sz="2400" b="1" kern="1200" dirty="0" smtClean="0"/>
            <a:t> </a:t>
          </a:r>
          <a:r>
            <a:rPr lang="en-GB" sz="2400" b="1" kern="1200" dirty="0" err="1"/>
            <a:t>Kesimpulan</a:t>
          </a:r>
          <a:endParaRPr lang="en-ID" sz="2400" kern="1200" dirty="0"/>
        </a:p>
      </dsp:txBody>
      <dsp:txXfrm>
        <a:off x="2358352" y="4280617"/>
        <a:ext cx="6372858" cy="878953"/>
      </dsp:txXfrm>
    </dsp:sp>
    <dsp:sp modelId="{7FB1A6FB-7A0C-4A50-A244-59723B1E08F3}">
      <dsp:nvSpPr>
        <dsp:cNvPr id="0" name=""/>
        <dsp:cNvSpPr/>
      </dsp:nvSpPr>
      <dsp:spPr>
        <a:xfrm>
          <a:off x="7055487" y="631272"/>
          <a:ext cx="606869" cy="606869"/>
        </a:xfrm>
        <a:prstGeom prst="downArrow">
          <a:avLst>
            <a:gd name="adj1" fmla="val 55000"/>
            <a:gd name="adj2" fmla="val 45000"/>
          </a:avLst>
        </a:prstGeom>
        <a:solidFill>
          <a:schemeClr val="accent3">
            <a:alpha val="90000"/>
            <a:tint val="40000"/>
            <a:hueOff val="0"/>
            <a:satOff val="0"/>
            <a:lumOff val="0"/>
            <a:alphaOff val="0"/>
          </a:schemeClr>
        </a:solidFill>
        <a:ln w="15875" cap="rnd"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ID" sz="2700" kern="1200"/>
        </a:p>
      </dsp:txBody>
      <dsp:txXfrm>
        <a:off x="7192033" y="631272"/>
        <a:ext cx="333777" cy="456669"/>
      </dsp:txXfrm>
    </dsp:sp>
    <dsp:sp modelId="{B7AC0607-E635-48ED-B8ED-11FC2CDDB6F7}">
      <dsp:nvSpPr>
        <dsp:cNvPr id="0" name=""/>
        <dsp:cNvSpPr/>
      </dsp:nvSpPr>
      <dsp:spPr>
        <a:xfrm>
          <a:off x="7623177" y="1745397"/>
          <a:ext cx="606869" cy="606869"/>
        </a:xfrm>
        <a:prstGeom prst="downArrow">
          <a:avLst>
            <a:gd name="adj1" fmla="val 55000"/>
            <a:gd name="adj2" fmla="val 45000"/>
          </a:avLst>
        </a:prstGeom>
        <a:solidFill>
          <a:schemeClr val="accent3">
            <a:alpha val="90000"/>
            <a:tint val="40000"/>
            <a:hueOff val="0"/>
            <a:satOff val="0"/>
            <a:lumOff val="0"/>
            <a:alphaOff val="0"/>
          </a:schemeClr>
        </a:solidFill>
        <a:ln w="15875" cap="rnd"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ID" sz="2700" kern="1200"/>
        </a:p>
      </dsp:txBody>
      <dsp:txXfrm>
        <a:off x="7759723" y="1745397"/>
        <a:ext cx="333777" cy="456669"/>
      </dsp:txXfrm>
    </dsp:sp>
    <dsp:sp modelId="{93C81849-D1AA-4A4C-84AF-8D80BA8582A8}">
      <dsp:nvSpPr>
        <dsp:cNvPr id="0" name=""/>
        <dsp:cNvSpPr/>
      </dsp:nvSpPr>
      <dsp:spPr>
        <a:xfrm>
          <a:off x="8190867" y="2793154"/>
          <a:ext cx="606869" cy="606869"/>
        </a:xfrm>
        <a:prstGeom prst="downArrow">
          <a:avLst>
            <a:gd name="adj1" fmla="val 55000"/>
            <a:gd name="adj2" fmla="val 45000"/>
          </a:avLst>
        </a:prstGeom>
        <a:solidFill>
          <a:schemeClr val="accent3">
            <a:alpha val="90000"/>
            <a:tint val="40000"/>
            <a:hueOff val="0"/>
            <a:satOff val="0"/>
            <a:lumOff val="0"/>
            <a:alphaOff val="0"/>
          </a:schemeClr>
        </a:solidFill>
        <a:ln w="15875" cap="rnd"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ID" sz="2700" kern="1200"/>
        </a:p>
      </dsp:txBody>
      <dsp:txXfrm>
        <a:off x="8327413" y="2793154"/>
        <a:ext cx="333777" cy="456669"/>
      </dsp:txXfrm>
    </dsp:sp>
    <dsp:sp modelId="{4277E6B5-7B94-4528-9CE7-065223D02F35}">
      <dsp:nvSpPr>
        <dsp:cNvPr id="0" name=""/>
        <dsp:cNvSpPr/>
      </dsp:nvSpPr>
      <dsp:spPr>
        <a:xfrm>
          <a:off x="8758557" y="3866846"/>
          <a:ext cx="606869" cy="606869"/>
        </a:xfrm>
        <a:prstGeom prst="downArrow">
          <a:avLst>
            <a:gd name="adj1" fmla="val 55000"/>
            <a:gd name="adj2" fmla="val 45000"/>
          </a:avLst>
        </a:prstGeom>
        <a:solidFill>
          <a:schemeClr val="accent3">
            <a:alpha val="90000"/>
            <a:tint val="40000"/>
            <a:hueOff val="0"/>
            <a:satOff val="0"/>
            <a:lumOff val="0"/>
            <a:alphaOff val="0"/>
          </a:schemeClr>
        </a:solidFill>
        <a:ln w="15875" cap="rnd"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ID" sz="2700" kern="1200"/>
        </a:p>
      </dsp:txBody>
      <dsp:txXfrm>
        <a:off x="8895103" y="3866846"/>
        <a:ext cx="333777" cy="45666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BF81EA-A4CA-4AAE-8730-F1183CA2FFE6}" type="datetimeFigureOut">
              <a:rPr lang="en-ID" smtClean="0"/>
              <a:t>12/12/2025</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213F4B-F20C-4B6F-ADA9-D43D4EF96C1E}" type="slidenum">
              <a:rPr lang="en-ID" smtClean="0"/>
              <a:t>‹#›</a:t>
            </a:fld>
            <a:endParaRPr lang="en-ID"/>
          </a:p>
        </p:txBody>
      </p:sp>
    </p:spTree>
    <p:extLst>
      <p:ext uri="{BB962C8B-B14F-4D97-AF65-F5344CB8AC3E}">
        <p14:creationId xmlns:p14="http://schemas.microsoft.com/office/powerpoint/2010/main" val="1824389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0ABFDB-2B94-4C76-BB01-C52BBF8F9E4E}" type="datetimeFigureOut">
              <a:rPr lang="en-ID" smtClean="0"/>
              <a:t>12/12/2025</a:t>
            </a:fld>
            <a:endParaRPr lang="en-ID"/>
          </a:p>
        </p:txBody>
      </p:sp>
      <p:sp>
        <p:nvSpPr>
          <p:cNvPr id="5" name="Footer Placeholder 4"/>
          <p:cNvSpPr>
            <a:spLocks noGrp="1"/>
          </p:cNvSpPr>
          <p:nvPr>
            <p:ph type="ftr" sz="quarter" idx="11"/>
          </p:nvPr>
        </p:nvSpPr>
        <p:spPr>
          <a:xfrm>
            <a:off x="5332412" y="5883275"/>
            <a:ext cx="4324044" cy="365125"/>
          </a:xfrm>
        </p:spPr>
        <p:txBody>
          <a:bodyPr/>
          <a:lstStyle/>
          <a:p>
            <a:endParaRPr lang="en-ID"/>
          </a:p>
        </p:txBody>
      </p:sp>
      <p:sp>
        <p:nvSpPr>
          <p:cNvPr id="6" name="Slide Number Placeholder 5"/>
          <p:cNvSpPr>
            <a:spLocks noGrp="1"/>
          </p:cNvSpPr>
          <p:nvPr>
            <p:ph type="sldNum" sz="quarter" idx="12"/>
          </p:nvPr>
        </p:nvSpPr>
        <p:spPr/>
        <p:txBody>
          <a:bodyPr/>
          <a:lstStyle/>
          <a:p>
            <a:fld id="{A73F7800-130D-4ADD-AC71-05919B27CFC2}" type="slidenum">
              <a:rPr lang="en-ID" smtClean="0"/>
              <a:t>‹#›</a:t>
            </a:fld>
            <a:endParaRPr lang="en-ID"/>
          </a:p>
        </p:txBody>
      </p:sp>
    </p:spTree>
    <p:extLst>
      <p:ext uri="{BB962C8B-B14F-4D97-AF65-F5344CB8AC3E}">
        <p14:creationId xmlns:p14="http://schemas.microsoft.com/office/powerpoint/2010/main" val="326717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0ABFDB-2B94-4C76-BB01-C52BBF8F9E4E}" type="datetimeFigureOut">
              <a:rPr lang="en-ID" smtClean="0"/>
              <a:t>12/12/2025</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A73F7800-130D-4ADD-AC71-05919B27CFC2}" type="slidenum">
              <a:rPr lang="en-ID" smtClean="0"/>
              <a:t>‹#›</a:t>
            </a:fld>
            <a:endParaRPr lang="en-ID"/>
          </a:p>
        </p:txBody>
      </p:sp>
    </p:spTree>
    <p:extLst>
      <p:ext uri="{BB962C8B-B14F-4D97-AF65-F5344CB8AC3E}">
        <p14:creationId xmlns:p14="http://schemas.microsoft.com/office/powerpoint/2010/main" val="963608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0ABFDB-2B94-4C76-BB01-C52BBF8F9E4E}" type="datetimeFigureOut">
              <a:rPr lang="en-ID" smtClean="0"/>
              <a:t>12/12/2025</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A73F7800-130D-4ADD-AC71-05919B27CFC2}" type="slidenum">
              <a:rPr lang="en-ID" smtClean="0"/>
              <a:t>‹#›</a:t>
            </a:fld>
            <a:endParaRPr lang="en-ID"/>
          </a:p>
        </p:txBody>
      </p:sp>
    </p:spTree>
    <p:extLst>
      <p:ext uri="{BB962C8B-B14F-4D97-AF65-F5344CB8AC3E}">
        <p14:creationId xmlns:p14="http://schemas.microsoft.com/office/powerpoint/2010/main" val="4017950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0ABFDB-2B94-4C76-BB01-C52BBF8F9E4E}" type="datetimeFigureOut">
              <a:rPr lang="en-ID" smtClean="0"/>
              <a:t>12/12/2025</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A73F7800-130D-4ADD-AC71-05919B27CFC2}" type="slidenum">
              <a:rPr lang="en-ID" smtClean="0"/>
              <a:t>‹#›</a:t>
            </a:fld>
            <a:endParaRPr lang="en-ID"/>
          </a:p>
        </p:txBody>
      </p:sp>
    </p:spTree>
    <p:extLst>
      <p:ext uri="{BB962C8B-B14F-4D97-AF65-F5344CB8AC3E}">
        <p14:creationId xmlns:p14="http://schemas.microsoft.com/office/powerpoint/2010/main" val="277996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0ABFDB-2B94-4C76-BB01-C52BBF8F9E4E}" type="datetimeFigureOut">
              <a:rPr lang="en-ID" smtClean="0"/>
              <a:t>12/12/2025</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A73F7800-130D-4ADD-AC71-05919B27CFC2}" type="slidenum">
              <a:rPr lang="en-ID" smtClean="0"/>
              <a:t>‹#›</a:t>
            </a:fld>
            <a:endParaRPr lang="en-ID"/>
          </a:p>
        </p:txBody>
      </p:sp>
    </p:spTree>
    <p:extLst>
      <p:ext uri="{BB962C8B-B14F-4D97-AF65-F5344CB8AC3E}">
        <p14:creationId xmlns:p14="http://schemas.microsoft.com/office/powerpoint/2010/main" val="2662917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0ABFDB-2B94-4C76-BB01-C52BBF8F9E4E}" type="datetimeFigureOut">
              <a:rPr lang="en-ID" smtClean="0"/>
              <a:t>12/12/2025</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A73F7800-130D-4ADD-AC71-05919B27CFC2}" type="slidenum">
              <a:rPr lang="en-ID" smtClean="0"/>
              <a:t>‹#›</a:t>
            </a:fld>
            <a:endParaRPr lang="en-ID"/>
          </a:p>
        </p:txBody>
      </p:sp>
    </p:spTree>
    <p:extLst>
      <p:ext uri="{BB962C8B-B14F-4D97-AF65-F5344CB8AC3E}">
        <p14:creationId xmlns:p14="http://schemas.microsoft.com/office/powerpoint/2010/main" val="30010409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0ABFDB-2B94-4C76-BB01-C52BBF8F9E4E}" type="datetimeFigureOut">
              <a:rPr lang="en-ID" smtClean="0"/>
              <a:t>12/12/2025</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A73F7800-130D-4ADD-AC71-05919B27CFC2}" type="slidenum">
              <a:rPr lang="en-ID" smtClean="0"/>
              <a:t>‹#›</a:t>
            </a:fld>
            <a:endParaRPr lang="en-ID"/>
          </a:p>
        </p:txBody>
      </p:sp>
    </p:spTree>
    <p:extLst>
      <p:ext uri="{BB962C8B-B14F-4D97-AF65-F5344CB8AC3E}">
        <p14:creationId xmlns:p14="http://schemas.microsoft.com/office/powerpoint/2010/main" val="4264833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0ABFDB-2B94-4C76-BB01-C52BBF8F9E4E}" type="datetimeFigureOut">
              <a:rPr lang="en-ID" smtClean="0"/>
              <a:t>12/12/2025</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A73F7800-130D-4ADD-AC71-05919B27CFC2}" type="slidenum">
              <a:rPr lang="en-ID" smtClean="0"/>
              <a:t>‹#›</a:t>
            </a:fld>
            <a:endParaRPr lang="en-ID"/>
          </a:p>
        </p:txBody>
      </p:sp>
    </p:spTree>
    <p:extLst>
      <p:ext uri="{BB962C8B-B14F-4D97-AF65-F5344CB8AC3E}">
        <p14:creationId xmlns:p14="http://schemas.microsoft.com/office/powerpoint/2010/main" val="3141465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0ABFDB-2B94-4C76-BB01-C52BBF8F9E4E}" type="datetimeFigureOut">
              <a:rPr lang="en-ID" smtClean="0"/>
              <a:t>12/12/2025</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A73F7800-130D-4ADD-AC71-05919B27CFC2}" type="slidenum">
              <a:rPr lang="en-ID" smtClean="0"/>
              <a:t>‹#›</a:t>
            </a:fld>
            <a:endParaRPr lang="en-ID"/>
          </a:p>
        </p:txBody>
      </p:sp>
    </p:spTree>
    <p:extLst>
      <p:ext uri="{BB962C8B-B14F-4D97-AF65-F5344CB8AC3E}">
        <p14:creationId xmlns:p14="http://schemas.microsoft.com/office/powerpoint/2010/main" val="3091962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0ABFDB-2B94-4C76-BB01-C52BBF8F9E4E}" type="datetimeFigureOut">
              <a:rPr lang="en-ID" smtClean="0"/>
              <a:t>12/12/2025</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a:xfrm>
            <a:off x="10951856" y="5867131"/>
            <a:ext cx="551167" cy="365125"/>
          </a:xfrm>
        </p:spPr>
        <p:txBody>
          <a:bodyPr/>
          <a:lstStyle/>
          <a:p>
            <a:fld id="{A73F7800-130D-4ADD-AC71-05919B27CFC2}" type="slidenum">
              <a:rPr lang="en-ID" smtClean="0"/>
              <a:t>‹#›</a:t>
            </a:fld>
            <a:endParaRPr lang="en-ID"/>
          </a:p>
        </p:txBody>
      </p:sp>
    </p:spTree>
    <p:extLst>
      <p:ext uri="{BB962C8B-B14F-4D97-AF65-F5344CB8AC3E}">
        <p14:creationId xmlns:p14="http://schemas.microsoft.com/office/powerpoint/2010/main" val="2810841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0ABFDB-2B94-4C76-BB01-C52BBF8F9E4E}" type="datetimeFigureOut">
              <a:rPr lang="en-ID" smtClean="0"/>
              <a:t>12/12/2025</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A73F7800-130D-4ADD-AC71-05919B27CFC2}" type="slidenum">
              <a:rPr lang="en-ID" smtClean="0"/>
              <a:t>‹#›</a:t>
            </a:fld>
            <a:endParaRPr lang="en-ID"/>
          </a:p>
        </p:txBody>
      </p:sp>
    </p:spTree>
    <p:extLst>
      <p:ext uri="{BB962C8B-B14F-4D97-AF65-F5344CB8AC3E}">
        <p14:creationId xmlns:p14="http://schemas.microsoft.com/office/powerpoint/2010/main" val="3891920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0ABFDB-2B94-4C76-BB01-C52BBF8F9E4E}" type="datetimeFigureOut">
              <a:rPr lang="en-ID" smtClean="0"/>
              <a:t>12/12/2025</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A73F7800-130D-4ADD-AC71-05919B27CFC2}" type="slidenum">
              <a:rPr lang="en-ID" smtClean="0"/>
              <a:t>‹#›</a:t>
            </a:fld>
            <a:endParaRPr lang="en-ID"/>
          </a:p>
        </p:txBody>
      </p:sp>
    </p:spTree>
    <p:extLst>
      <p:ext uri="{BB962C8B-B14F-4D97-AF65-F5344CB8AC3E}">
        <p14:creationId xmlns:p14="http://schemas.microsoft.com/office/powerpoint/2010/main" val="1847755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0ABFDB-2B94-4C76-BB01-C52BBF8F9E4E}" type="datetimeFigureOut">
              <a:rPr lang="en-ID" smtClean="0"/>
              <a:t>12/12/2025</a:t>
            </a:fld>
            <a:endParaRPr lang="en-ID"/>
          </a:p>
        </p:txBody>
      </p:sp>
      <p:sp>
        <p:nvSpPr>
          <p:cNvPr id="8" name="Footer Placeholder 7"/>
          <p:cNvSpPr>
            <a:spLocks noGrp="1"/>
          </p:cNvSpPr>
          <p:nvPr>
            <p:ph type="ftr" sz="quarter" idx="11"/>
          </p:nvPr>
        </p:nvSpPr>
        <p:spPr/>
        <p:txBody>
          <a:bodyPr/>
          <a:lstStyle/>
          <a:p>
            <a:endParaRPr lang="en-ID"/>
          </a:p>
        </p:txBody>
      </p:sp>
      <p:sp>
        <p:nvSpPr>
          <p:cNvPr id="9" name="Slide Number Placeholder 8"/>
          <p:cNvSpPr>
            <a:spLocks noGrp="1"/>
          </p:cNvSpPr>
          <p:nvPr>
            <p:ph type="sldNum" sz="quarter" idx="12"/>
          </p:nvPr>
        </p:nvSpPr>
        <p:spPr/>
        <p:txBody>
          <a:bodyPr/>
          <a:lstStyle/>
          <a:p>
            <a:fld id="{A73F7800-130D-4ADD-AC71-05919B27CFC2}" type="slidenum">
              <a:rPr lang="en-ID" smtClean="0"/>
              <a:t>‹#›</a:t>
            </a:fld>
            <a:endParaRPr lang="en-ID"/>
          </a:p>
        </p:txBody>
      </p:sp>
    </p:spTree>
    <p:extLst>
      <p:ext uri="{BB962C8B-B14F-4D97-AF65-F5344CB8AC3E}">
        <p14:creationId xmlns:p14="http://schemas.microsoft.com/office/powerpoint/2010/main" val="1089371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40ABFDB-2B94-4C76-BB01-C52BBF8F9E4E}" type="datetimeFigureOut">
              <a:rPr lang="en-ID" smtClean="0"/>
              <a:t>12/12/2025</a:t>
            </a:fld>
            <a:endParaRPr lang="en-ID"/>
          </a:p>
        </p:txBody>
      </p:sp>
      <p:sp>
        <p:nvSpPr>
          <p:cNvPr id="4" name="Footer Placeholder 3"/>
          <p:cNvSpPr>
            <a:spLocks noGrp="1"/>
          </p:cNvSpPr>
          <p:nvPr>
            <p:ph type="ftr" sz="quarter" idx="11"/>
          </p:nvPr>
        </p:nvSpPr>
        <p:spPr/>
        <p:txBody>
          <a:bodyPr/>
          <a:lstStyle/>
          <a:p>
            <a:endParaRPr lang="en-ID"/>
          </a:p>
        </p:txBody>
      </p:sp>
      <p:sp>
        <p:nvSpPr>
          <p:cNvPr id="5" name="Slide Number Placeholder 4"/>
          <p:cNvSpPr>
            <a:spLocks noGrp="1"/>
          </p:cNvSpPr>
          <p:nvPr>
            <p:ph type="sldNum" sz="quarter" idx="12"/>
          </p:nvPr>
        </p:nvSpPr>
        <p:spPr/>
        <p:txBody>
          <a:bodyPr/>
          <a:lstStyle/>
          <a:p>
            <a:fld id="{A73F7800-130D-4ADD-AC71-05919B27CFC2}" type="slidenum">
              <a:rPr lang="en-ID" smtClean="0"/>
              <a:t>‹#›</a:t>
            </a:fld>
            <a:endParaRPr lang="en-ID"/>
          </a:p>
        </p:txBody>
      </p:sp>
    </p:spTree>
    <p:extLst>
      <p:ext uri="{BB962C8B-B14F-4D97-AF65-F5344CB8AC3E}">
        <p14:creationId xmlns:p14="http://schemas.microsoft.com/office/powerpoint/2010/main" val="825415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0ABFDB-2B94-4C76-BB01-C52BBF8F9E4E}" type="datetimeFigureOut">
              <a:rPr lang="en-ID" smtClean="0"/>
              <a:t>12/12/2025</a:t>
            </a:fld>
            <a:endParaRPr lang="en-ID"/>
          </a:p>
        </p:txBody>
      </p:sp>
      <p:sp>
        <p:nvSpPr>
          <p:cNvPr id="3" name="Footer Placeholder 2"/>
          <p:cNvSpPr>
            <a:spLocks noGrp="1"/>
          </p:cNvSpPr>
          <p:nvPr>
            <p:ph type="ftr" sz="quarter" idx="11"/>
          </p:nvPr>
        </p:nvSpPr>
        <p:spPr/>
        <p:txBody>
          <a:bodyPr/>
          <a:lstStyle/>
          <a:p>
            <a:endParaRPr lang="en-ID"/>
          </a:p>
        </p:txBody>
      </p:sp>
      <p:sp>
        <p:nvSpPr>
          <p:cNvPr id="4" name="Slide Number Placeholder 3"/>
          <p:cNvSpPr>
            <a:spLocks noGrp="1"/>
          </p:cNvSpPr>
          <p:nvPr>
            <p:ph type="sldNum" sz="quarter" idx="12"/>
          </p:nvPr>
        </p:nvSpPr>
        <p:spPr/>
        <p:txBody>
          <a:bodyPr/>
          <a:lstStyle/>
          <a:p>
            <a:fld id="{A73F7800-130D-4ADD-AC71-05919B27CFC2}" type="slidenum">
              <a:rPr lang="en-ID" smtClean="0"/>
              <a:t>‹#›</a:t>
            </a:fld>
            <a:endParaRPr lang="en-ID"/>
          </a:p>
        </p:txBody>
      </p:sp>
    </p:spTree>
    <p:extLst>
      <p:ext uri="{BB962C8B-B14F-4D97-AF65-F5344CB8AC3E}">
        <p14:creationId xmlns:p14="http://schemas.microsoft.com/office/powerpoint/2010/main" val="316334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0ABFDB-2B94-4C76-BB01-C52BBF8F9E4E}" type="datetimeFigureOut">
              <a:rPr lang="en-ID" smtClean="0"/>
              <a:t>12/12/2025</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A73F7800-130D-4ADD-AC71-05919B27CFC2}" type="slidenum">
              <a:rPr lang="en-ID" smtClean="0"/>
              <a:t>‹#›</a:t>
            </a:fld>
            <a:endParaRPr lang="en-ID"/>
          </a:p>
        </p:txBody>
      </p:sp>
    </p:spTree>
    <p:extLst>
      <p:ext uri="{BB962C8B-B14F-4D97-AF65-F5344CB8AC3E}">
        <p14:creationId xmlns:p14="http://schemas.microsoft.com/office/powerpoint/2010/main" val="2634324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0ABFDB-2B94-4C76-BB01-C52BBF8F9E4E}" type="datetimeFigureOut">
              <a:rPr lang="en-ID" smtClean="0"/>
              <a:t>12/12/2025</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A73F7800-130D-4ADD-AC71-05919B27CFC2}" type="slidenum">
              <a:rPr lang="en-ID" smtClean="0"/>
              <a:t>‹#›</a:t>
            </a:fld>
            <a:endParaRPr lang="en-ID"/>
          </a:p>
        </p:txBody>
      </p:sp>
    </p:spTree>
    <p:extLst>
      <p:ext uri="{BB962C8B-B14F-4D97-AF65-F5344CB8AC3E}">
        <p14:creationId xmlns:p14="http://schemas.microsoft.com/office/powerpoint/2010/main" val="123188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40ABFDB-2B94-4C76-BB01-C52BBF8F9E4E}" type="datetimeFigureOut">
              <a:rPr lang="en-ID" smtClean="0"/>
              <a:t>12/12/2025</a:t>
            </a:fld>
            <a:endParaRPr lang="en-ID"/>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D"/>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73F7800-130D-4ADD-AC71-05919B27CFC2}" type="slidenum">
              <a:rPr lang="en-ID" smtClean="0"/>
              <a:t>‹#›</a:t>
            </a:fld>
            <a:endParaRPr lang="en-ID"/>
          </a:p>
        </p:txBody>
      </p:sp>
    </p:spTree>
    <p:extLst>
      <p:ext uri="{BB962C8B-B14F-4D97-AF65-F5344CB8AC3E}">
        <p14:creationId xmlns:p14="http://schemas.microsoft.com/office/powerpoint/2010/main" val="2343541940"/>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 id="2147483897" r:id="rId13"/>
    <p:sldLayoutId id="2147483898" r:id="rId14"/>
    <p:sldLayoutId id="2147483899" r:id="rId15"/>
    <p:sldLayoutId id="2147483900" r:id="rId16"/>
    <p:sldLayoutId id="2147483901"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4.bp.blogspot.com/-fu4BPSyoZhA/T9Bbwavp_kI/AAAAAAAAACg/KEqOhKhilcY/s1600/Z+populasi+di+ket.bmp" TargetMode="Externa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hyperlink" Target="http://4.bp.blogspot.com/-9pEsSvEDlcE/T9Bb81XkvjI/AAAAAAAAACo/eJnZ71X6Jk8/s1600/z+pop+tdk+diket.bmp"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4.bp.blogspot.com/-SovPeWH6RBY/T9Bcv5NLSzI/AAAAAAAAAC4/CEbCSmN071I/s1600/kri+pngu.bmp" TargetMode="Externa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hyperlink" Target="http://2.bp.blogspot.com/-6UCm3uk8BB0/T9BdQuDG4II/AAAAAAAAADA/QQhZr3dec_c/s1600/rms.bmp"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3.bp.blogspot.com/-YAJfD45503M/T9Bd3HXDGTI/AAAAAAAAADI/cZ7C25NorfM/s1600/to+diket.bmp" TargetMode="Externa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7.jpeg"/><Relationship Id="rId4" Type="http://schemas.openxmlformats.org/officeDocument/2006/relationships/hyperlink" Target="http://1.bp.blogspot.com/-h3NSgVern3g/T9BeF4_uYwI/AAAAAAAAADQ/76P64d8xzCM/s1600/to+tdk+diket.bmp"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0.jpeg"/><Relationship Id="rId2" Type="http://schemas.openxmlformats.org/officeDocument/2006/relationships/hyperlink" Target="http://4.bp.blogspot.com/-frSWYI3_iQU/T9Be1W8AW9I/AAAAAAAAADY/1MP3jlGyhMc/s1600/rms+mskn.bmp" TargetMode="External"/><Relationship Id="rId1" Type="http://schemas.openxmlformats.org/officeDocument/2006/relationships/slideLayout" Target="../slideLayouts/slideLayout7.xml"/><Relationship Id="rId6" Type="http://schemas.openxmlformats.org/officeDocument/2006/relationships/hyperlink" Target="http://4.bp.blogspot.com/-HB6atKYdueA/T9BgD7NqKcI/AAAAAAAAADo/iwlmhYYU16o/s1600/rms+mskkn.bmp" TargetMode="External"/><Relationship Id="rId5" Type="http://schemas.openxmlformats.org/officeDocument/2006/relationships/image" Target="../media/image19.jpeg"/><Relationship Id="rId4" Type="http://schemas.openxmlformats.org/officeDocument/2006/relationships/hyperlink" Target="http://1.bp.blogspot.com/-V2VAaqhW0h4/T9BfmB2DdOI/AAAAAAAAADg/nmqMMK36lYA/s1600/krtria.bmp"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4.bp.blogspot.com/-OCv8S_XvjHY/T9BglgNFeYI/AAAAAAAAADw/p686_5FCmus/s1600/zo+diket.bmp" TargetMode="Externa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hyperlink" Target="http://1.bp.blogspot.com/-xiEkirX7usY/T9Bg0cHWc3I/AAAAAAAAAD4/DSs5JX8GJiQ/s1600/zo+tdk+diket.bmp"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3.bp.blogspot.com/-PwilXgSuK7Y/T9BjfXlkF8I/AAAAAAAAAEg/J3MBNVLDuYI/s1600/RUMUS.bmp"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3.bp.blogspot.com/-l9fCrhVdrzQ/T9BkmKLoVGI/AAAAAAAAAEo/d8yeuIsyXzc/s1600/t+a.bmp"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4.bp.blogspot.com/-lXYe9rB_dnw/T9BlGfH7CuI/AAAAAAAAAEw/Fu0IThehB0A/s1600/krtee.bmp" TargetMode="Externa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hyperlink" Target="http://3.bp.blogspot.com/-ju322qQY2Ig/T9Bl-xaETKI/AAAAAAAAAE4/2TxBi-Eb7TI/s1600/uji+sta.bmp"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4.bp.blogspot.com/-SovPeWH6RBY/T9Bcv5NLSzI/AAAAAAAAAC4/CEbCSmN071I/s1600/kri+pngu.bmp" TargetMode="External"/><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63815" y="1669114"/>
            <a:ext cx="4567276" cy="1015663"/>
          </a:xfrm>
          <a:prstGeom prst="rect">
            <a:avLst/>
          </a:prstGeom>
          <a:noFill/>
        </p:spPr>
        <p:txBody>
          <a:bodyPr wrap="none" rtlCol="0">
            <a:spAutoFit/>
          </a:bodyPr>
          <a:lstStyle/>
          <a:p>
            <a:r>
              <a:rPr lang="id-ID" sz="6000" b="1" dirty="0">
                <a:latin typeface="Century Gothic" panose="020B0502020202020204" pitchFamily="34" charset="0"/>
              </a:rPr>
              <a:t>Uji Hipotesis</a:t>
            </a:r>
          </a:p>
        </p:txBody>
      </p:sp>
      <p:sp>
        <p:nvSpPr>
          <p:cNvPr id="3" name="TextBox 2"/>
          <p:cNvSpPr txBox="1"/>
          <p:nvPr/>
        </p:nvSpPr>
        <p:spPr>
          <a:xfrm>
            <a:off x="2825261" y="1168605"/>
            <a:ext cx="1641796" cy="523220"/>
          </a:xfrm>
          <a:prstGeom prst="rect">
            <a:avLst/>
          </a:prstGeom>
          <a:noFill/>
        </p:spPr>
        <p:txBody>
          <a:bodyPr wrap="none" rtlCol="0">
            <a:spAutoFit/>
          </a:bodyPr>
          <a:lstStyle/>
          <a:p>
            <a:r>
              <a:rPr lang="id-ID" sz="2800" dirty="0" smtClean="0">
                <a:latin typeface="Century Gothic" panose="020B0502020202020204" pitchFamily="34" charset="0"/>
              </a:rPr>
              <a:t>STATISTIK</a:t>
            </a:r>
            <a:endParaRPr lang="id-ID" sz="2800" dirty="0">
              <a:latin typeface="Century Gothic" panose="020B0502020202020204" pitchFamily="34" charset="0"/>
            </a:endParaRPr>
          </a:p>
        </p:txBody>
      </p:sp>
      <p:sp>
        <p:nvSpPr>
          <p:cNvPr id="5" name="TextBox 4"/>
          <p:cNvSpPr txBox="1"/>
          <p:nvPr/>
        </p:nvSpPr>
        <p:spPr>
          <a:xfrm>
            <a:off x="8131091" y="4840145"/>
            <a:ext cx="2137157" cy="400110"/>
          </a:xfrm>
          <a:prstGeom prst="rect">
            <a:avLst/>
          </a:prstGeom>
          <a:solidFill>
            <a:schemeClr val="tx2">
              <a:lumMod val="50000"/>
              <a:lumOff val="50000"/>
            </a:schemeClr>
          </a:solidFill>
        </p:spPr>
        <p:txBody>
          <a:bodyPr wrap="square" rtlCol="0">
            <a:spAutoFit/>
          </a:bodyPr>
          <a:lstStyle/>
          <a:p>
            <a:r>
              <a:rPr lang="en-US" sz="2000" dirty="0" err="1" smtClean="0">
                <a:solidFill>
                  <a:schemeClr val="bg1"/>
                </a:solidFill>
                <a:latin typeface="Arial Black" pitchFamily="34" charset="0"/>
              </a:rPr>
              <a:t>Pertemuan</a:t>
            </a:r>
            <a:r>
              <a:rPr lang="en-US" sz="2000" dirty="0" smtClean="0">
                <a:solidFill>
                  <a:schemeClr val="bg1"/>
                </a:solidFill>
                <a:latin typeface="Arial Black" pitchFamily="34" charset="0"/>
              </a:rPr>
              <a:t> 1</a:t>
            </a:r>
            <a:r>
              <a:rPr lang="id-ID" sz="2000" dirty="0" smtClean="0">
                <a:solidFill>
                  <a:schemeClr val="bg1"/>
                </a:solidFill>
                <a:latin typeface="Arial Black" pitchFamily="34" charset="0"/>
              </a:rPr>
              <a:t>2</a:t>
            </a:r>
            <a:r>
              <a:rPr lang="en-US" sz="2000" dirty="0" smtClean="0">
                <a:solidFill>
                  <a:schemeClr val="bg1"/>
                </a:solidFill>
                <a:latin typeface="Arial Black" pitchFamily="34" charset="0"/>
              </a:rPr>
              <a:t> </a:t>
            </a:r>
            <a:endParaRPr lang="id-ID" sz="2000" dirty="0">
              <a:solidFill>
                <a:schemeClr val="bg1"/>
              </a:solidFill>
              <a:latin typeface="Arial Black" pitchFamily="34" charset="0"/>
            </a:endParaRPr>
          </a:p>
        </p:txBody>
      </p:sp>
      <p:sp>
        <p:nvSpPr>
          <p:cNvPr id="6" name="TextBox 5"/>
          <p:cNvSpPr txBox="1"/>
          <p:nvPr/>
        </p:nvSpPr>
        <p:spPr>
          <a:xfrm>
            <a:off x="3413760" y="3397468"/>
            <a:ext cx="4717331" cy="523220"/>
          </a:xfrm>
          <a:prstGeom prst="rect">
            <a:avLst/>
          </a:prstGeom>
          <a:noFill/>
        </p:spPr>
        <p:txBody>
          <a:bodyPr wrap="square" rtlCol="0">
            <a:spAutoFit/>
          </a:bodyPr>
          <a:lstStyle/>
          <a:p>
            <a:r>
              <a:rPr lang="id-ID" sz="2800" dirty="0" smtClean="0">
                <a:latin typeface="Arial Rounded MT Bold" pitchFamily="34" charset="0"/>
              </a:rPr>
              <a:t> </a:t>
            </a:r>
            <a:r>
              <a:rPr lang="en-US" sz="2800" dirty="0" err="1" smtClean="0">
                <a:latin typeface="Arial Rounded MT Bold" pitchFamily="34" charset="0"/>
              </a:rPr>
              <a:t>Oleh</a:t>
            </a:r>
            <a:r>
              <a:rPr lang="en-US" sz="2800" dirty="0" smtClean="0">
                <a:latin typeface="Arial Rounded MT Bold" pitchFamily="34" charset="0"/>
              </a:rPr>
              <a:t> : </a:t>
            </a:r>
            <a:r>
              <a:rPr lang="id-ID" sz="2800" dirty="0" smtClean="0">
                <a:latin typeface="Arial Rounded MT Bold" pitchFamily="34" charset="0"/>
              </a:rPr>
              <a:t>Bida Sari</a:t>
            </a:r>
            <a:r>
              <a:rPr lang="en-US" sz="2800" dirty="0" smtClean="0">
                <a:latin typeface="Arial Rounded MT Bold" pitchFamily="34" charset="0"/>
              </a:rPr>
              <a:t>, S.P., </a:t>
            </a:r>
            <a:r>
              <a:rPr lang="en-US" sz="2800" dirty="0" err="1" smtClean="0">
                <a:latin typeface="Arial Rounded MT Bold" pitchFamily="34" charset="0"/>
              </a:rPr>
              <a:t>M.Si</a:t>
            </a:r>
            <a:endParaRPr lang="id-ID" sz="2800" dirty="0">
              <a:latin typeface="Arial Rounded MT Bold" pitchFamily="34" charset="0"/>
            </a:endParaRPr>
          </a:p>
        </p:txBody>
      </p:sp>
    </p:spTree>
    <p:extLst>
      <p:ext uri="{BB962C8B-B14F-4D97-AF65-F5344CB8AC3E}">
        <p14:creationId xmlns:p14="http://schemas.microsoft.com/office/powerpoint/2010/main" val="1732458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xmlns="" id="{DFD72C66-7C11-48F8-9F96-7D61CB1031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7829" y="188640"/>
            <a:ext cx="9146861" cy="6257880"/>
          </a:xfrm>
          <a:prstGeom prst="rect">
            <a:avLst/>
          </a:prstGeom>
        </p:spPr>
      </p:pic>
      <p:sp>
        <p:nvSpPr>
          <p:cNvPr id="4" name="Rectangle 3"/>
          <p:cNvSpPr>
            <a:spLocks noChangeArrowheads="1"/>
          </p:cNvSpPr>
          <p:nvPr/>
        </p:nvSpPr>
        <p:spPr bwMode="auto">
          <a:xfrm>
            <a:off x="10024075" y="6553200"/>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atinLnBrk="1"/>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cxnSp>
        <p:nvCxnSpPr>
          <p:cNvPr id="5" name="Straight Connector 4"/>
          <p:cNvCxnSpPr/>
          <p:nvPr/>
        </p:nvCxnSpPr>
        <p:spPr>
          <a:xfrm>
            <a:off x="5730240" y="1203960"/>
            <a:ext cx="110529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654040" y="4495800"/>
            <a:ext cx="110529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275320" y="1005840"/>
            <a:ext cx="110529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18419" y="4084320"/>
            <a:ext cx="110529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9819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xmlns="" id="{224CC1C5-0D7C-4D9C-822F-9E908E33B1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1101" y="188640"/>
            <a:ext cx="9237980" cy="6292957"/>
          </a:xfrm>
          <a:prstGeom prst="rect">
            <a:avLst/>
          </a:prstGeom>
        </p:spPr>
      </p:pic>
      <p:sp>
        <p:nvSpPr>
          <p:cNvPr id="4" name="Rectangle 3"/>
          <p:cNvSpPr>
            <a:spLocks noChangeArrowheads="1"/>
          </p:cNvSpPr>
          <p:nvPr/>
        </p:nvSpPr>
        <p:spPr bwMode="auto">
          <a:xfrm>
            <a:off x="10252675" y="6568440"/>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atinLnBrk="1"/>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extLst>
      <p:ext uri="{BB962C8B-B14F-4D97-AF65-F5344CB8AC3E}">
        <p14:creationId xmlns:p14="http://schemas.microsoft.com/office/powerpoint/2010/main" val="2435182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xmlns="" id="{56526AEF-78F8-40F2-BF54-FA878C8D03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0760" y="311834"/>
            <a:ext cx="9144000" cy="6210886"/>
          </a:xfrm>
          <a:prstGeom prst="rect">
            <a:avLst/>
          </a:prstGeom>
        </p:spPr>
      </p:pic>
      <p:sp>
        <p:nvSpPr>
          <p:cNvPr id="3" name="Rectangle 2"/>
          <p:cNvSpPr>
            <a:spLocks noChangeArrowheads="1"/>
          </p:cNvSpPr>
          <p:nvPr/>
        </p:nvSpPr>
        <p:spPr bwMode="auto">
          <a:xfrm>
            <a:off x="10359355" y="6568440"/>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atinLnBrk="1"/>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
        <p:nvSpPr>
          <p:cNvPr id="5" name="Rectangle 4"/>
          <p:cNvSpPr/>
          <p:nvPr/>
        </p:nvSpPr>
        <p:spPr>
          <a:xfrm>
            <a:off x="4160155" y="2393434"/>
            <a:ext cx="1585690" cy="369332"/>
          </a:xfrm>
          <a:prstGeom prst="rect">
            <a:avLst/>
          </a:prstGeom>
        </p:spPr>
        <p:txBody>
          <a:bodyPr wrap="none">
            <a:spAutoFit/>
          </a:bodyPr>
          <a:lstStyle/>
          <a:p>
            <a:r>
              <a:rPr lang="id-ID" b="1" dirty="0"/>
              <a:t>→	Uji 2 arah</a:t>
            </a:r>
            <a:endParaRPr lang="id-ID" dirty="0"/>
          </a:p>
        </p:txBody>
      </p:sp>
      <p:sp>
        <p:nvSpPr>
          <p:cNvPr id="6" name="Rectangle 5"/>
          <p:cNvSpPr/>
          <p:nvPr/>
        </p:nvSpPr>
        <p:spPr>
          <a:xfrm>
            <a:off x="7337618" y="2393434"/>
            <a:ext cx="2305439" cy="369332"/>
          </a:xfrm>
          <a:prstGeom prst="rect">
            <a:avLst/>
          </a:prstGeom>
        </p:spPr>
        <p:txBody>
          <a:bodyPr wrap="none">
            <a:spAutoFit/>
          </a:bodyPr>
          <a:lstStyle/>
          <a:p>
            <a:r>
              <a:rPr lang="id-ID" b="1" dirty="0"/>
              <a:t>→	Uji 1 arah sisi kiri</a:t>
            </a:r>
            <a:endParaRPr lang="id-ID" dirty="0"/>
          </a:p>
        </p:txBody>
      </p:sp>
    </p:spTree>
    <p:extLst>
      <p:ext uri="{BB962C8B-B14F-4D97-AF65-F5344CB8AC3E}">
        <p14:creationId xmlns:p14="http://schemas.microsoft.com/office/powerpoint/2010/main" val="1398893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xmlns="" id="{1B8AFA15-9D21-4483-85BC-D4EC61D5E0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8071" y="260648"/>
            <a:ext cx="8675240" cy="6155392"/>
          </a:xfrm>
          <a:prstGeom prst="rect">
            <a:avLst/>
          </a:prstGeom>
        </p:spPr>
      </p:pic>
      <p:sp>
        <p:nvSpPr>
          <p:cNvPr id="3" name="Rectangle 2"/>
          <p:cNvSpPr>
            <a:spLocks noChangeArrowheads="1"/>
          </p:cNvSpPr>
          <p:nvPr/>
        </p:nvSpPr>
        <p:spPr bwMode="auto">
          <a:xfrm>
            <a:off x="10024075" y="6553200"/>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atinLnBrk="1"/>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
        <p:nvSpPr>
          <p:cNvPr id="4" name="Rectangle 3"/>
          <p:cNvSpPr/>
          <p:nvPr/>
        </p:nvSpPr>
        <p:spPr>
          <a:xfrm>
            <a:off x="8227749" y="1275834"/>
            <a:ext cx="2651688" cy="369332"/>
          </a:xfrm>
          <a:prstGeom prst="rect">
            <a:avLst/>
          </a:prstGeom>
        </p:spPr>
        <p:txBody>
          <a:bodyPr wrap="none">
            <a:spAutoFit/>
          </a:bodyPr>
          <a:lstStyle/>
          <a:p>
            <a:r>
              <a:rPr lang="id-ID" b="1" dirty="0"/>
              <a:t>→	Uji 1 arah sisi kanan </a:t>
            </a:r>
            <a:endParaRPr lang="id-ID" dirty="0"/>
          </a:p>
        </p:txBody>
      </p:sp>
    </p:spTree>
    <p:extLst>
      <p:ext uri="{BB962C8B-B14F-4D97-AF65-F5344CB8AC3E}">
        <p14:creationId xmlns:p14="http://schemas.microsoft.com/office/powerpoint/2010/main" val="3344279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xmlns="" id="{CBA0FAF0-84B5-4F3F-AD92-C56D3615E4DA}"/>
              </a:ext>
            </a:extLst>
          </p:cNvPr>
          <p:cNvGraphicFramePr/>
          <p:nvPr>
            <p:extLst>
              <p:ext uri="{D42A27DB-BD31-4B8C-83A1-F6EECF244321}">
                <p14:modId xmlns:p14="http://schemas.microsoft.com/office/powerpoint/2010/main" val="1809266085"/>
              </p:ext>
            </p:extLst>
          </p:nvPr>
        </p:nvGraphicFramePr>
        <p:xfrm>
          <a:off x="1484907" y="1233114"/>
          <a:ext cx="9872870" cy="51869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a:extLst>
              <a:ext uri="{FF2B5EF4-FFF2-40B4-BE49-F238E27FC236}">
                <a16:creationId xmlns:a16="http://schemas.microsoft.com/office/drawing/2014/main" xmlns="" id="{5D061B53-C7E5-4445-87D4-5D09FCEF83F6}"/>
              </a:ext>
            </a:extLst>
          </p:cNvPr>
          <p:cNvSpPr txBox="1">
            <a:spLocks/>
          </p:cNvSpPr>
          <p:nvPr/>
        </p:nvSpPr>
        <p:spPr>
          <a:xfrm>
            <a:off x="1722120" y="239713"/>
            <a:ext cx="8283575" cy="906462"/>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PROSEDUR UJI HIPOTESIS</a:t>
            </a:r>
            <a:endParaRPr lang="en-ID" b="1" dirty="0"/>
          </a:p>
        </p:txBody>
      </p:sp>
      <p:sp>
        <p:nvSpPr>
          <p:cNvPr id="4" name="Rectangle 3"/>
          <p:cNvSpPr>
            <a:spLocks noChangeArrowheads="1"/>
          </p:cNvSpPr>
          <p:nvPr/>
        </p:nvSpPr>
        <p:spPr bwMode="auto">
          <a:xfrm>
            <a:off x="10024075" y="6553200"/>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atinLnBrk="1"/>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extLst>
      <p:ext uri="{BB962C8B-B14F-4D97-AF65-F5344CB8AC3E}">
        <p14:creationId xmlns:p14="http://schemas.microsoft.com/office/powerpoint/2010/main" val="2520163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5B9C500E-B5A2-4268-84C6-DD96CC53F4DD}"/>
              </a:ext>
            </a:extLst>
          </p:cNvPr>
          <p:cNvSpPr/>
          <p:nvPr/>
        </p:nvSpPr>
        <p:spPr>
          <a:xfrm>
            <a:off x="3797692" y="356381"/>
            <a:ext cx="4922520" cy="1139483"/>
          </a:xfrm>
          <a:prstGeom prst="roundRect">
            <a:avLst/>
          </a:prstGeom>
          <a:solidFill>
            <a:srgbClr val="9E9E9E"/>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ln w="0"/>
                <a:solidFill>
                  <a:schemeClr val="tx1"/>
                </a:solidFill>
                <a:effectLst>
                  <a:outerShdw blurRad="38100" dist="19050" dir="2700000" algn="tl" rotWithShape="0">
                    <a:schemeClr val="dk1">
                      <a:alpha val="40000"/>
                    </a:schemeClr>
                  </a:outerShdw>
                </a:effectLst>
              </a:rPr>
              <a:t>PENGUJIAN HIPOTESIS RATA-RATA</a:t>
            </a:r>
            <a:endParaRPr lang="en-ID" sz="3200" b="1" dirty="0">
              <a:ln w="0"/>
              <a:solidFill>
                <a:schemeClr val="tx1"/>
              </a:solidFill>
              <a:effectLst>
                <a:outerShdw blurRad="38100" dist="19050" dir="2700000" algn="tl" rotWithShape="0">
                  <a:schemeClr val="dk1">
                    <a:alpha val="40000"/>
                  </a:schemeClr>
                </a:outerShdw>
              </a:effectLst>
            </a:endParaRPr>
          </a:p>
        </p:txBody>
      </p:sp>
      <p:sp>
        <p:nvSpPr>
          <p:cNvPr id="6" name="Rectangle: Rounded Corners 5">
            <a:extLst>
              <a:ext uri="{FF2B5EF4-FFF2-40B4-BE49-F238E27FC236}">
                <a16:creationId xmlns:a16="http://schemas.microsoft.com/office/drawing/2014/main" xmlns="" id="{BDEBA2B6-2B3E-4A66-A524-5BCE5B1C0830}"/>
              </a:ext>
            </a:extLst>
          </p:cNvPr>
          <p:cNvSpPr/>
          <p:nvPr/>
        </p:nvSpPr>
        <p:spPr>
          <a:xfrm>
            <a:off x="1253197" y="3251848"/>
            <a:ext cx="5005755" cy="3087992"/>
          </a:xfrm>
          <a:prstGeom prst="roundRect">
            <a:avLst/>
          </a:prstGeom>
          <a:solidFill>
            <a:srgbClr val="9E9E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spcBef>
                <a:spcPts val="1200"/>
              </a:spcBef>
              <a:spcAft>
                <a:spcPts val="600"/>
              </a:spcAft>
              <a:buAutoNum type="arabicPeriod"/>
            </a:pPr>
            <a:r>
              <a:rPr lang="en-GB" sz="2400" b="1" i="1" dirty="0">
                <a:ln w="0"/>
                <a:solidFill>
                  <a:schemeClr val="tx1"/>
                </a:solidFill>
                <a:effectLst>
                  <a:outerShdw blurRad="38100" dist="19050" dir="2700000" algn="tl" rotWithShape="0">
                    <a:schemeClr val="dk1">
                      <a:alpha val="40000"/>
                    </a:schemeClr>
                  </a:outerShdw>
                </a:effectLst>
              </a:rPr>
              <a:t>FORMULASI HIPOTESIS</a:t>
            </a:r>
          </a:p>
          <a:p>
            <a:r>
              <a:rPr lang="en-GB" sz="2400" dirty="0" err="1" smtClean="0">
                <a:ln w="0"/>
                <a:solidFill>
                  <a:srgbClr val="C00000"/>
                </a:solidFill>
                <a:effectLst>
                  <a:outerShdw blurRad="38100" dist="19050" dir="2700000" algn="tl" rotWithShape="0">
                    <a:schemeClr val="dk1">
                      <a:alpha val="40000"/>
                    </a:schemeClr>
                  </a:outerShdw>
                </a:effectLst>
              </a:rPr>
              <a:t>Uji</a:t>
            </a:r>
            <a:r>
              <a:rPr lang="en-GB" sz="2400" dirty="0" smtClean="0">
                <a:ln w="0"/>
                <a:solidFill>
                  <a:srgbClr val="C00000"/>
                </a:solidFill>
                <a:effectLst>
                  <a:outerShdw blurRad="38100" dist="19050" dir="2700000" algn="tl" rotWithShape="0">
                    <a:schemeClr val="dk1">
                      <a:alpha val="40000"/>
                    </a:schemeClr>
                  </a:outerShdw>
                </a:effectLst>
              </a:rPr>
              <a:t> </a:t>
            </a:r>
            <a:r>
              <a:rPr lang="en-GB" sz="2400" dirty="0" err="1" smtClean="0">
                <a:ln w="0"/>
                <a:solidFill>
                  <a:srgbClr val="C00000"/>
                </a:solidFill>
                <a:effectLst>
                  <a:outerShdw blurRad="38100" dist="19050" dir="2700000" algn="tl" rotWithShape="0">
                    <a:schemeClr val="dk1">
                      <a:alpha val="40000"/>
                    </a:schemeClr>
                  </a:outerShdw>
                </a:effectLst>
              </a:rPr>
              <a:t>Satu</a:t>
            </a:r>
            <a:r>
              <a:rPr lang="en-GB" sz="2400" dirty="0" smtClean="0">
                <a:ln w="0"/>
                <a:solidFill>
                  <a:srgbClr val="C00000"/>
                </a:solidFill>
                <a:effectLst>
                  <a:outerShdw blurRad="38100" dist="19050" dir="2700000" algn="tl" rotWithShape="0">
                    <a:schemeClr val="dk1">
                      <a:alpha val="40000"/>
                    </a:schemeClr>
                  </a:outerShdw>
                </a:effectLst>
              </a:rPr>
              <a:t> </a:t>
            </a:r>
            <a:r>
              <a:rPr lang="en-GB" sz="2400" dirty="0" err="1" smtClean="0">
                <a:ln w="0"/>
                <a:solidFill>
                  <a:srgbClr val="C00000"/>
                </a:solidFill>
                <a:effectLst>
                  <a:outerShdw blurRad="38100" dist="19050" dir="2700000" algn="tl" rotWithShape="0">
                    <a:schemeClr val="dk1">
                      <a:alpha val="40000"/>
                    </a:schemeClr>
                  </a:outerShdw>
                </a:effectLst>
              </a:rPr>
              <a:t>Arah</a:t>
            </a:r>
            <a:endParaRPr lang="en-GB" sz="2400" dirty="0">
              <a:ln w="0"/>
              <a:solidFill>
                <a:srgbClr val="C00000"/>
              </a:solidFill>
              <a:effectLst>
                <a:outerShdw blurRad="38100" dist="19050" dir="2700000" algn="tl" rotWithShape="0">
                  <a:schemeClr val="dk1">
                    <a:alpha val="40000"/>
                  </a:schemeClr>
                </a:outerShdw>
              </a:effectLst>
            </a:endParaRPr>
          </a:p>
          <a:p>
            <a:r>
              <a:rPr lang="en-GB" sz="2400" dirty="0">
                <a:ln w="0"/>
                <a:solidFill>
                  <a:schemeClr val="tx1"/>
                </a:solidFill>
                <a:effectLst>
                  <a:outerShdw blurRad="38100" dist="19050" dir="2700000" algn="tl" rotWithShape="0">
                    <a:schemeClr val="dk1">
                      <a:alpha val="40000"/>
                    </a:schemeClr>
                  </a:outerShdw>
                </a:effectLst>
              </a:rPr>
              <a:t>a.) H</a:t>
            </a:r>
            <a:r>
              <a:rPr lang="en-GB" sz="2400" baseline="-25000" dirty="0">
                <a:ln w="0"/>
                <a:solidFill>
                  <a:schemeClr val="tx1"/>
                </a:solidFill>
                <a:effectLst>
                  <a:outerShdw blurRad="38100" dist="19050" dir="2700000" algn="tl" rotWithShape="0">
                    <a:schemeClr val="dk1">
                      <a:alpha val="40000"/>
                    </a:schemeClr>
                  </a:outerShdw>
                </a:effectLst>
              </a:rPr>
              <a:t>o</a:t>
            </a:r>
            <a:r>
              <a:rPr lang="en-GB" sz="2400" dirty="0">
                <a:ln w="0"/>
                <a:solidFill>
                  <a:schemeClr val="tx1"/>
                </a:solidFill>
                <a:effectLst>
                  <a:outerShdw blurRad="38100" dist="19050" dir="2700000" algn="tl" rotWithShape="0">
                    <a:schemeClr val="dk1">
                      <a:alpha val="40000"/>
                    </a:schemeClr>
                  </a:outerShdw>
                </a:effectLst>
              </a:rPr>
              <a:t> : µ = </a:t>
            </a:r>
            <a:r>
              <a:rPr lang="en-GB" sz="2400" dirty="0" smtClean="0">
                <a:ln w="0"/>
                <a:solidFill>
                  <a:schemeClr val="tx1"/>
                </a:solidFill>
                <a:effectLst>
                  <a:outerShdw blurRad="38100" dist="19050" dir="2700000" algn="tl" rotWithShape="0">
                    <a:schemeClr val="dk1">
                      <a:alpha val="40000"/>
                    </a:schemeClr>
                  </a:outerShdw>
                </a:effectLst>
              </a:rPr>
              <a:t>µ</a:t>
            </a:r>
            <a:r>
              <a:rPr lang="en-GB" sz="2400" baseline="-25000" dirty="0" smtClean="0">
                <a:ln w="0"/>
                <a:solidFill>
                  <a:schemeClr val="tx1"/>
                </a:solidFill>
                <a:effectLst>
                  <a:outerShdw blurRad="38100" dist="19050" dir="2700000" algn="tl" rotWithShape="0">
                    <a:schemeClr val="dk1">
                      <a:alpha val="40000"/>
                    </a:schemeClr>
                  </a:outerShdw>
                </a:effectLst>
              </a:rPr>
              <a:t>o		</a:t>
            </a:r>
            <a:r>
              <a:rPr lang="en-GB" sz="2400" dirty="0" smtClean="0">
                <a:ln w="0"/>
                <a:solidFill>
                  <a:schemeClr val="tx1"/>
                </a:solidFill>
                <a:effectLst>
                  <a:outerShdw blurRad="38100" dist="19050" dir="2700000" algn="tl" rotWithShape="0">
                    <a:schemeClr val="dk1">
                      <a:alpha val="40000"/>
                    </a:schemeClr>
                  </a:outerShdw>
                </a:effectLst>
              </a:rPr>
              <a:t>     </a:t>
            </a:r>
            <a:r>
              <a:rPr lang="en-GB" sz="2400" dirty="0">
                <a:ln w="0"/>
                <a:solidFill>
                  <a:schemeClr val="tx1"/>
                </a:solidFill>
                <a:effectLst>
                  <a:outerShdw blurRad="38100" dist="19050" dir="2700000" algn="tl" rotWithShape="0">
                    <a:schemeClr val="dk1">
                      <a:alpha val="40000"/>
                    </a:schemeClr>
                  </a:outerShdw>
                </a:effectLst>
              </a:rPr>
              <a:t>b.) </a:t>
            </a:r>
            <a:r>
              <a:rPr lang="en-GB" sz="2400" dirty="0" smtClean="0">
                <a:ln w="0"/>
                <a:solidFill>
                  <a:schemeClr val="tx1"/>
                </a:solidFill>
                <a:effectLst>
                  <a:outerShdw blurRad="38100" dist="19050" dir="2700000" algn="tl" rotWithShape="0">
                    <a:schemeClr val="dk1">
                      <a:alpha val="40000"/>
                    </a:schemeClr>
                  </a:outerShdw>
                </a:effectLst>
              </a:rPr>
              <a:t> </a:t>
            </a:r>
            <a:r>
              <a:rPr lang="en-GB" sz="2400" dirty="0" err="1" smtClean="0">
                <a:ln w="0"/>
                <a:solidFill>
                  <a:schemeClr val="tx1"/>
                </a:solidFill>
                <a:effectLst>
                  <a:outerShdw blurRad="38100" dist="19050" dir="2700000" algn="tl" rotWithShape="0">
                    <a:schemeClr val="dk1">
                      <a:alpha val="40000"/>
                    </a:schemeClr>
                  </a:outerShdw>
                </a:effectLst>
              </a:rPr>
              <a:t>H</a:t>
            </a:r>
            <a:r>
              <a:rPr lang="en-GB" sz="2400" baseline="-25000" dirty="0" err="1" smtClean="0">
                <a:ln w="0"/>
                <a:solidFill>
                  <a:schemeClr val="tx1"/>
                </a:solidFill>
                <a:effectLst>
                  <a:outerShdw blurRad="38100" dist="19050" dir="2700000" algn="tl" rotWithShape="0">
                    <a:schemeClr val="dk1">
                      <a:alpha val="40000"/>
                    </a:schemeClr>
                  </a:outerShdw>
                </a:effectLst>
              </a:rPr>
              <a:t>o</a:t>
            </a:r>
            <a:r>
              <a:rPr lang="en-GB" sz="2400" dirty="0">
                <a:ln w="0"/>
                <a:solidFill>
                  <a:schemeClr val="tx1"/>
                </a:solidFill>
                <a:effectLst>
                  <a:outerShdw blurRad="38100" dist="19050" dir="2700000" algn="tl" rotWithShape="0">
                    <a:schemeClr val="dk1">
                      <a:alpha val="40000"/>
                    </a:schemeClr>
                  </a:outerShdw>
                </a:effectLst>
              </a:rPr>
              <a:t> : µ = µ</a:t>
            </a:r>
            <a:r>
              <a:rPr lang="en-GB" sz="2400" baseline="-25000" dirty="0">
                <a:ln w="0"/>
                <a:solidFill>
                  <a:schemeClr val="tx1"/>
                </a:solidFill>
                <a:effectLst>
                  <a:outerShdw blurRad="38100" dist="19050" dir="2700000" algn="tl" rotWithShape="0">
                    <a:schemeClr val="dk1">
                      <a:alpha val="40000"/>
                    </a:schemeClr>
                  </a:outerShdw>
                </a:effectLst>
              </a:rPr>
              <a:t>o</a:t>
            </a:r>
            <a:endParaRPr lang="en-ID" sz="2400" dirty="0">
              <a:ln w="0"/>
              <a:solidFill>
                <a:schemeClr val="tx1"/>
              </a:solidFill>
              <a:effectLst>
                <a:outerShdw blurRad="38100" dist="19050" dir="2700000" algn="tl" rotWithShape="0">
                  <a:schemeClr val="dk1">
                    <a:alpha val="40000"/>
                  </a:schemeClr>
                </a:outerShdw>
              </a:effectLst>
            </a:endParaRPr>
          </a:p>
          <a:p>
            <a:pPr>
              <a:spcAft>
                <a:spcPts val="600"/>
              </a:spcAft>
            </a:pPr>
            <a:r>
              <a:rPr lang="en-GB" sz="2400" dirty="0" smtClean="0">
                <a:ln w="0"/>
                <a:solidFill>
                  <a:schemeClr val="tx1"/>
                </a:solidFill>
                <a:effectLst>
                  <a:outerShdw blurRad="38100" dist="19050" dir="2700000" algn="tl" rotWithShape="0">
                    <a:schemeClr val="dk1">
                      <a:alpha val="40000"/>
                    </a:schemeClr>
                  </a:outerShdw>
                </a:effectLst>
              </a:rPr>
              <a:t>       H</a:t>
            </a:r>
            <a:r>
              <a:rPr lang="en-GB" sz="2400" baseline="-25000" dirty="0" smtClean="0">
                <a:ln w="0"/>
                <a:solidFill>
                  <a:schemeClr val="tx1"/>
                </a:solidFill>
                <a:effectLst>
                  <a:outerShdw blurRad="38100" dist="19050" dir="2700000" algn="tl" rotWithShape="0">
                    <a:schemeClr val="dk1">
                      <a:alpha val="40000"/>
                    </a:schemeClr>
                  </a:outerShdw>
                </a:effectLst>
              </a:rPr>
              <a:t>1</a:t>
            </a:r>
            <a:r>
              <a:rPr lang="en-GB" sz="2400" dirty="0">
                <a:ln w="0"/>
                <a:solidFill>
                  <a:schemeClr val="tx1"/>
                </a:solidFill>
                <a:effectLst>
                  <a:outerShdw blurRad="38100" dist="19050" dir="2700000" algn="tl" rotWithShape="0">
                    <a:schemeClr val="dk1">
                      <a:alpha val="40000"/>
                    </a:schemeClr>
                  </a:outerShdw>
                </a:effectLst>
              </a:rPr>
              <a:t> : µ </a:t>
            </a:r>
            <a:r>
              <a:rPr lang="en-GB" sz="2400" b="1" dirty="0">
                <a:ln w="0"/>
                <a:solidFill>
                  <a:schemeClr val="tx1"/>
                </a:solidFill>
                <a:effectLst>
                  <a:outerShdw blurRad="38100" dist="19050" dir="2700000" algn="tl" rotWithShape="0">
                    <a:schemeClr val="dk1">
                      <a:alpha val="40000"/>
                    </a:schemeClr>
                  </a:outerShdw>
                </a:effectLst>
              </a:rPr>
              <a:t>&gt;</a:t>
            </a:r>
            <a:r>
              <a:rPr lang="en-GB" sz="2400" dirty="0">
                <a:ln w="0"/>
                <a:solidFill>
                  <a:schemeClr val="tx1"/>
                </a:solidFill>
                <a:effectLst>
                  <a:outerShdw blurRad="38100" dist="19050" dir="2700000" algn="tl" rotWithShape="0">
                    <a:schemeClr val="dk1">
                      <a:alpha val="40000"/>
                    </a:schemeClr>
                  </a:outerShdw>
                </a:effectLst>
              </a:rPr>
              <a:t> </a:t>
            </a:r>
            <a:r>
              <a:rPr lang="en-GB" sz="2400" dirty="0" smtClean="0">
                <a:ln w="0"/>
                <a:solidFill>
                  <a:schemeClr val="tx1"/>
                </a:solidFill>
                <a:effectLst>
                  <a:outerShdw blurRad="38100" dist="19050" dir="2700000" algn="tl" rotWithShape="0">
                    <a:schemeClr val="dk1">
                      <a:alpha val="40000"/>
                    </a:schemeClr>
                  </a:outerShdw>
                </a:effectLst>
              </a:rPr>
              <a:t>µ</a:t>
            </a:r>
            <a:r>
              <a:rPr lang="en-GB" sz="2400" baseline="-25000" dirty="0" smtClean="0">
                <a:ln w="0"/>
                <a:solidFill>
                  <a:schemeClr val="tx1"/>
                </a:solidFill>
                <a:effectLst>
                  <a:outerShdw blurRad="38100" dist="19050" dir="2700000" algn="tl" rotWithShape="0">
                    <a:schemeClr val="dk1">
                      <a:alpha val="40000"/>
                    </a:schemeClr>
                  </a:outerShdw>
                </a:effectLst>
              </a:rPr>
              <a:t>o			</a:t>
            </a:r>
            <a:r>
              <a:rPr lang="en-GB" sz="2400" dirty="0" smtClean="0">
                <a:ln w="0"/>
                <a:solidFill>
                  <a:schemeClr val="tx1"/>
                </a:solidFill>
                <a:effectLst>
                  <a:outerShdw blurRad="38100" dist="19050" dir="2700000" algn="tl" rotWithShape="0">
                    <a:schemeClr val="dk1">
                      <a:alpha val="40000"/>
                    </a:schemeClr>
                  </a:outerShdw>
                </a:effectLst>
              </a:rPr>
              <a:t>     H</a:t>
            </a:r>
            <a:r>
              <a:rPr lang="en-GB" sz="2400" baseline="-25000" dirty="0" smtClean="0">
                <a:ln w="0"/>
                <a:solidFill>
                  <a:schemeClr val="tx1"/>
                </a:solidFill>
                <a:effectLst>
                  <a:outerShdw blurRad="38100" dist="19050" dir="2700000" algn="tl" rotWithShape="0">
                    <a:schemeClr val="dk1">
                      <a:alpha val="40000"/>
                    </a:schemeClr>
                  </a:outerShdw>
                </a:effectLst>
              </a:rPr>
              <a:t>1</a:t>
            </a:r>
            <a:r>
              <a:rPr lang="en-GB" sz="2400" dirty="0">
                <a:ln w="0"/>
                <a:solidFill>
                  <a:schemeClr val="tx1"/>
                </a:solidFill>
                <a:effectLst>
                  <a:outerShdw blurRad="38100" dist="19050" dir="2700000" algn="tl" rotWithShape="0">
                    <a:schemeClr val="dk1">
                      <a:alpha val="40000"/>
                    </a:schemeClr>
                  </a:outerShdw>
                </a:effectLst>
              </a:rPr>
              <a:t> : µ </a:t>
            </a:r>
            <a:r>
              <a:rPr lang="en-GB" sz="2400" b="1" dirty="0">
                <a:ln w="0"/>
                <a:solidFill>
                  <a:schemeClr val="tx1"/>
                </a:solidFill>
                <a:effectLst>
                  <a:outerShdw blurRad="38100" dist="19050" dir="2700000" algn="tl" rotWithShape="0">
                    <a:schemeClr val="dk1">
                      <a:alpha val="40000"/>
                    </a:schemeClr>
                  </a:outerShdw>
                </a:effectLst>
              </a:rPr>
              <a:t>&lt; </a:t>
            </a:r>
            <a:r>
              <a:rPr lang="en-GB" sz="2400" dirty="0">
                <a:ln w="0"/>
                <a:solidFill>
                  <a:schemeClr val="tx1"/>
                </a:solidFill>
                <a:effectLst>
                  <a:outerShdw blurRad="38100" dist="19050" dir="2700000" algn="tl" rotWithShape="0">
                    <a:schemeClr val="dk1">
                      <a:alpha val="40000"/>
                    </a:schemeClr>
                  </a:outerShdw>
                </a:effectLst>
              </a:rPr>
              <a:t>µ</a:t>
            </a:r>
            <a:r>
              <a:rPr lang="en-GB" sz="2400" baseline="-25000" dirty="0">
                <a:ln w="0"/>
                <a:solidFill>
                  <a:schemeClr val="tx1"/>
                </a:solidFill>
                <a:effectLst>
                  <a:outerShdw blurRad="38100" dist="19050" dir="2700000" algn="tl" rotWithShape="0">
                    <a:schemeClr val="dk1">
                      <a:alpha val="40000"/>
                    </a:schemeClr>
                  </a:outerShdw>
                </a:effectLst>
              </a:rPr>
              <a:t>o</a:t>
            </a:r>
            <a:endParaRPr lang="en-ID" sz="2400" dirty="0" smtClean="0">
              <a:ln w="0"/>
              <a:solidFill>
                <a:schemeClr val="tx1"/>
              </a:solidFill>
              <a:effectLst>
                <a:outerShdw blurRad="38100" dist="19050" dir="2700000" algn="tl" rotWithShape="0">
                  <a:schemeClr val="dk1">
                    <a:alpha val="40000"/>
                  </a:schemeClr>
                </a:outerShdw>
              </a:effectLst>
            </a:endParaRPr>
          </a:p>
          <a:p>
            <a:r>
              <a:rPr lang="en-GB" sz="2400" dirty="0" err="1" smtClean="0">
                <a:ln w="0"/>
                <a:solidFill>
                  <a:srgbClr val="C00000"/>
                </a:solidFill>
                <a:effectLst>
                  <a:outerShdw blurRad="38100" dist="19050" dir="2700000" algn="tl" rotWithShape="0">
                    <a:schemeClr val="dk1">
                      <a:alpha val="40000"/>
                    </a:schemeClr>
                  </a:outerShdw>
                </a:effectLst>
              </a:rPr>
              <a:t>Uji</a:t>
            </a:r>
            <a:r>
              <a:rPr lang="en-GB" sz="2400" dirty="0" smtClean="0">
                <a:ln w="0"/>
                <a:solidFill>
                  <a:srgbClr val="C00000"/>
                </a:solidFill>
                <a:effectLst>
                  <a:outerShdw blurRad="38100" dist="19050" dir="2700000" algn="tl" rotWithShape="0">
                    <a:schemeClr val="dk1">
                      <a:alpha val="40000"/>
                    </a:schemeClr>
                  </a:outerShdw>
                </a:effectLst>
              </a:rPr>
              <a:t> </a:t>
            </a:r>
            <a:r>
              <a:rPr lang="en-GB" sz="2400" dirty="0" err="1" smtClean="0">
                <a:ln w="0"/>
                <a:solidFill>
                  <a:srgbClr val="C00000"/>
                </a:solidFill>
                <a:effectLst>
                  <a:outerShdw blurRad="38100" dist="19050" dir="2700000" algn="tl" rotWithShape="0">
                    <a:schemeClr val="dk1">
                      <a:alpha val="40000"/>
                    </a:schemeClr>
                  </a:outerShdw>
                </a:effectLst>
              </a:rPr>
              <a:t>Dua</a:t>
            </a:r>
            <a:r>
              <a:rPr lang="en-GB" sz="2400" dirty="0" smtClean="0">
                <a:ln w="0"/>
                <a:solidFill>
                  <a:srgbClr val="C00000"/>
                </a:solidFill>
                <a:effectLst>
                  <a:outerShdw blurRad="38100" dist="19050" dir="2700000" algn="tl" rotWithShape="0">
                    <a:schemeClr val="dk1">
                      <a:alpha val="40000"/>
                    </a:schemeClr>
                  </a:outerShdw>
                </a:effectLst>
              </a:rPr>
              <a:t> </a:t>
            </a:r>
            <a:r>
              <a:rPr lang="en-GB" sz="2400" dirty="0" err="1" smtClean="0">
                <a:ln w="0"/>
                <a:solidFill>
                  <a:srgbClr val="C00000"/>
                </a:solidFill>
                <a:effectLst>
                  <a:outerShdw blurRad="38100" dist="19050" dir="2700000" algn="tl" rotWithShape="0">
                    <a:schemeClr val="dk1">
                      <a:alpha val="40000"/>
                    </a:schemeClr>
                  </a:outerShdw>
                </a:effectLst>
              </a:rPr>
              <a:t>Arah</a:t>
            </a:r>
            <a:r>
              <a:rPr lang="en-GB" sz="2400" dirty="0" smtClean="0">
                <a:ln w="0"/>
                <a:solidFill>
                  <a:schemeClr val="tx1"/>
                </a:solidFill>
                <a:effectLst>
                  <a:outerShdw blurRad="38100" dist="19050" dir="2700000" algn="tl" rotWithShape="0">
                    <a:schemeClr val="dk1">
                      <a:alpha val="40000"/>
                    </a:schemeClr>
                  </a:outerShdw>
                </a:effectLst>
              </a:rPr>
              <a:t>				                </a:t>
            </a:r>
          </a:p>
          <a:p>
            <a:r>
              <a:rPr lang="en-GB" sz="2400" dirty="0" smtClean="0">
                <a:ln w="0"/>
                <a:solidFill>
                  <a:schemeClr val="tx1"/>
                </a:solidFill>
                <a:effectLst>
                  <a:outerShdw blurRad="38100" dist="19050" dir="2700000" algn="tl" rotWithShape="0">
                    <a:schemeClr val="dk1">
                      <a:alpha val="40000"/>
                    </a:schemeClr>
                  </a:outerShdw>
                </a:effectLst>
              </a:rPr>
              <a:t>c</a:t>
            </a:r>
            <a:r>
              <a:rPr lang="en-GB" sz="2400" dirty="0">
                <a:ln w="0"/>
                <a:solidFill>
                  <a:schemeClr val="tx1"/>
                </a:solidFill>
                <a:effectLst>
                  <a:outerShdw blurRad="38100" dist="19050" dir="2700000" algn="tl" rotWithShape="0">
                    <a:schemeClr val="dk1">
                      <a:alpha val="40000"/>
                    </a:schemeClr>
                  </a:outerShdw>
                </a:effectLst>
              </a:rPr>
              <a:t>.) H</a:t>
            </a:r>
            <a:r>
              <a:rPr lang="en-GB" sz="2400" baseline="-25000" dirty="0">
                <a:ln w="0"/>
                <a:solidFill>
                  <a:schemeClr val="tx1"/>
                </a:solidFill>
                <a:effectLst>
                  <a:outerShdw blurRad="38100" dist="19050" dir="2700000" algn="tl" rotWithShape="0">
                    <a:schemeClr val="dk1">
                      <a:alpha val="40000"/>
                    </a:schemeClr>
                  </a:outerShdw>
                </a:effectLst>
              </a:rPr>
              <a:t>o</a:t>
            </a:r>
            <a:r>
              <a:rPr lang="en-GB" sz="2400" dirty="0">
                <a:ln w="0"/>
                <a:solidFill>
                  <a:schemeClr val="tx1"/>
                </a:solidFill>
                <a:effectLst>
                  <a:outerShdw blurRad="38100" dist="19050" dir="2700000" algn="tl" rotWithShape="0">
                    <a:schemeClr val="dk1">
                      <a:alpha val="40000"/>
                    </a:schemeClr>
                  </a:outerShdw>
                </a:effectLst>
              </a:rPr>
              <a:t> : µ = µ</a:t>
            </a:r>
            <a:r>
              <a:rPr lang="en-GB" sz="2400" baseline="-25000" dirty="0">
                <a:ln w="0"/>
                <a:solidFill>
                  <a:schemeClr val="tx1"/>
                </a:solidFill>
                <a:effectLst>
                  <a:outerShdw blurRad="38100" dist="19050" dir="2700000" algn="tl" rotWithShape="0">
                    <a:schemeClr val="dk1">
                      <a:alpha val="40000"/>
                    </a:schemeClr>
                  </a:outerShdw>
                </a:effectLst>
              </a:rPr>
              <a:t>o</a:t>
            </a:r>
            <a:endParaRPr lang="en-ID" sz="2400" dirty="0">
              <a:ln w="0"/>
              <a:solidFill>
                <a:schemeClr val="tx1"/>
              </a:solidFill>
              <a:effectLst>
                <a:outerShdw blurRad="38100" dist="19050" dir="2700000" algn="tl" rotWithShape="0">
                  <a:schemeClr val="dk1">
                    <a:alpha val="40000"/>
                  </a:schemeClr>
                </a:outerShdw>
              </a:effectLst>
            </a:endParaRPr>
          </a:p>
          <a:p>
            <a:r>
              <a:rPr lang="en-GB" sz="2400" dirty="0" smtClean="0">
                <a:ln w="0"/>
                <a:solidFill>
                  <a:schemeClr val="tx1"/>
                </a:solidFill>
                <a:effectLst>
                  <a:outerShdw blurRad="38100" dist="19050" dir="2700000" algn="tl" rotWithShape="0">
                    <a:schemeClr val="dk1">
                      <a:alpha val="40000"/>
                    </a:schemeClr>
                  </a:outerShdw>
                </a:effectLst>
              </a:rPr>
              <a:t>      H</a:t>
            </a:r>
            <a:r>
              <a:rPr lang="en-GB" sz="2400" baseline="-25000" dirty="0" smtClean="0">
                <a:ln w="0"/>
                <a:solidFill>
                  <a:schemeClr val="tx1"/>
                </a:solidFill>
                <a:effectLst>
                  <a:outerShdw blurRad="38100" dist="19050" dir="2700000" algn="tl" rotWithShape="0">
                    <a:schemeClr val="dk1">
                      <a:alpha val="40000"/>
                    </a:schemeClr>
                  </a:outerShdw>
                </a:effectLst>
              </a:rPr>
              <a:t>1</a:t>
            </a:r>
            <a:r>
              <a:rPr lang="en-GB" sz="2400" dirty="0">
                <a:ln w="0"/>
                <a:solidFill>
                  <a:schemeClr val="tx1"/>
                </a:solidFill>
                <a:effectLst>
                  <a:outerShdw blurRad="38100" dist="19050" dir="2700000" algn="tl" rotWithShape="0">
                    <a:schemeClr val="dk1">
                      <a:alpha val="40000"/>
                    </a:schemeClr>
                  </a:outerShdw>
                </a:effectLst>
              </a:rPr>
              <a:t> : µ </a:t>
            </a:r>
            <a:r>
              <a:rPr lang="en-GB" sz="2400" b="1" dirty="0">
                <a:ln w="0"/>
                <a:solidFill>
                  <a:schemeClr val="tx1"/>
                </a:solidFill>
                <a:effectLst>
                  <a:outerShdw blurRad="38100" dist="19050" dir="2700000" algn="tl" rotWithShape="0">
                    <a:schemeClr val="dk1">
                      <a:alpha val="40000"/>
                    </a:schemeClr>
                  </a:outerShdw>
                </a:effectLst>
              </a:rPr>
              <a:t>≠ </a:t>
            </a:r>
            <a:r>
              <a:rPr lang="en-GB" sz="2400" dirty="0">
                <a:ln w="0"/>
                <a:solidFill>
                  <a:schemeClr val="tx1"/>
                </a:solidFill>
                <a:effectLst>
                  <a:outerShdw blurRad="38100" dist="19050" dir="2700000" algn="tl" rotWithShape="0">
                    <a:schemeClr val="dk1">
                      <a:alpha val="40000"/>
                    </a:schemeClr>
                  </a:outerShdw>
                </a:effectLst>
              </a:rPr>
              <a:t>µ</a:t>
            </a:r>
            <a:r>
              <a:rPr lang="en-GB" sz="2400" baseline="-25000" dirty="0">
                <a:ln w="0"/>
                <a:solidFill>
                  <a:schemeClr val="tx1"/>
                </a:solidFill>
                <a:effectLst>
                  <a:outerShdw blurRad="38100" dist="19050" dir="2700000" algn="tl" rotWithShape="0">
                    <a:schemeClr val="dk1">
                      <a:alpha val="40000"/>
                    </a:schemeClr>
                  </a:outerShdw>
                </a:effectLst>
              </a:rPr>
              <a:t>o</a:t>
            </a:r>
            <a:endParaRPr lang="en-ID" sz="2400" dirty="0"/>
          </a:p>
        </p:txBody>
      </p:sp>
      <p:sp>
        <p:nvSpPr>
          <p:cNvPr id="7" name="Rectangle: Rounded Corners 6">
            <a:extLst>
              <a:ext uri="{FF2B5EF4-FFF2-40B4-BE49-F238E27FC236}">
                <a16:creationId xmlns:a16="http://schemas.microsoft.com/office/drawing/2014/main" xmlns="" id="{90A9F5EA-367D-4CBE-A72C-0ADF9A25202A}"/>
              </a:ext>
            </a:extLst>
          </p:cNvPr>
          <p:cNvSpPr/>
          <p:nvPr/>
        </p:nvSpPr>
        <p:spPr>
          <a:xfrm>
            <a:off x="6527407" y="3251849"/>
            <a:ext cx="5085473" cy="2508871"/>
          </a:xfrm>
          <a:prstGeom prst="roundRect">
            <a:avLst/>
          </a:prstGeom>
          <a:solidFill>
            <a:srgbClr val="9E9E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i="1" dirty="0">
                <a:ln w="0"/>
                <a:solidFill>
                  <a:schemeClr val="tx1"/>
                </a:solidFill>
                <a:effectLst>
                  <a:outerShdw blurRad="38100" dist="19050" dir="2700000" algn="tl" rotWithShape="0">
                    <a:schemeClr val="dk1">
                      <a:alpha val="40000"/>
                    </a:schemeClr>
                  </a:outerShdw>
                </a:effectLst>
              </a:rPr>
              <a:t>2</a:t>
            </a:r>
            <a:r>
              <a:rPr lang="en-GB" sz="2400" b="1" i="1" dirty="0">
                <a:ln w="0"/>
                <a:solidFill>
                  <a:schemeClr val="tx1"/>
                </a:solidFill>
                <a:effectLst>
                  <a:outerShdw blurRad="38100" dist="19050" dir="2700000" algn="tl" rotWithShape="0">
                    <a:schemeClr val="dk1">
                      <a:alpha val="40000"/>
                    </a:schemeClr>
                  </a:outerShdw>
                </a:effectLst>
              </a:rPr>
              <a:t>. PENENTUAN NILAI</a:t>
            </a:r>
          </a:p>
          <a:p>
            <a:endParaRPr lang="en-GB" sz="1000" dirty="0">
              <a:ln w="0"/>
              <a:solidFill>
                <a:schemeClr val="tx1"/>
              </a:solidFill>
              <a:effectLst>
                <a:outerShdw blurRad="38100" dist="19050" dir="2700000" algn="tl" rotWithShape="0">
                  <a:schemeClr val="dk1">
                    <a:alpha val="40000"/>
                  </a:schemeClr>
                </a:outerShdw>
              </a:effectLst>
            </a:endParaRPr>
          </a:p>
          <a:p>
            <a:r>
              <a:rPr lang="en-GB" sz="2500" dirty="0">
                <a:ln w="0"/>
                <a:solidFill>
                  <a:schemeClr val="tx1"/>
                </a:solidFill>
                <a:effectLst>
                  <a:outerShdw blurRad="38100" dist="19050" dir="2700000" algn="tl" rotWithShape="0">
                    <a:schemeClr val="dk1">
                      <a:alpha val="40000"/>
                    </a:schemeClr>
                  </a:outerShdw>
                </a:effectLst>
              </a:rPr>
              <a:t>α (</a:t>
            </a:r>
            <a:r>
              <a:rPr lang="en-GB" sz="2500" dirty="0" err="1">
                <a:ln w="0"/>
                <a:solidFill>
                  <a:schemeClr val="tx1"/>
                </a:solidFill>
                <a:effectLst>
                  <a:outerShdw blurRad="38100" dist="19050" dir="2700000" algn="tl" rotWithShape="0">
                    <a:schemeClr val="dk1">
                      <a:alpha val="40000"/>
                    </a:schemeClr>
                  </a:outerShdw>
                </a:effectLst>
              </a:rPr>
              <a:t>taraf</a:t>
            </a:r>
            <a:r>
              <a:rPr lang="en-GB" sz="2500" dirty="0">
                <a:ln w="0"/>
                <a:solidFill>
                  <a:schemeClr val="tx1"/>
                </a:solidFill>
                <a:effectLst>
                  <a:outerShdw blurRad="38100" dist="19050" dir="2700000" algn="tl" rotWithShape="0">
                    <a:schemeClr val="dk1">
                      <a:alpha val="40000"/>
                    </a:schemeClr>
                  </a:outerShdw>
                </a:effectLst>
              </a:rPr>
              <a:t> </a:t>
            </a:r>
            <a:r>
              <a:rPr lang="en-GB" sz="2500" dirty="0" err="1">
                <a:ln w="0"/>
                <a:solidFill>
                  <a:schemeClr val="tx1"/>
                </a:solidFill>
                <a:effectLst>
                  <a:outerShdw blurRad="38100" dist="19050" dir="2700000" algn="tl" rotWithShape="0">
                    <a:schemeClr val="dk1">
                      <a:alpha val="40000"/>
                    </a:schemeClr>
                  </a:outerShdw>
                </a:effectLst>
              </a:rPr>
              <a:t>nyata</a:t>
            </a:r>
            <a:r>
              <a:rPr lang="en-GB" sz="2500" dirty="0">
                <a:ln w="0"/>
                <a:solidFill>
                  <a:schemeClr val="tx1"/>
                </a:solidFill>
                <a:effectLst>
                  <a:outerShdw blurRad="38100" dist="19050" dir="2700000" algn="tl" rotWithShape="0">
                    <a:schemeClr val="dk1">
                      <a:alpha val="40000"/>
                    </a:schemeClr>
                  </a:outerShdw>
                </a:effectLst>
              </a:rPr>
              <a:t>) dan </a:t>
            </a:r>
            <a:r>
              <a:rPr lang="en-GB" sz="2500" dirty="0" err="1">
                <a:ln w="0"/>
                <a:solidFill>
                  <a:schemeClr val="tx1"/>
                </a:solidFill>
                <a:effectLst>
                  <a:outerShdw blurRad="38100" dist="19050" dir="2700000" algn="tl" rotWithShape="0">
                    <a:schemeClr val="dk1">
                      <a:alpha val="40000"/>
                    </a:schemeClr>
                  </a:outerShdw>
                </a:effectLst>
              </a:rPr>
              <a:t>nilai</a:t>
            </a:r>
            <a:r>
              <a:rPr lang="en-GB" sz="2500" dirty="0">
                <a:ln w="0"/>
                <a:solidFill>
                  <a:schemeClr val="tx1"/>
                </a:solidFill>
                <a:effectLst>
                  <a:outerShdw blurRad="38100" dist="19050" dir="2700000" algn="tl" rotWithShape="0">
                    <a:schemeClr val="dk1">
                      <a:alpha val="40000"/>
                    </a:schemeClr>
                  </a:outerShdw>
                </a:effectLst>
              </a:rPr>
              <a:t> Z table (Z</a:t>
            </a:r>
            <a:r>
              <a:rPr lang="en-GB" sz="2500" baseline="-25000" dirty="0">
                <a:ln w="0"/>
                <a:solidFill>
                  <a:schemeClr val="tx1"/>
                </a:solidFill>
                <a:effectLst>
                  <a:outerShdw blurRad="38100" dist="19050" dir="2700000" algn="tl" rotWithShape="0">
                    <a:schemeClr val="dk1">
                      <a:alpha val="40000"/>
                    </a:schemeClr>
                  </a:outerShdw>
                </a:effectLst>
              </a:rPr>
              <a:t>α</a:t>
            </a:r>
            <a:r>
              <a:rPr lang="en-GB" sz="2500" dirty="0">
                <a:ln w="0"/>
                <a:solidFill>
                  <a:schemeClr val="tx1"/>
                </a:solidFill>
                <a:effectLst>
                  <a:outerShdw blurRad="38100" dist="19050" dir="2700000" algn="tl" rotWithShape="0">
                    <a:schemeClr val="dk1">
                      <a:alpha val="40000"/>
                    </a:schemeClr>
                  </a:outerShdw>
                </a:effectLst>
              </a:rPr>
              <a:t>)</a:t>
            </a:r>
            <a:endParaRPr lang="en-ID" sz="2500" dirty="0">
              <a:ln w="0"/>
              <a:solidFill>
                <a:schemeClr val="tx1"/>
              </a:solidFill>
              <a:effectLst>
                <a:outerShdw blurRad="38100" dist="19050" dir="2700000" algn="tl" rotWithShape="0">
                  <a:schemeClr val="dk1">
                    <a:alpha val="40000"/>
                  </a:schemeClr>
                </a:outerShdw>
              </a:effectLst>
            </a:endParaRPr>
          </a:p>
          <a:p>
            <a:r>
              <a:rPr lang="en-GB" sz="2500" dirty="0" err="1">
                <a:ln w="0"/>
                <a:solidFill>
                  <a:schemeClr val="tx1"/>
                </a:solidFill>
                <a:effectLst>
                  <a:outerShdw blurRad="38100" dist="19050" dir="2700000" algn="tl" rotWithShape="0">
                    <a:schemeClr val="dk1">
                      <a:alpha val="40000"/>
                    </a:schemeClr>
                  </a:outerShdw>
                </a:effectLst>
              </a:rPr>
              <a:t>Menentukan</a:t>
            </a:r>
            <a:r>
              <a:rPr lang="en-GB" sz="2500" dirty="0">
                <a:ln w="0"/>
                <a:solidFill>
                  <a:schemeClr val="tx1"/>
                </a:solidFill>
                <a:effectLst>
                  <a:outerShdw blurRad="38100" dist="19050" dir="2700000" algn="tl" rotWithShape="0">
                    <a:schemeClr val="dk1">
                      <a:alpha val="40000"/>
                    </a:schemeClr>
                  </a:outerShdw>
                </a:effectLst>
              </a:rPr>
              <a:t> </a:t>
            </a:r>
            <a:r>
              <a:rPr lang="en-GB" sz="2500" dirty="0" err="1">
                <a:ln w="0"/>
                <a:solidFill>
                  <a:schemeClr val="tx1"/>
                </a:solidFill>
                <a:effectLst>
                  <a:outerShdw blurRad="38100" dist="19050" dir="2700000" algn="tl" rotWithShape="0">
                    <a:schemeClr val="dk1">
                      <a:alpha val="40000"/>
                    </a:schemeClr>
                  </a:outerShdw>
                </a:effectLst>
              </a:rPr>
              <a:t>nilai</a:t>
            </a:r>
            <a:r>
              <a:rPr lang="en-GB" sz="2500" dirty="0">
                <a:ln w="0"/>
                <a:solidFill>
                  <a:schemeClr val="tx1"/>
                </a:solidFill>
                <a:effectLst>
                  <a:outerShdw blurRad="38100" dist="19050" dir="2700000" algn="tl" rotWithShape="0">
                    <a:schemeClr val="dk1">
                      <a:alpha val="40000"/>
                    </a:schemeClr>
                  </a:outerShdw>
                </a:effectLst>
              </a:rPr>
              <a:t> α </a:t>
            </a:r>
            <a:r>
              <a:rPr lang="en-GB" sz="2500" dirty="0" err="1">
                <a:ln w="0"/>
                <a:solidFill>
                  <a:schemeClr val="tx1"/>
                </a:solidFill>
                <a:effectLst>
                  <a:outerShdw blurRad="38100" dist="19050" dir="2700000" algn="tl" rotWithShape="0">
                    <a:schemeClr val="dk1">
                      <a:alpha val="40000"/>
                    </a:schemeClr>
                  </a:outerShdw>
                </a:effectLst>
              </a:rPr>
              <a:t>sesuai</a:t>
            </a:r>
            <a:r>
              <a:rPr lang="en-GB" sz="2500" dirty="0">
                <a:ln w="0"/>
                <a:solidFill>
                  <a:schemeClr val="tx1"/>
                </a:solidFill>
                <a:effectLst>
                  <a:outerShdw blurRad="38100" dist="19050" dir="2700000" algn="tl" rotWithShape="0">
                    <a:schemeClr val="dk1">
                      <a:alpha val="40000"/>
                    </a:schemeClr>
                  </a:outerShdw>
                </a:effectLst>
              </a:rPr>
              <a:t> </a:t>
            </a:r>
            <a:r>
              <a:rPr lang="en-GB" sz="2500" dirty="0" err="1">
                <a:ln w="0"/>
                <a:solidFill>
                  <a:schemeClr val="tx1"/>
                </a:solidFill>
                <a:effectLst>
                  <a:outerShdw blurRad="38100" dist="19050" dir="2700000" algn="tl" rotWithShape="0">
                    <a:schemeClr val="dk1">
                      <a:alpha val="40000"/>
                    </a:schemeClr>
                  </a:outerShdw>
                </a:effectLst>
              </a:rPr>
              <a:t>soal</a:t>
            </a:r>
            <a:r>
              <a:rPr lang="en-GB" sz="2500" dirty="0">
                <a:ln w="0"/>
                <a:solidFill>
                  <a:schemeClr val="tx1"/>
                </a:solidFill>
                <a:effectLst>
                  <a:outerShdw blurRad="38100" dist="19050" dir="2700000" algn="tl" rotWithShape="0">
                    <a:schemeClr val="dk1">
                      <a:alpha val="40000"/>
                    </a:schemeClr>
                  </a:outerShdw>
                </a:effectLst>
              </a:rPr>
              <a:t>, </a:t>
            </a:r>
            <a:r>
              <a:rPr lang="en-GB" sz="2500" dirty="0" err="1">
                <a:ln w="0"/>
                <a:solidFill>
                  <a:schemeClr val="tx1"/>
                </a:solidFill>
                <a:effectLst>
                  <a:outerShdw blurRad="38100" dist="19050" dir="2700000" algn="tl" rotWithShape="0">
                    <a:schemeClr val="dk1">
                      <a:alpha val="40000"/>
                    </a:schemeClr>
                  </a:outerShdw>
                </a:effectLst>
              </a:rPr>
              <a:t>kemudian</a:t>
            </a:r>
            <a:r>
              <a:rPr lang="en-GB" sz="2500" dirty="0">
                <a:ln w="0"/>
                <a:solidFill>
                  <a:schemeClr val="tx1"/>
                </a:solidFill>
                <a:effectLst>
                  <a:outerShdw blurRad="38100" dist="19050" dir="2700000" algn="tl" rotWithShape="0">
                    <a:schemeClr val="dk1">
                      <a:alpha val="40000"/>
                    </a:schemeClr>
                  </a:outerShdw>
                </a:effectLst>
              </a:rPr>
              <a:t> </a:t>
            </a:r>
            <a:r>
              <a:rPr lang="en-GB" sz="2500" dirty="0" err="1">
                <a:ln w="0"/>
                <a:solidFill>
                  <a:schemeClr val="tx1"/>
                </a:solidFill>
                <a:effectLst>
                  <a:outerShdw blurRad="38100" dist="19050" dir="2700000" algn="tl" rotWithShape="0">
                    <a:schemeClr val="dk1">
                      <a:alpha val="40000"/>
                    </a:schemeClr>
                  </a:outerShdw>
                </a:effectLst>
              </a:rPr>
              <a:t>nilai</a:t>
            </a:r>
            <a:r>
              <a:rPr lang="en-GB" sz="2500" dirty="0">
                <a:ln w="0"/>
                <a:solidFill>
                  <a:schemeClr val="tx1"/>
                </a:solidFill>
                <a:effectLst>
                  <a:outerShdw blurRad="38100" dist="19050" dir="2700000" algn="tl" rotWithShape="0">
                    <a:schemeClr val="dk1">
                      <a:alpha val="40000"/>
                    </a:schemeClr>
                  </a:outerShdw>
                </a:effectLst>
              </a:rPr>
              <a:t> Z</a:t>
            </a:r>
            <a:r>
              <a:rPr lang="en-GB" sz="2500" baseline="-25000" dirty="0">
                <a:ln w="0"/>
                <a:solidFill>
                  <a:schemeClr val="tx1"/>
                </a:solidFill>
                <a:effectLst>
                  <a:outerShdw blurRad="38100" dist="19050" dir="2700000" algn="tl" rotWithShape="0">
                    <a:schemeClr val="dk1">
                      <a:alpha val="40000"/>
                    </a:schemeClr>
                  </a:outerShdw>
                </a:effectLst>
              </a:rPr>
              <a:t>α </a:t>
            </a:r>
            <a:r>
              <a:rPr lang="en-GB" sz="2500" dirty="0" err="1">
                <a:ln w="0"/>
                <a:solidFill>
                  <a:schemeClr val="tx1"/>
                </a:solidFill>
                <a:effectLst>
                  <a:outerShdw blurRad="38100" dist="19050" dir="2700000" algn="tl" rotWithShape="0">
                    <a:schemeClr val="dk1">
                      <a:alpha val="40000"/>
                    </a:schemeClr>
                  </a:outerShdw>
                </a:effectLst>
              </a:rPr>
              <a:t>atau</a:t>
            </a:r>
            <a:r>
              <a:rPr lang="en-GB" sz="2500" dirty="0">
                <a:ln w="0"/>
                <a:solidFill>
                  <a:schemeClr val="tx1"/>
                </a:solidFill>
                <a:effectLst>
                  <a:outerShdw blurRad="38100" dist="19050" dir="2700000" algn="tl" rotWithShape="0">
                    <a:schemeClr val="dk1">
                      <a:alpha val="40000"/>
                    </a:schemeClr>
                  </a:outerShdw>
                </a:effectLst>
              </a:rPr>
              <a:t> Z</a:t>
            </a:r>
            <a:r>
              <a:rPr lang="en-GB" sz="2500" baseline="-25000" dirty="0">
                <a:ln w="0"/>
                <a:solidFill>
                  <a:schemeClr val="tx1"/>
                </a:solidFill>
                <a:effectLst>
                  <a:outerShdw blurRad="38100" dist="19050" dir="2700000" algn="tl" rotWithShape="0">
                    <a:schemeClr val="dk1">
                      <a:alpha val="40000"/>
                    </a:schemeClr>
                  </a:outerShdw>
                </a:effectLst>
              </a:rPr>
              <a:t>α/2 </a:t>
            </a:r>
            <a:r>
              <a:rPr lang="en-GB" sz="2500" dirty="0" err="1">
                <a:ln w="0"/>
                <a:solidFill>
                  <a:schemeClr val="tx1"/>
                </a:solidFill>
                <a:effectLst>
                  <a:outerShdw blurRad="38100" dist="19050" dir="2700000" algn="tl" rotWithShape="0">
                    <a:schemeClr val="dk1">
                      <a:alpha val="40000"/>
                    </a:schemeClr>
                  </a:outerShdw>
                </a:effectLst>
              </a:rPr>
              <a:t>ditentukan</a:t>
            </a:r>
            <a:r>
              <a:rPr lang="en-GB" sz="2500" dirty="0">
                <a:ln w="0"/>
                <a:solidFill>
                  <a:schemeClr val="tx1"/>
                </a:solidFill>
                <a:effectLst>
                  <a:outerShdw blurRad="38100" dist="19050" dir="2700000" algn="tl" rotWithShape="0">
                    <a:schemeClr val="dk1">
                      <a:alpha val="40000"/>
                    </a:schemeClr>
                  </a:outerShdw>
                </a:effectLst>
              </a:rPr>
              <a:t> </a:t>
            </a:r>
            <a:r>
              <a:rPr lang="en-GB" sz="2500" dirty="0" err="1">
                <a:ln w="0"/>
                <a:solidFill>
                  <a:schemeClr val="tx1"/>
                </a:solidFill>
                <a:effectLst>
                  <a:outerShdw blurRad="38100" dist="19050" dir="2700000" algn="tl" rotWithShape="0">
                    <a:schemeClr val="dk1">
                      <a:alpha val="40000"/>
                    </a:schemeClr>
                  </a:outerShdw>
                </a:effectLst>
              </a:rPr>
              <a:t>dari</a:t>
            </a:r>
            <a:r>
              <a:rPr lang="en-GB" sz="2500" dirty="0">
                <a:ln w="0"/>
                <a:solidFill>
                  <a:schemeClr val="tx1"/>
                </a:solidFill>
                <a:effectLst>
                  <a:outerShdw blurRad="38100" dist="19050" dir="2700000" algn="tl" rotWithShape="0">
                    <a:schemeClr val="dk1">
                      <a:alpha val="40000"/>
                    </a:schemeClr>
                  </a:outerShdw>
                </a:effectLst>
              </a:rPr>
              <a:t> </a:t>
            </a:r>
            <a:r>
              <a:rPr lang="en-GB" sz="2500" dirty="0" err="1">
                <a:ln w="0"/>
                <a:solidFill>
                  <a:schemeClr val="tx1"/>
                </a:solidFill>
                <a:effectLst>
                  <a:outerShdw blurRad="38100" dist="19050" dir="2700000" algn="tl" rotWithShape="0">
                    <a:schemeClr val="dk1">
                      <a:alpha val="40000"/>
                    </a:schemeClr>
                  </a:outerShdw>
                </a:effectLst>
              </a:rPr>
              <a:t>tabel</a:t>
            </a:r>
            <a:r>
              <a:rPr lang="en-GB" sz="2400" dirty="0">
                <a:ln w="0"/>
                <a:solidFill>
                  <a:schemeClr val="tx1"/>
                </a:solidFill>
                <a:effectLst>
                  <a:outerShdw blurRad="38100" dist="19050" dir="2700000" algn="tl" rotWithShape="0">
                    <a:schemeClr val="dk1">
                      <a:alpha val="40000"/>
                    </a:schemeClr>
                  </a:outerShdw>
                </a:effectLst>
              </a:rPr>
              <a:t>.</a:t>
            </a:r>
            <a:endParaRPr lang="en-ID" sz="2400" dirty="0">
              <a:ln w="0"/>
              <a:solidFill>
                <a:schemeClr val="tx1"/>
              </a:solidFill>
              <a:effectLst>
                <a:outerShdw blurRad="38100" dist="19050" dir="2700000" algn="tl" rotWithShape="0">
                  <a:schemeClr val="dk1">
                    <a:alpha val="40000"/>
                  </a:schemeClr>
                </a:outerShdw>
              </a:effectLst>
            </a:endParaRPr>
          </a:p>
        </p:txBody>
      </p:sp>
      <p:sp>
        <p:nvSpPr>
          <p:cNvPr id="9" name="TextBox 8">
            <a:extLst>
              <a:ext uri="{FF2B5EF4-FFF2-40B4-BE49-F238E27FC236}">
                <a16:creationId xmlns:a16="http://schemas.microsoft.com/office/drawing/2014/main" xmlns="" id="{567FDCD2-F9D7-47C2-8247-A113BAE5F0F6}"/>
              </a:ext>
            </a:extLst>
          </p:cNvPr>
          <p:cNvSpPr txBox="1"/>
          <p:nvPr/>
        </p:nvSpPr>
        <p:spPr>
          <a:xfrm>
            <a:off x="4018416" y="1775803"/>
            <a:ext cx="4615375" cy="461665"/>
          </a:xfrm>
          <a:prstGeom prst="rect">
            <a:avLst/>
          </a:prstGeom>
          <a:noFill/>
        </p:spPr>
        <p:txBody>
          <a:bodyPr wrap="square" rtlCol="0">
            <a:spAutoFit/>
          </a:bodyPr>
          <a:lstStyle/>
          <a:p>
            <a:r>
              <a:rPr lang="en-US" sz="2400" b="1" u="sng" dirty="0">
                <a:ln w="0"/>
                <a:effectLst>
                  <a:outerShdw blurRad="38100" dist="19050" dir="2700000" algn="tl" rotWithShape="0">
                    <a:schemeClr val="dk1">
                      <a:alpha val="40000"/>
                    </a:schemeClr>
                  </a:outerShdw>
                </a:effectLst>
              </a:rPr>
              <a:t>UJI HIPOTESIS SATU RATA-RATA</a:t>
            </a:r>
            <a:endParaRPr lang="en-ID" sz="2400" b="1" u="sng" dirty="0">
              <a:ln w="0"/>
              <a:effectLst>
                <a:outerShdw blurRad="38100" dist="19050" dir="2700000" algn="tl" rotWithShape="0">
                  <a:schemeClr val="dk1">
                    <a:alpha val="40000"/>
                  </a:schemeClr>
                </a:outerShdw>
              </a:effectLst>
            </a:endParaRPr>
          </a:p>
        </p:txBody>
      </p:sp>
      <p:sp>
        <p:nvSpPr>
          <p:cNvPr id="10" name="TextBox 9">
            <a:extLst>
              <a:ext uri="{FF2B5EF4-FFF2-40B4-BE49-F238E27FC236}">
                <a16:creationId xmlns:a16="http://schemas.microsoft.com/office/drawing/2014/main" xmlns="" id="{5E6BDBB8-6AD9-4C91-B332-F266A18AA08D}"/>
              </a:ext>
            </a:extLst>
          </p:cNvPr>
          <p:cNvSpPr txBox="1"/>
          <p:nvPr/>
        </p:nvSpPr>
        <p:spPr>
          <a:xfrm>
            <a:off x="5159912" y="2390059"/>
            <a:ext cx="2332382" cy="461665"/>
          </a:xfrm>
          <a:prstGeom prst="rect">
            <a:avLst/>
          </a:prstGeom>
          <a:noFill/>
        </p:spPr>
        <p:txBody>
          <a:bodyPr wrap="square" rtlCol="0">
            <a:spAutoFit/>
          </a:bodyPr>
          <a:lstStyle/>
          <a:p>
            <a:r>
              <a:rPr lang="en-US" sz="2400" b="1" u="sng" dirty="0">
                <a:ln w="0"/>
                <a:solidFill>
                  <a:srgbClr val="FF0000"/>
                </a:solidFill>
                <a:effectLst>
                  <a:outerShdw blurRad="38100" dist="19050" dir="2700000" algn="tl" rotWithShape="0">
                    <a:schemeClr val="dk1">
                      <a:alpha val="40000"/>
                    </a:schemeClr>
                  </a:outerShdw>
                </a:effectLst>
              </a:rPr>
              <a:t>SAMPEL BESAR</a:t>
            </a:r>
            <a:endParaRPr lang="en-ID" sz="2400" b="1" u="sng" dirty="0">
              <a:ln w="0"/>
              <a:solidFill>
                <a:srgbClr val="FF0000"/>
              </a:solidFill>
              <a:effectLst>
                <a:outerShdw blurRad="38100" dist="19050" dir="2700000" algn="tl" rotWithShape="0">
                  <a:schemeClr val="dk1">
                    <a:alpha val="40000"/>
                  </a:schemeClr>
                </a:outerShdw>
              </a:effectLst>
            </a:endParaRPr>
          </a:p>
        </p:txBody>
      </p:sp>
      <p:sp>
        <p:nvSpPr>
          <p:cNvPr id="8" name="Rectangle 7"/>
          <p:cNvSpPr>
            <a:spLocks noChangeArrowheads="1"/>
          </p:cNvSpPr>
          <p:nvPr/>
        </p:nvSpPr>
        <p:spPr bwMode="auto">
          <a:xfrm>
            <a:off x="10024075" y="6553200"/>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atinLnBrk="1"/>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extLst>
      <p:ext uri="{BB962C8B-B14F-4D97-AF65-F5344CB8AC3E}">
        <p14:creationId xmlns:p14="http://schemas.microsoft.com/office/powerpoint/2010/main" val="568180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xmlns="" id="{83344B02-AF36-4EA9-9739-5DC71472515E}"/>
              </a:ext>
            </a:extLst>
          </p:cNvPr>
          <p:cNvSpPr/>
          <p:nvPr/>
        </p:nvSpPr>
        <p:spPr>
          <a:xfrm>
            <a:off x="1675988" y="73372"/>
            <a:ext cx="4794422" cy="4839675"/>
          </a:xfrm>
          <a:prstGeom prst="roundRect">
            <a:avLst/>
          </a:prstGeom>
          <a:solidFill>
            <a:srgbClr val="9E9E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GB" sz="2000" b="1" i="1" dirty="0">
                <a:ln w="0"/>
                <a:solidFill>
                  <a:schemeClr val="tx1"/>
                </a:solidFill>
                <a:effectLst>
                  <a:outerShdw blurRad="38100" dist="19050" dir="2700000" algn="tl" rotWithShape="0">
                    <a:schemeClr val="dk1">
                      <a:alpha val="40000"/>
                    </a:schemeClr>
                  </a:outerShdw>
                </a:effectLst>
              </a:rPr>
              <a:t>3. KRITERIA PENGUJIAN</a:t>
            </a:r>
          </a:p>
          <a:p>
            <a:r>
              <a:rPr lang="en-GB" sz="2000" dirty="0" smtClean="0">
                <a:ln w="0"/>
                <a:solidFill>
                  <a:schemeClr val="tx1"/>
                </a:solidFill>
                <a:effectLst>
                  <a:outerShdw blurRad="38100" dist="19050" dir="2700000" algn="tl" rotWithShape="0">
                    <a:schemeClr val="dk1">
                      <a:alpha val="40000"/>
                    </a:schemeClr>
                  </a:outerShdw>
                </a:effectLst>
              </a:rPr>
              <a:t>a.  </a:t>
            </a:r>
            <a:r>
              <a:rPr lang="en-GB" sz="2000" dirty="0" err="1" smtClean="0">
                <a:ln w="0"/>
                <a:solidFill>
                  <a:schemeClr val="tx1"/>
                </a:solidFill>
                <a:effectLst>
                  <a:outerShdw blurRad="38100" dist="19050" dir="2700000" algn="tl" rotWithShape="0">
                    <a:schemeClr val="dk1">
                      <a:alpha val="40000"/>
                    </a:schemeClr>
                  </a:outerShdw>
                </a:effectLst>
              </a:rPr>
              <a:t>Untuk</a:t>
            </a:r>
            <a:r>
              <a:rPr lang="en-GB" sz="2000" dirty="0" smtClean="0">
                <a:ln w="0"/>
                <a:solidFill>
                  <a:schemeClr val="tx1"/>
                </a:solidFill>
                <a:effectLst>
                  <a:outerShdw blurRad="38100" dist="19050" dir="2700000" algn="tl" rotWithShape="0">
                    <a:schemeClr val="dk1">
                      <a:alpha val="40000"/>
                    </a:schemeClr>
                  </a:outerShdw>
                </a:effectLst>
              </a:rPr>
              <a:t> </a:t>
            </a:r>
            <a:r>
              <a:rPr lang="en-GB" sz="2000" dirty="0">
                <a:ln w="0"/>
                <a:solidFill>
                  <a:schemeClr val="tx1"/>
                </a:solidFill>
                <a:effectLst>
                  <a:outerShdw blurRad="38100" dist="19050" dir="2700000" algn="tl" rotWithShape="0">
                    <a:schemeClr val="dk1">
                      <a:alpha val="40000"/>
                    </a:schemeClr>
                  </a:outerShdw>
                </a:effectLst>
              </a:rPr>
              <a:t>H</a:t>
            </a:r>
            <a:r>
              <a:rPr lang="en-GB" sz="2000" baseline="-25000" dirty="0">
                <a:ln w="0"/>
                <a:solidFill>
                  <a:schemeClr val="tx1"/>
                </a:solidFill>
                <a:effectLst>
                  <a:outerShdw blurRad="38100" dist="19050" dir="2700000" algn="tl" rotWithShape="0">
                    <a:schemeClr val="dk1">
                      <a:alpha val="40000"/>
                    </a:schemeClr>
                  </a:outerShdw>
                </a:effectLst>
              </a:rPr>
              <a:t>o</a:t>
            </a:r>
            <a:r>
              <a:rPr lang="en-GB" sz="2000" dirty="0">
                <a:ln w="0"/>
                <a:solidFill>
                  <a:schemeClr val="tx1"/>
                </a:solidFill>
                <a:effectLst>
                  <a:outerShdw blurRad="38100" dist="19050" dir="2700000" algn="tl" rotWithShape="0">
                    <a:schemeClr val="dk1">
                      <a:alpha val="40000"/>
                    </a:schemeClr>
                  </a:outerShdw>
                </a:effectLst>
              </a:rPr>
              <a:t> : µ = µ</a:t>
            </a:r>
            <a:r>
              <a:rPr lang="en-GB" sz="2000" baseline="-25000" dirty="0">
                <a:ln w="0"/>
                <a:solidFill>
                  <a:schemeClr val="tx1"/>
                </a:solidFill>
                <a:effectLst>
                  <a:outerShdw blurRad="38100" dist="19050" dir="2700000" algn="tl" rotWithShape="0">
                    <a:schemeClr val="dk1">
                      <a:alpha val="40000"/>
                    </a:schemeClr>
                  </a:outerShdw>
                </a:effectLst>
              </a:rPr>
              <a:t>o </a:t>
            </a:r>
            <a:r>
              <a:rPr lang="en-GB" sz="2000" baseline="-25000" dirty="0" smtClean="0">
                <a:ln w="0"/>
                <a:solidFill>
                  <a:schemeClr val="tx1"/>
                </a:solidFill>
                <a:effectLst>
                  <a:outerShdw blurRad="38100" dist="19050" dir="2700000" algn="tl" rotWithShape="0">
                    <a:schemeClr val="dk1">
                      <a:alpha val="40000"/>
                    </a:schemeClr>
                  </a:outerShdw>
                </a:effectLst>
              </a:rPr>
              <a:t>  </a:t>
            </a:r>
            <a:r>
              <a:rPr lang="en-GB" sz="2000" dirty="0" err="1" smtClean="0">
                <a:ln w="0"/>
                <a:solidFill>
                  <a:schemeClr val="tx1"/>
                </a:solidFill>
                <a:effectLst>
                  <a:outerShdw blurRad="38100" dist="19050" dir="2700000" algn="tl" rotWithShape="0">
                    <a:schemeClr val="dk1">
                      <a:alpha val="40000"/>
                    </a:schemeClr>
                  </a:outerShdw>
                </a:effectLst>
              </a:rPr>
              <a:t>dan</a:t>
            </a:r>
            <a:r>
              <a:rPr lang="en-GB" sz="2000" dirty="0" smtClean="0">
                <a:ln w="0"/>
                <a:solidFill>
                  <a:schemeClr val="tx1"/>
                </a:solidFill>
                <a:effectLst>
                  <a:outerShdw blurRad="38100" dist="19050" dir="2700000" algn="tl" rotWithShape="0">
                    <a:schemeClr val="dk1">
                      <a:alpha val="40000"/>
                    </a:schemeClr>
                  </a:outerShdw>
                </a:effectLst>
              </a:rPr>
              <a:t> </a:t>
            </a:r>
          </a:p>
          <a:p>
            <a:r>
              <a:rPr lang="en-GB" sz="2000" dirty="0">
                <a:ln w="0"/>
                <a:solidFill>
                  <a:schemeClr val="tx1"/>
                </a:solidFill>
                <a:effectLst>
                  <a:outerShdw blurRad="38100" dist="19050" dir="2700000" algn="tl" rotWithShape="0">
                    <a:schemeClr val="dk1">
                      <a:alpha val="40000"/>
                    </a:schemeClr>
                  </a:outerShdw>
                </a:effectLst>
              </a:rPr>
              <a:t> </a:t>
            </a:r>
            <a:r>
              <a:rPr lang="en-GB" sz="2000" dirty="0" smtClean="0">
                <a:ln w="0"/>
                <a:solidFill>
                  <a:schemeClr val="tx1"/>
                </a:solidFill>
                <a:effectLst>
                  <a:outerShdw blurRad="38100" dist="19050" dir="2700000" algn="tl" rotWithShape="0">
                    <a:schemeClr val="dk1">
                      <a:alpha val="40000"/>
                    </a:schemeClr>
                  </a:outerShdw>
                </a:effectLst>
              </a:rPr>
              <a:t>                   </a:t>
            </a:r>
            <a:r>
              <a:rPr lang="en-GB" sz="2000" dirty="0" smtClean="0">
                <a:ln w="0"/>
                <a:solidFill>
                  <a:srgbClr val="C00000"/>
                </a:solidFill>
                <a:effectLst>
                  <a:outerShdw blurRad="38100" dist="19050" dir="2700000" algn="tl" rotWithShape="0">
                    <a:schemeClr val="dk1">
                      <a:alpha val="40000"/>
                    </a:schemeClr>
                  </a:outerShdw>
                </a:effectLst>
              </a:rPr>
              <a:t>H</a:t>
            </a:r>
            <a:r>
              <a:rPr lang="en-GB" sz="2000" baseline="-25000" dirty="0" smtClean="0">
                <a:ln w="0"/>
                <a:solidFill>
                  <a:srgbClr val="C00000"/>
                </a:solidFill>
                <a:effectLst>
                  <a:outerShdw blurRad="38100" dist="19050" dir="2700000" algn="tl" rotWithShape="0">
                    <a:schemeClr val="dk1">
                      <a:alpha val="40000"/>
                    </a:schemeClr>
                  </a:outerShdw>
                </a:effectLst>
              </a:rPr>
              <a:t>1</a:t>
            </a:r>
            <a:r>
              <a:rPr lang="en-GB" sz="2000" dirty="0">
                <a:ln w="0"/>
                <a:solidFill>
                  <a:srgbClr val="C00000"/>
                </a:solidFill>
                <a:effectLst>
                  <a:outerShdw blurRad="38100" dist="19050" dir="2700000" algn="tl" rotWithShape="0">
                    <a:schemeClr val="dk1">
                      <a:alpha val="40000"/>
                    </a:schemeClr>
                  </a:outerShdw>
                </a:effectLst>
              </a:rPr>
              <a:t> : µ &gt; µ</a:t>
            </a:r>
            <a:r>
              <a:rPr lang="en-GB" sz="2000" baseline="-25000" dirty="0">
                <a:ln w="0"/>
                <a:solidFill>
                  <a:srgbClr val="C00000"/>
                </a:solidFill>
                <a:effectLst>
                  <a:outerShdw blurRad="38100" dist="19050" dir="2700000" algn="tl" rotWithShape="0">
                    <a:schemeClr val="dk1">
                      <a:alpha val="40000"/>
                    </a:schemeClr>
                  </a:outerShdw>
                </a:effectLst>
              </a:rPr>
              <a:t>o</a:t>
            </a:r>
            <a:endParaRPr lang="en-ID" sz="2000" dirty="0">
              <a:ln w="0"/>
              <a:solidFill>
                <a:srgbClr val="C00000"/>
              </a:solidFill>
              <a:effectLst>
                <a:outerShdw blurRad="38100" dist="19050" dir="2700000" algn="tl" rotWithShape="0">
                  <a:schemeClr val="dk1">
                    <a:alpha val="40000"/>
                  </a:schemeClr>
                </a:outerShdw>
              </a:effectLst>
            </a:endParaRPr>
          </a:p>
          <a:p>
            <a:r>
              <a:rPr lang="en-GB" sz="2000" dirty="0">
                <a:ln w="0"/>
                <a:solidFill>
                  <a:schemeClr val="tx1"/>
                </a:solidFill>
                <a:effectLst>
                  <a:outerShdw blurRad="38100" dist="19050" dir="2700000" algn="tl" rotWithShape="0">
                    <a:schemeClr val="dk1">
                      <a:alpha val="40000"/>
                    </a:schemeClr>
                  </a:outerShdw>
                </a:effectLst>
              </a:rPr>
              <a:t> </a:t>
            </a:r>
            <a:r>
              <a:rPr lang="en-GB" sz="2000" dirty="0" smtClean="0">
                <a:ln w="0"/>
                <a:solidFill>
                  <a:schemeClr val="tx1"/>
                </a:solidFill>
                <a:effectLst>
                  <a:outerShdw blurRad="38100" dist="19050" dir="2700000" algn="tl" rotWithShape="0">
                    <a:schemeClr val="dk1">
                      <a:alpha val="40000"/>
                    </a:schemeClr>
                  </a:outerShdw>
                </a:effectLst>
              </a:rPr>
              <a:t>  </a:t>
            </a:r>
            <a:r>
              <a:rPr lang="en-GB" sz="2000" dirty="0">
                <a:ln w="0"/>
                <a:solidFill>
                  <a:schemeClr val="tx1"/>
                </a:solidFill>
                <a:effectLst>
                  <a:outerShdw blurRad="38100" dist="19050" dir="2700000" algn="tl" rotWithShape="0">
                    <a:schemeClr val="dk1">
                      <a:alpha val="40000"/>
                    </a:schemeClr>
                  </a:outerShdw>
                </a:effectLst>
              </a:rPr>
              <a:t>  H</a:t>
            </a:r>
            <a:r>
              <a:rPr lang="en-GB" sz="2000" baseline="-25000" dirty="0">
                <a:ln w="0"/>
                <a:solidFill>
                  <a:schemeClr val="tx1"/>
                </a:solidFill>
                <a:effectLst>
                  <a:outerShdw blurRad="38100" dist="19050" dir="2700000" algn="tl" rotWithShape="0">
                    <a:schemeClr val="dk1">
                      <a:alpha val="40000"/>
                    </a:schemeClr>
                  </a:outerShdw>
                </a:effectLst>
              </a:rPr>
              <a:t>o</a:t>
            </a:r>
            <a:r>
              <a:rPr lang="en-GB" sz="2000" dirty="0">
                <a:ln w="0"/>
                <a:solidFill>
                  <a:schemeClr val="tx1"/>
                </a:solidFill>
                <a:effectLst>
                  <a:outerShdw blurRad="38100" dist="19050" dir="2700000" algn="tl" rotWithShape="0">
                    <a:schemeClr val="dk1">
                      <a:alpha val="40000"/>
                    </a:schemeClr>
                  </a:outerShdw>
                </a:effectLst>
              </a:rPr>
              <a:t> di </a:t>
            </a:r>
            <a:r>
              <a:rPr lang="en-GB" sz="2000" dirty="0" err="1">
                <a:ln w="0"/>
                <a:solidFill>
                  <a:schemeClr val="tx1"/>
                </a:solidFill>
                <a:effectLst>
                  <a:outerShdw blurRad="38100" dist="19050" dir="2700000" algn="tl" rotWithShape="0">
                    <a:schemeClr val="dk1">
                      <a:alpha val="40000"/>
                    </a:schemeClr>
                  </a:outerShdw>
                </a:effectLst>
              </a:rPr>
              <a:t>terima</a:t>
            </a:r>
            <a:r>
              <a:rPr lang="en-GB" sz="2000" dirty="0">
                <a:ln w="0"/>
                <a:solidFill>
                  <a:schemeClr val="tx1"/>
                </a:solidFill>
                <a:effectLst>
                  <a:outerShdw blurRad="38100" dist="19050" dir="2700000" algn="tl" rotWithShape="0">
                    <a:schemeClr val="dk1">
                      <a:alpha val="40000"/>
                    </a:schemeClr>
                  </a:outerShdw>
                </a:effectLst>
              </a:rPr>
              <a:t> </a:t>
            </a:r>
            <a:r>
              <a:rPr lang="en-GB" sz="2000" dirty="0" err="1">
                <a:ln w="0"/>
                <a:solidFill>
                  <a:schemeClr val="tx1"/>
                </a:solidFill>
                <a:effectLst>
                  <a:outerShdw blurRad="38100" dist="19050" dir="2700000" algn="tl" rotWithShape="0">
                    <a:schemeClr val="dk1">
                      <a:alpha val="40000"/>
                    </a:schemeClr>
                  </a:outerShdw>
                </a:effectLst>
              </a:rPr>
              <a:t>jika</a:t>
            </a:r>
            <a:r>
              <a:rPr lang="en-GB" sz="2000" dirty="0">
                <a:ln w="0"/>
                <a:solidFill>
                  <a:schemeClr val="tx1"/>
                </a:solidFill>
                <a:effectLst>
                  <a:outerShdw blurRad="38100" dist="19050" dir="2700000" algn="tl" rotWithShape="0">
                    <a:schemeClr val="dk1">
                      <a:alpha val="40000"/>
                    </a:schemeClr>
                  </a:outerShdw>
                </a:effectLst>
              </a:rPr>
              <a:t> Z</a:t>
            </a:r>
            <a:r>
              <a:rPr lang="en-GB" sz="2000" baseline="-25000" dirty="0">
                <a:ln w="0"/>
                <a:solidFill>
                  <a:schemeClr val="tx1"/>
                </a:solidFill>
                <a:effectLst>
                  <a:outerShdw blurRad="38100" dist="19050" dir="2700000" algn="tl" rotWithShape="0">
                    <a:schemeClr val="dk1">
                      <a:alpha val="40000"/>
                    </a:schemeClr>
                  </a:outerShdw>
                </a:effectLst>
              </a:rPr>
              <a:t>o</a:t>
            </a:r>
            <a:r>
              <a:rPr lang="en-GB" sz="2000" dirty="0">
                <a:ln w="0"/>
                <a:solidFill>
                  <a:schemeClr val="tx1"/>
                </a:solidFill>
                <a:effectLst>
                  <a:outerShdw blurRad="38100" dist="19050" dir="2700000" algn="tl" rotWithShape="0">
                    <a:schemeClr val="dk1">
                      <a:alpha val="40000"/>
                    </a:schemeClr>
                  </a:outerShdw>
                </a:effectLst>
              </a:rPr>
              <a:t> ≤ Z</a:t>
            </a:r>
            <a:r>
              <a:rPr lang="en-GB" sz="2000" baseline="-25000" dirty="0">
                <a:ln w="0"/>
                <a:solidFill>
                  <a:schemeClr val="tx1"/>
                </a:solidFill>
                <a:effectLst>
                  <a:outerShdw blurRad="38100" dist="19050" dir="2700000" algn="tl" rotWithShape="0">
                    <a:schemeClr val="dk1">
                      <a:alpha val="40000"/>
                    </a:schemeClr>
                  </a:outerShdw>
                </a:effectLst>
              </a:rPr>
              <a:t>α</a:t>
            </a:r>
            <a:endParaRPr lang="en-ID" sz="2000" dirty="0">
              <a:ln w="0"/>
              <a:solidFill>
                <a:schemeClr val="tx1"/>
              </a:solidFill>
              <a:effectLst>
                <a:outerShdw blurRad="38100" dist="19050" dir="2700000" algn="tl" rotWithShape="0">
                  <a:schemeClr val="dk1">
                    <a:alpha val="40000"/>
                  </a:schemeClr>
                </a:outerShdw>
              </a:effectLst>
            </a:endParaRPr>
          </a:p>
          <a:p>
            <a:pPr>
              <a:spcAft>
                <a:spcPts val="600"/>
              </a:spcAft>
            </a:pPr>
            <a:r>
              <a:rPr lang="en-GB" sz="2000" dirty="0">
                <a:ln w="0"/>
                <a:solidFill>
                  <a:schemeClr val="tx1"/>
                </a:solidFill>
                <a:effectLst>
                  <a:outerShdw blurRad="38100" dist="19050" dir="2700000" algn="tl" rotWithShape="0">
                    <a:schemeClr val="dk1">
                      <a:alpha val="40000"/>
                    </a:schemeClr>
                  </a:outerShdw>
                </a:effectLst>
              </a:rPr>
              <a:t> </a:t>
            </a:r>
            <a:r>
              <a:rPr lang="en-GB" sz="2000" dirty="0" smtClean="0">
                <a:ln w="0"/>
                <a:solidFill>
                  <a:schemeClr val="tx1"/>
                </a:solidFill>
                <a:effectLst>
                  <a:outerShdw blurRad="38100" dist="19050" dir="2700000" algn="tl" rotWithShape="0">
                    <a:schemeClr val="dk1">
                      <a:alpha val="40000"/>
                    </a:schemeClr>
                  </a:outerShdw>
                </a:effectLst>
              </a:rPr>
              <a:t>  </a:t>
            </a:r>
            <a:r>
              <a:rPr lang="en-GB" sz="2000" dirty="0">
                <a:ln w="0"/>
                <a:solidFill>
                  <a:schemeClr val="tx1"/>
                </a:solidFill>
                <a:effectLst>
                  <a:outerShdw blurRad="38100" dist="19050" dir="2700000" algn="tl" rotWithShape="0">
                    <a:schemeClr val="dk1">
                      <a:alpha val="40000"/>
                    </a:schemeClr>
                  </a:outerShdw>
                </a:effectLst>
              </a:rPr>
              <a:t>  H</a:t>
            </a:r>
            <a:r>
              <a:rPr lang="en-GB" sz="2000" baseline="-25000" dirty="0">
                <a:ln w="0"/>
                <a:solidFill>
                  <a:schemeClr val="tx1"/>
                </a:solidFill>
                <a:effectLst>
                  <a:outerShdw blurRad="38100" dist="19050" dir="2700000" algn="tl" rotWithShape="0">
                    <a:schemeClr val="dk1">
                      <a:alpha val="40000"/>
                    </a:schemeClr>
                  </a:outerShdw>
                </a:effectLst>
              </a:rPr>
              <a:t>o</a:t>
            </a:r>
            <a:r>
              <a:rPr lang="en-GB" sz="2000" dirty="0">
                <a:ln w="0"/>
                <a:solidFill>
                  <a:schemeClr val="tx1"/>
                </a:solidFill>
                <a:effectLst>
                  <a:outerShdw blurRad="38100" dist="19050" dir="2700000" algn="tl" rotWithShape="0">
                    <a:schemeClr val="dk1">
                      <a:alpha val="40000"/>
                    </a:schemeClr>
                  </a:outerShdw>
                </a:effectLst>
              </a:rPr>
              <a:t> di </a:t>
            </a:r>
            <a:r>
              <a:rPr lang="en-GB" sz="2000" dirty="0" err="1">
                <a:ln w="0"/>
                <a:solidFill>
                  <a:schemeClr val="tx1"/>
                </a:solidFill>
                <a:effectLst>
                  <a:outerShdw blurRad="38100" dist="19050" dir="2700000" algn="tl" rotWithShape="0">
                    <a:schemeClr val="dk1">
                      <a:alpha val="40000"/>
                    </a:schemeClr>
                  </a:outerShdw>
                </a:effectLst>
              </a:rPr>
              <a:t>tolak</a:t>
            </a:r>
            <a:r>
              <a:rPr lang="en-GB" sz="2000" dirty="0">
                <a:ln w="0"/>
                <a:solidFill>
                  <a:schemeClr val="tx1"/>
                </a:solidFill>
                <a:effectLst>
                  <a:outerShdw blurRad="38100" dist="19050" dir="2700000" algn="tl" rotWithShape="0">
                    <a:schemeClr val="dk1">
                      <a:alpha val="40000"/>
                    </a:schemeClr>
                  </a:outerShdw>
                </a:effectLst>
              </a:rPr>
              <a:t> </a:t>
            </a:r>
            <a:r>
              <a:rPr lang="en-GB" sz="2000" dirty="0" err="1">
                <a:ln w="0"/>
                <a:solidFill>
                  <a:schemeClr val="tx1"/>
                </a:solidFill>
                <a:effectLst>
                  <a:outerShdw blurRad="38100" dist="19050" dir="2700000" algn="tl" rotWithShape="0">
                    <a:schemeClr val="dk1">
                      <a:alpha val="40000"/>
                    </a:schemeClr>
                  </a:outerShdw>
                </a:effectLst>
              </a:rPr>
              <a:t>jika</a:t>
            </a:r>
            <a:r>
              <a:rPr lang="en-GB" sz="2000" dirty="0">
                <a:ln w="0"/>
                <a:solidFill>
                  <a:schemeClr val="tx1"/>
                </a:solidFill>
                <a:effectLst>
                  <a:outerShdw blurRad="38100" dist="19050" dir="2700000" algn="tl" rotWithShape="0">
                    <a:schemeClr val="dk1">
                      <a:alpha val="40000"/>
                    </a:schemeClr>
                  </a:outerShdw>
                </a:effectLst>
              </a:rPr>
              <a:t> Z</a:t>
            </a:r>
            <a:r>
              <a:rPr lang="en-GB" sz="2000" baseline="-25000" dirty="0">
                <a:ln w="0"/>
                <a:solidFill>
                  <a:schemeClr val="tx1"/>
                </a:solidFill>
                <a:effectLst>
                  <a:outerShdw blurRad="38100" dist="19050" dir="2700000" algn="tl" rotWithShape="0">
                    <a:schemeClr val="dk1">
                      <a:alpha val="40000"/>
                    </a:schemeClr>
                  </a:outerShdw>
                </a:effectLst>
              </a:rPr>
              <a:t>o</a:t>
            </a:r>
            <a:r>
              <a:rPr lang="en-GB" sz="2000" dirty="0">
                <a:ln w="0"/>
                <a:solidFill>
                  <a:schemeClr val="tx1"/>
                </a:solidFill>
                <a:effectLst>
                  <a:outerShdw blurRad="38100" dist="19050" dir="2700000" algn="tl" rotWithShape="0">
                    <a:schemeClr val="dk1">
                      <a:alpha val="40000"/>
                    </a:schemeClr>
                  </a:outerShdw>
                </a:effectLst>
              </a:rPr>
              <a:t> &gt; Z</a:t>
            </a:r>
            <a:r>
              <a:rPr lang="en-GB" sz="2000" baseline="-25000" dirty="0">
                <a:ln w="0"/>
                <a:solidFill>
                  <a:schemeClr val="tx1"/>
                </a:solidFill>
                <a:effectLst>
                  <a:outerShdw blurRad="38100" dist="19050" dir="2700000" algn="tl" rotWithShape="0">
                    <a:schemeClr val="dk1">
                      <a:alpha val="40000"/>
                    </a:schemeClr>
                  </a:outerShdw>
                </a:effectLst>
              </a:rPr>
              <a:t>α</a:t>
            </a:r>
            <a:endParaRPr lang="en-ID" sz="2000" dirty="0">
              <a:ln w="0"/>
              <a:solidFill>
                <a:schemeClr val="tx1"/>
              </a:solidFill>
              <a:effectLst>
                <a:outerShdw blurRad="38100" dist="19050" dir="2700000" algn="tl" rotWithShape="0">
                  <a:schemeClr val="dk1">
                    <a:alpha val="40000"/>
                  </a:schemeClr>
                </a:outerShdw>
              </a:effectLst>
            </a:endParaRPr>
          </a:p>
          <a:p>
            <a:r>
              <a:rPr lang="en-GB" sz="2000" dirty="0">
                <a:ln w="0"/>
                <a:solidFill>
                  <a:schemeClr val="tx1"/>
                </a:solidFill>
                <a:effectLst>
                  <a:outerShdw blurRad="38100" dist="19050" dir="2700000" algn="tl" rotWithShape="0">
                    <a:schemeClr val="dk1">
                      <a:alpha val="40000"/>
                    </a:schemeClr>
                  </a:outerShdw>
                </a:effectLst>
              </a:rPr>
              <a:t>b. </a:t>
            </a:r>
            <a:r>
              <a:rPr lang="en-GB" sz="2000" dirty="0" err="1">
                <a:ln w="0"/>
                <a:solidFill>
                  <a:schemeClr val="tx1"/>
                </a:solidFill>
                <a:effectLst>
                  <a:outerShdw blurRad="38100" dist="19050" dir="2700000" algn="tl" rotWithShape="0">
                    <a:schemeClr val="dk1">
                      <a:alpha val="40000"/>
                    </a:schemeClr>
                  </a:outerShdw>
                </a:effectLst>
              </a:rPr>
              <a:t>Untuk</a:t>
            </a:r>
            <a:r>
              <a:rPr lang="en-GB" sz="2000" dirty="0">
                <a:ln w="0"/>
                <a:solidFill>
                  <a:schemeClr val="tx1"/>
                </a:solidFill>
                <a:effectLst>
                  <a:outerShdw blurRad="38100" dist="19050" dir="2700000" algn="tl" rotWithShape="0">
                    <a:schemeClr val="dk1">
                      <a:alpha val="40000"/>
                    </a:schemeClr>
                  </a:outerShdw>
                </a:effectLst>
              </a:rPr>
              <a:t> </a:t>
            </a:r>
            <a:r>
              <a:rPr lang="en-GB" sz="2000" dirty="0" smtClean="0">
                <a:ln w="0"/>
                <a:solidFill>
                  <a:schemeClr val="tx1"/>
                </a:solidFill>
                <a:effectLst>
                  <a:outerShdw blurRad="38100" dist="19050" dir="2700000" algn="tl" rotWithShape="0">
                    <a:schemeClr val="dk1">
                      <a:alpha val="40000"/>
                    </a:schemeClr>
                  </a:outerShdw>
                </a:effectLst>
              </a:rPr>
              <a:t> </a:t>
            </a:r>
            <a:r>
              <a:rPr lang="en-GB" sz="2000" dirty="0" err="1" smtClean="0">
                <a:ln w="0"/>
                <a:solidFill>
                  <a:schemeClr val="tx1"/>
                </a:solidFill>
                <a:effectLst>
                  <a:outerShdw blurRad="38100" dist="19050" dir="2700000" algn="tl" rotWithShape="0">
                    <a:schemeClr val="dk1">
                      <a:alpha val="40000"/>
                    </a:schemeClr>
                  </a:outerShdw>
                </a:effectLst>
              </a:rPr>
              <a:t>H</a:t>
            </a:r>
            <a:r>
              <a:rPr lang="en-GB" sz="2000" baseline="-25000" dirty="0" err="1" smtClean="0">
                <a:ln w="0"/>
                <a:solidFill>
                  <a:schemeClr val="tx1"/>
                </a:solidFill>
                <a:effectLst>
                  <a:outerShdw blurRad="38100" dist="19050" dir="2700000" algn="tl" rotWithShape="0">
                    <a:schemeClr val="dk1">
                      <a:alpha val="40000"/>
                    </a:schemeClr>
                  </a:outerShdw>
                </a:effectLst>
              </a:rPr>
              <a:t>o</a:t>
            </a:r>
            <a:r>
              <a:rPr lang="en-GB" sz="2000" dirty="0">
                <a:ln w="0"/>
                <a:solidFill>
                  <a:schemeClr val="tx1"/>
                </a:solidFill>
                <a:effectLst>
                  <a:outerShdw blurRad="38100" dist="19050" dir="2700000" algn="tl" rotWithShape="0">
                    <a:schemeClr val="dk1">
                      <a:alpha val="40000"/>
                    </a:schemeClr>
                  </a:outerShdw>
                </a:effectLst>
              </a:rPr>
              <a:t> : µ = µ</a:t>
            </a:r>
            <a:r>
              <a:rPr lang="en-GB" sz="2000" baseline="-25000" dirty="0">
                <a:ln w="0"/>
                <a:solidFill>
                  <a:schemeClr val="tx1"/>
                </a:solidFill>
                <a:effectLst>
                  <a:outerShdw blurRad="38100" dist="19050" dir="2700000" algn="tl" rotWithShape="0">
                    <a:schemeClr val="dk1">
                      <a:alpha val="40000"/>
                    </a:schemeClr>
                  </a:outerShdw>
                </a:effectLst>
              </a:rPr>
              <a:t>o </a:t>
            </a:r>
            <a:r>
              <a:rPr lang="en-GB" sz="2000" baseline="-25000" dirty="0" smtClean="0">
                <a:ln w="0"/>
                <a:solidFill>
                  <a:schemeClr val="tx1"/>
                </a:solidFill>
                <a:effectLst>
                  <a:outerShdw blurRad="38100" dist="19050" dir="2700000" algn="tl" rotWithShape="0">
                    <a:schemeClr val="dk1">
                      <a:alpha val="40000"/>
                    </a:schemeClr>
                  </a:outerShdw>
                </a:effectLst>
              </a:rPr>
              <a:t>  </a:t>
            </a:r>
            <a:r>
              <a:rPr lang="en-GB" sz="2000" dirty="0" err="1" smtClean="0">
                <a:ln w="0"/>
                <a:solidFill>
                  <a:schemeClr val="tx1"/>
                </a:solidFill>
                <a:effectLst>
                  <a:outerShdw blurRad="38100" dist="19050" dir="2700000" algn="tl" rotWithShape="0">
                    <a:schemeClr val="dk1">
                      <a:alpha val="40000"/>
                    </a:schemeClr>
                  </a:outerShdw>
                </a:effectLst>
              </a:rPr>
              <a:t>dan</a:t>
            </a:r>
            <a:r>
              <a:rPr lang="en-GB" sz="2000" dirty="0" smtClean="0">
                <a:ln w="0"/>
                <a:solidFill>
                  <a:schemeClr val="tx1"/>
                </a:solidFill>
                <a:effectLst>
                  <a:outerShdw blurRad="38100" dist="19050" dir="2700000" algn="tl" rotWithShape="0">
                    <a:schemeClr val="dk1">
                      <a:alpha val="40000"/>
                    </a:schemeClr>
                  </a:outerShdw>
                </a:effectLst>
              </a:rPr>
              <a:t> </a:t>
            </a:r>
          </a:p>
          <a:p>
            <a:r>
              <a:rPr lang="en-GB" sz="2000" dirty="0">
                <a:ln w="0"/>
                <a:solidFill>
                  <a:schemeClr val="tx1"/>
                </a:solidFill>
                <a:effectLst>
                  <a:outerShdw blurRad="38100" dist="19050" dir="2700000" algn="tl" rotWithShape="0">
                    <a:schemeClr val="dk1">
                      <a:alpha val="40000"/>
                    </a:schemeClr>
                  </a:outerShdw>
                </a:effectLst>
              </a:rPr>
              <a:t> </a:t>
            </a:r>
            <a:r>
              <a:rPr lang="en-GB" sz="2000" dirty="0" smtClean="0">
                <a:ln w="0"/>
                <a:solidFill>
                  <a:schemeClr val="tx1"/>
                </a:solidFill>
                <a:effectLst>
                  <a:outerShdw blurRad="38100" dist="19050" dir="2700000" algn="tl" rotWithShape="0">
                    <a:schemeClr val="dk1">
                      <a:alpha val="40000"/>
                    </a:schemeClr>
                  </a:outerShdw>
                </a:effectLst>
              </a:rPr>
              <a:t>                   </a:t>
            </a:r>
            <a:r>
              <a:rPr lang="en-GB" sz="2000" dirty="0" smtClean="0">
                <a:ln w="0"/>
                <a:solidFill>
                  <a:srgbClr val="C00000"/>
                </a:solidFill>
                <a:effectLst>
                  <a:outerShdw blurRad="38100" dist="19050" dir="2700000" algn="tl" rotWithShape="0">
                    <a:schemeClr val="dk1">
                      <a:alpha val="40000"/>
                    </a:schemeClr>
                  </a:outerShdw>
                </a:effectLst>
              </a:rPr>
              <a:t>H</a:t>
            </a:r>
            <a:r>
              <a:rPr lang="en-GB" sz="2000" baseline="-25000" dirty="0" smtClean="0">
                <a:ln w="0"/>
                <a:solidFill>
                  <a:srgbClr val="C00000"/>
                </a:solidFill>
                <a:effectLst>
                  <a:outerShdw blurRad="38100" dist="19050" dir="2700000" algn="tl" rotWithShape="0">
                    <a:schemeClr val="dk1">
                      <a:alpha val="40000"/>
                    </a:schemeClr>
                  </a:outerShdw>
                </a:effectLst>
              </a:rPr>
              <a:t>1</a:t>
            </a:r>
            <a:r>
              <a:rPr lang="en-GB" sz="2000" dirty="0">
                <a:ln w="0"/>
                <a:solidFill>
                  <a:srgbClr val="C00000"/>
                </a:solidFill>
                <a:effectLst>
                  <a:outerShdw blurRad="38100" dist="19050" dir="2700000" algn="tl" rotWithShape="0">
                    <a:schemeClr val="dk1">
                      <a:alpha val="40000"/>
                    </a:schemeClr>
                  </a:outerShdw>
                </a:effectLst>
              </a:rPr>
              <a:t> : µ &lt; µ</a:t>
            </a:r>
            <a:r>
              <a:rPr lang="en-GB" sz="2000" baseline="-25000" dirty="0">
                <a:ln w="0"/>
                <a:solidFill>
                  <a:srgbClr val="C00000"/>
                </a:solidFill>
                <a:effectLst>
                  <a:outerShdw blurRad="38100" dist="19050" dir="2700000" algn="tl" rotWithShape="0">
                    <a:schemeClr val="dk1">
                      <a:alpha val="40000"/>
                    </a:schemeClr>
                  </a:outerShdw>
                </a:effectLst>
              </a:rPr>
              <a:t>o</a:t>
            </a:r>
            <a:endParaRPr lang="en-ID" sz="2000" dirty="0">
              <a:ln w="0"/>
              <a:solidFill>
                <a:srgbClr val="C00000"/>
              </a:solidFill>
              <a:effectLst>
                <a:outerShdw blurRad="38100" dist="19050" dir="2700000" algn="tl" rotWithShape="0">
                  <a:schemeClr val="dk1">
                    <a:alpha val="40000"/>
                  </a:schemeClr>
                </a:outerShdw>
              </a:effectLst>
            </a:endParaRPr>
          </a:p>
          <a:p>
            <a:r>
              <a:rPr lang="en-GB" sz="2000" dirty="0">
                <a:ln w="0"/>
                <a:solidFill>
                  <a:schemeClr val="tx1"/>
                </a:solidFill>
                <a:effectLst>
                  <a:outerShdw blurRad="38100" dist="19050" dir="2700000" algn="tl" rotWithShape="0">
                    <a:schemeClr val="dk1">
                      <a:alpha val="40000"/>
                    </a:schemeClr>
                  </a:outerShdw>
                </a:effectLst>
              </a:rPr>
              <a:t> </a:t>
            </a:r>
            <a:r>
              <a:rPr lang="en-GB" sz="2000" dirty="0" smtClean="0">
                <a:ln w="0"/>
                <a:solidFill>
                  <a:schemeClr val="tx1"/>
                </a:solidFill>
                <a:effectLst>
                  <a:outerShdw blurRad="38100" dist="19050" dir="2700000" algn="tl" rotWithShape="0">
                    <a:schemeClr val="dk1">
                      <a:alpha val="40000"/>
                    </a:schemeClr>
                  </a:outerShdw>
                </a:effectLst>
              </a:rPr>
              <a:t>    </a:t>
            </a:r>
            <a:r>
              <a:rPr lang="en-GB" sz="2000" dirty="0" err="1" smtClean="0">
                <a:ln w="0"/>
                <a:solidFill>
                  <a:schemeClr val="tx1"/>
                </a:solidFill>
                <a:effectLst>
                  <a:outerShdw blurRad="38100" dist="19050" dir="2700000" algn="tl" rotWithShape="0">
                    <a:schemeClr val="dk1">
                      <a:alpha val="40000"/>
                    </a:schemeClr>
                  </a:outerShdw>
                </a:effectLst>
              </a:rPr>
              <a:t>H</a:t>
            </a:r>
            <a:r>
              <a:rPr lang="en-GB" sz="2000" baseline="-25000" dirty="0" err="1" smtClean="0">
                <a:ln w="0"/>
                <a:solidFill>
                  <a:schemeClr val="tx1"/>
                </a:solidFill>
                <a:effectLst>
                  <a:outerShdw blurRad="38100" dist="19050" dir="2700000" algn="tl" rotWithShape="0">
                    <a:schemeClr val="dk1">
                      <a:alpha val="40000"/>
                    </a:schemeClr>
                  </a:outerShdw>
                </a:effectLst>
              </a:rPr>
              <a:t>o</a:t>
            </a:r>
            <a:r>
              <a:rPr lang="en-GB" sz="2000" dirty="0">
                <a:ln w="0"/>
                <a:solidFill>
                  <a:schemeClr val="tx1"/>
                </a:solidFill>
                <a:effectLst>
                  <a:outerShdw blurRad="38100" dist="19050" dir="2700000" algn="tl" rotWithShape="0">
                    <a:schemeClr val="dk1">
                      <a:alpha val="40000"/>
                    </a:schemeClr>
                  </a:outerShdw>
                </a:effectLst>
              </a:rPr>
              <a:t> di </a:t>
            </a:r>
            <a:r>
              <a:rPr lang="en-GB" sz="2000" dirty="0" err="1">
                <a:ln w="0"/>
                <a:solidFill>
                  <a:schemeClr val="tx1"/>
                </a:solidFill>
                <a:effectLst>
                  <a:outerShdw blurRad="38100" dist="19050" dir="2700000" algn="tl" rotWithShape="0">
                    <a:schemeClr val="dk1">
                      <a:alpha val="40000"/>
                    </a:schemeClr>
                  </a:outerShdw>
                </a:effectLst>
              </a:rPr>
              <a:t>terima</a:t>
            </a:r>
            <a:r>
              <a:rPr lang="en-GB" sz="2000" dirty="0">
                <a:ln w="0"/>
                <a:solidFill>
                  <a:schemeClr val="tx1"/>
                </a:solidFill>
                <a:effectLst>
                  <a:outerShdw blurRad="38100" dist="19050" dir="2700000" algn="tl" rotWithShape="0">
                    <a:schemeClr val="dk1">
                      <a:alpha val="40000"/>
                    </a:schemeClr>
                  </a:outerShdw>
                </a:effectLst>
              </a:rPr>
              <a:t> </a:t>
            </a:r>
            <a:r>
              <a:rPr lang="en-GB" sz="2000" dirty="0" err="1">
                <a:ln w="0"/>
                <a:solidFill>
                  <a:schemeClr val="tx1"/>
                </a:solidFill>
                <a:effectLst>
                  <a:outerShdw blurRad="38100" dist="19050" dir="2700000" algn="tl" rotWithShape="0">
                    <a:schemeClr val="dk1">
                      <a:alpha val="40000"/>
                    </a:schemeClr>
                  </a:outerShdw>
                </a:effectLst>
              </a:rPr>
              <a:t>jika</a:t>
            </a:r>
            <a:r>
              <a:rPr lang="en-GB" sz="2000" dirty="0">
                <a:ln w="0"/>
                <a:solidFill>
                  <a:schemeClr val="tx1"/>
                </a:solidFill>
                <a:effectLst>
                  <a:outerShdw blurRad="38100" dist="19050" dir="2700000" algn="tl" rotWithShape="0">
                    <a:schemeClr val="dk1">
                      <a:alpha val="40000"/>
                    </a:schemeClr>
                  </a:outerShdw>
                </a:effectLst>
              </a:rPr>
              <a:t> Z</a:t>
            </a:r>
            <a:r>
              <a:rPr lang="en-GB" sz="2000" baseline="-25000" dirty="0">
                <a:ln w="0"/>
                <a:solidFill>
                  <a:schemeClr val="tx1"/>
                </a:solidFill>
                <a:effectLst>
                  <a:outerShdw blurRad="38100" dist="19050" dir="2700000" algn="tl" rotWithShape="0">
                    <a:schemeClr val="dk1">
                      <a:alpha val="40000"/>
                    </a:schemeClr>
                  </a:outerShdw>
                </a:effectLst>
              </a:rPr>
              <a:t>o</a:t>
            </a:r>
            <a:r>
              <a:rPr lang="en-GB" sz="2000" dirty="0">
                <a:ln w="0"/>
                <a:solidFill>
                  <a:schemeClr val="tx1"/>
                </a:solidFill>
                <a:effectLst>
                  <a:outerShdw blurRad="38100" dist="19050" dir="2700000" algn="tl" rotWithShape="0">
                    <a:schemeClr val="dk1">
                      <a:alpha val="40000"/>
                    </a:schemeClr>
                  </a:outerShdw>
                </a:effectLst>
              </a:rPr>
              <a:t> ≥ - Z</a:t>
            </a:r>
            <a:r>
              <a:rPr lang="en-GB" sz="2000" baseline="-25000" dirty="0">
                <a:ln w="0"/>
                <a:solidFill>
                  <a:schemeClr val="tx1"/>
                </a:solidFill>
                <a:effectLst>
                  <a:outerShdw blurRad="38100" dist="19050" dir="2700000" algn="tl" rotWithShape="0">
                    <a:schemeClr val="dk1">
                      <a:alpha val="40000"/>
                    </a:schemeClr>
                  </a:outerShdw>
                </a:effectLst>
              </a:rPr>
              <a:t>α</a:t>
            </a:r>
            <a:endParaRPr lang="en-ID" sz="2000" dirty="0">
              <a:ln w="0"/>
              <a:solidFill>
                <a:schemeClr val="tx1"/>
              </a:solidFill>
              <a:effectLst>
                <a:outerShdw blurRad="38100" dist="19050" dir="2700000" algn="tl" rotWithShape="0">
                  <a:schemeClr val="dk1">
                    <a:alpha val="40000"/>
                  </a:schemeClr>
                </a:outerShdw>
              </a:effectLst>
            </a:endParaRPr>
          </a:p>
          <a:p>
            <a:pPr>
              <a:spcAft>
                <a:spcPts val="600"/>
              </a:spcAft>
            </a:pPr>
            <a:r>
              <a:rPr lang="en-GB" sz="2000" dirty="0">
                <a:ln w="0"/>
                <a:solidFill>
                  <a:schemeClr val="tx1"/>
                </a:solidFill>
                <a:effectLst>
                  <a:outerShdw blurRad="38100" dist="19050" dir="2700000" algn="tl" rotWithShape="0">
                    <a:schemeClr val="dk1">
                      <a:alpha val="40000"/>
                    </a:schemeClr>
                  </a:outerShdw>
                </a:effectLst>
              </a:rPr>
              <a:t> </a:t>
            </a:r>
            <a:r>
              <a:rPr lang="en-GB" sz="2000" dirty="0" smtClean="0">
                <a:ln w="0"/>
                <a:solidFill>
                  <a:schemeClr val="tx1"/>
                </a:solidFill>
                <a:effectLst>
                  <a:outerShdw blurRad="38100" dist="19050" dir="2700000" algn="tl" rotWithShape="0">
                    <a:schemeClr val="dk1">
                      <a:alpha val="40000"/>
                    </a:schemeClr>
                  </a:outerShdw>
                </a:effectLst>
              </a:rPr>
              <a:t>    </a:t>
            </a:r>
            <a:r>
              <a:rPr lang="en-GB" sz="2000" dirty="0" err="1" smtClean="0">
                <a:ln w="0"/>
                <a:solidFill>
                  <a:schemeClr val="tx1"/>
                </a:solidFill>
                <a:effectLst>
                  <a:outerShdw blurRad="38100" dist="19050" dir="2700000" algn="tl" rotWithShape="0">
                    <a:schemeClr val="dk1">
                      <a:alpha val="40000"/>
                    </a:schemeClr>
                  </a:outerShdw>
                </a:effectLst>
              </a:rPr>
              <a:t>H</a:t>
            </a:r>
            <a:r>
              <a:rPr lang="en-GB" sz="2000" baseline="-25000" dirty="0" err="1" smtClean="0">
                <a:ln w="0"/>
                <a:solidFill>
                  <a:schemeClr val="tx1"/>
                </a:solidFill>
                <a:effectLst>
                  <a:outerShdw blurRad="38100" dist="19050" dir="2700000" algn="tl" rotWithShape="0">
                    <a:schemeClr val="dk1">
                      <a:alpha val="40000"/>
                    </a:schemeClr>
                  </a:outerShdw>
                </a:effectLst>
              </a:rPr>
              <a:t>o</a:t>
            </a:r>
            <a:r>
              <a:rPr lang="en-GB" sz="2000" dirty="0">
                <a:ln w="0"/>
                <a:solidFill>
                  <a:schemeClr val="tx1"/>
                </a:solidFill>
                <a:effectLst>
                  <a:outerShdw blurRad="38100" dist="19050" dir="2700000" algn="tl" rotWithShape="0">
                    <a:schemeClr val="dk1">
                      <a:alpha val="40000"/>
                    </a:schemeClr>
                  </a:outerShdw>
                </a:effectLst>
              </a:rPr>
              <a:t> di </a:t>
            </a:r>
            <a:r>
              <a:rPr lang="en-GB" sz="2000" dirty="0" err="1">
                <a:ln w="0"/>
                <a:solidFill>
                  <a:schemeClr val="tx1"/>
                </a:solidFill>
                <a:effectLst>
                  <a:outerShdw blurRad="38100" dist="19050" dir="2700000" algn="tl" rotWithShape="0">
                    <a:schemeClr val="dk1">
                      <a:alpha val="40000"/>
                    </a:schemeClr>
                  </a:outerShdw>
                </a:effectLst>
              </a:rPr>
              <a:t>tolak</a:t>
            </a:r>
            <a:r>
              <a:rPr lang="en-GB" sz="2000" dirty="0">
                <a:ln w="0"/>
                <a:solidFill>
                  <a:schemeClr val="tx1"/>
                </a:solidFill>
                <a:effectLst>
                  <a:outerShdw blurRad="38100" dist="19050" dir="2700000" algn="tl" rotWithShape="0">
                    <a:schemeClr val="dk1">
                      <a:alpha val="40000"/>
                    </a:schemeClr>
                  </a:outerShdw>
                </a:effectLst>
              </a:rPr>
              <a:t> </a:t>
            </a:r>
            <a:r>
              <a:rPr lang="en-GB" sz="2000" dirty="0" err="1">
                <a:ln w="0"/>
                <a:solidFill>
                  <a:schemeClr val="tx1"/>
                </a:solidFill>
                <a:effectLst>
                  <a:outerShdw blurRad="38100" dist="19050" dir="2700000" algn="tl" rotWithShape="0">
                    <a:schemeClr val="dk1">
                      <a:alpha val="40000"/>
                    </a:schemeClr>
                  </a:outerShdw>
                </a:effectLst>
              </a:rPr>
              <a:t>jika</a:t>
            </a:r>
            <a:r>
              <a:rPr lang="en-GB" sz="2000" dirty="0">
                <a:ln w="0"/>
                <a:solidFill>
                  <a:schemeClr val="tx1"/>
                </a:solidFill>
                <a:effectLst>
                  <a:outerShdw blurRad="38100" dist="19050" dir="2700000" algn="tl" rotWithShape="0">
                    <a:schemeClr val="dk1">
                      <a:alpha val="40000"/>
                    </a:schemeClr>
                  </a:outerShdw>
                </a:effectLst>
              </a:rPr>
              <a:t> Z</a:t>
            </a:r>
            <a:r>
              <a:rPr lang="en-GB" sz="2000" baseline="-25000" dirty="0">
                <a:ln w="0"/>
                <a:solidFill>
                  <a:schemeClr val="tx1"/>
                </a:solidFill>
                <a:effectLst>
                  <a:outerShdw blurRad="38100" dist="19050" dir="2700000" algn="tl" rotWithShape="0">
                    <a:schemeClr val="dk1">
                      <a:alpha val="40000"/>
                    </a:schemeClr>
                  </a:outerShdw>
                </a:effectLst>
              </a:rPr>
              <a:t>o</a:t>
            </a:r>
            <a:r>
              <a:rPr lang="en-GB" sz="2000" dirty="0">
                <a:ln w="0"/>
                <a:solidFill>
                  <a:schemeClr val="tx1"/>
                </a:solidFill>
                <a:effectLst>
                  <a:outerShdw blurRad="38100" dist="19050" dir="2700000" algn="tl" rotWithShape="0">
                    <a:schemeClr val="dk1">
                      <a:alpha val="40000"/>
                    </a:schemeClr>
                  </a:outerShdw>
                </a:effectLst>
              </a:rPr>
              <a:t> &lt; - Z</a:t>
            </a:r>
            <a:r>
              <a:rPr lang="en-GB" sz="2000" baseline="-25000" dirty="0">
                <a:ln w="0"/>
                <a:solidFill>
                  <a:schemeClr val="tx1"/>
                </a:solidFill>
                <a:effectLst>
                  <a:outerShdw blurRad="38100" dist="19050" dir="2700000" algn="tl" rotWithShape="0">
                    <a:schemeClr val="dk1">
                      <a:alpha val="40000"/>
                    </a:schemeClr>
                  </a:outerShdw>
                </a:effectLst>
              </a:rPr>
              <a:t>α</a:t>
            </a:r>
            <a:endParaRPr lang="en-ID" sz="2000" dirty="0">
              <a:ln w="0"/>
              <a:solidFill>
                <a:schemeClr val="tx1"/>
              </a:solidFill>
              <a:effectLst>
                <a:outerShdw blurRad="38100" dist="19050" dir="2700000" algn="tl" rotWithShape="0">
                  <a:schemeClr val="dk1">
                    <a:alpha val="40000"/>
                  </a:schemeClr>
                </a:outerShdw>
              </a:effectLst>
            </a:endParaRPr>
          </a:p>
          <a:p>
            <a:r>
              <a:rPr lang="en-GB" sz="2000" dirty="0">
                <a:ln w="0"/>
                <a:solidFill>
                  <a:schemeClr val="tx1"/>
                </a:solidFill>
                <a:effectLst>
                  <a:outerShdw blurRad="38100" dist="19050" dir="2700000" algn="tl" rotWithShape="0">
                    <a:schemeClr val="dk1">
                      <a:alpha val="40000"/>
                    </a:schemeClr>
                  </a:outerShdw>
                </a:effectLst>
              </a:rPr>
              <a:t>c. </a:t>
            </a:r>
            <a:r>
              <a:rPr lang="en-GB" sz="2000" dirty="0" err="1">
                <a:ln w="0"/>
                <a:solidFill>
                  <a:schemeClr val="tx1"/>
                </a:solidFill>
                <a:effectLst>
                  <a:outerShdw blurRad="38100" dist="19050" dir="2700000" algn="tl" rotWithShape="0">
                    <a:schemeClr val="dk1">
                      <a:alpha val="40000"/>
                    </a:schemeClr>
                  </a:outerShdw>
                </a:effectLst>
              </a:rPr>
              <a:t>Untuk</a:t>
            </a:r>
            <a:r>
              <a:rPr lang="en-GB" sz="2000" dirty="0">
                <a:ln w="0"/>
                <a:solidFill>
                  <a:schemeClr val="tx1"/>
                </a:solidFill>
                <a:effectLst>
                  <a:outerShdw blurRad="38100" dist="19050" dir="2700000" algn="tl" rotWithShape="0">
                    <a:schemeClr val="dk1">
                      <a:alpha val="40000"/>
                    </a:schemeClr>
                  </a:outerShdw>
                </a:effectLst>
              </a:rPr>
              <a:t> </a:t>
            </a:r>
            <a:r>
              <a:rPr lang="en-GB" sz="2000" dirty="0" smtClean="0">
                <a:ln w="0"/>
                <a:solidFill>
                  <a:schemeClr val="tx1"/>
                </a:solidFill>
                <a:effectLst>
                  <a:outerShdw blurRad="38100" dist="19050" dir="2700000" algn="tl" rotWithShape="0">
                    <a:schemeClr val="dk1">
                      <a:alpha val="40000"/>
                    </a:schemeClr>
                  </a:outerShdw>
                </a:effectLst>
              </a:rPr>
              <a:t> </a:t>
            </a:r>
            <a:r>
              <a:rPr lang="en-GB" sz="2000" dirty="0" err="1" smtClean="0">
                <a:ln w="0"/>
                <a:solidFill>
                  <a:schemeClr val="tx1"/>
                </a:solidFill>
                <a:effectLst>
                  <a:outerShdw blurRad="38100" dist="19050" dir="2700000" algn="tl" rotWithShape="0">
                    <a:schemeClr val="dk1">
                      <a:alpha val="40000"/>
                    </a:schemeClr>
                  </a:outerShdw>
                </a:effectLst>
              </a:rPr>
              <a:t>H</a:t>
            </a:r>
            <a:r>
              <a:rPr lang="en-GB" sz="2000" baseline="-25000" dirty="0" err="1" smtClean="0">
                <a:ln w="0"/>
                <a:solidFill>
                  <a:schemeClr val="tx1"/>
                </a:solidFill>
                <a:effectLst>
                  <a:outerShdw blurRad="38100" dist="19050" dir="2700000" algn="tl" rotWithShape="0">
                    <a:schemeClr val="dk1">
                      <a:alpha val="40000"/>
                    </a:schemeClr>
                  </a:outerShdw>
                </a:effectLst>
              </a:rPr>
              <a:t>o</a:t>
            </a:r>
            <a:r>
              <a:rPr lang="en-GB" sz="2000" dirty="0">
                <a:ln w="0"/>
                <a:solidFill>
                  <a:schemeClr val="tx1"/>
                </a:solidFill>
                <a:effectLst>
                  <a:outerShdw blurRad="38100" dist="19050" dir="2700000" algn="tl" rotWithShape="0">
                    <a:schemeClr val="dk1">
                      <a:alpha val="40000"/>
                    </a:schemeClr>
                  </a:outerShdw>
                </a:effectLst>
              </a:rPr>
              <a:t> : µ = µ</a:t>
            </a:r>
            <a:r>
              <a:rPr lang="en-GB" sz="2000" baseline="-25000" dirty="0">
                <a:ln w="0"/>
                <a:solidFill>
                  <a:schemeClr val="tx1"/>
                </a:solidFill>
                <a:effectLst>
                  <a:outerShdw blurRad="38100" dist="19050" dir="2700000" algn="tl" rotWithShape="0">
                    <a:schemeClr val="dk1">
                      <a:alpha val="40000"/>
                    </a:schemeClr>
                  </a:outerShdw>
                </a:effectLst>
              </a:rPr>
              <a:t>o </a:t>
            </a:r>
            <a:r>
              <a:rPr lang="en-GB" sz="2000" baseline="-25000" dirty="0" smtClean="0">
                <a:ln w="0"/>
                <a:solidFill>
                  <a:schemeClr val="tx1"/>
                </a:solidFill>
                <a:effectLst>
                  <a:outerShdw blurRad="38100" dist="19050" dir="2700000" algn="tl" rotWithShape="0">
                    <a:schemeClr val="dk1">
                      <a:alpha val="40000"/>
                    </a:schemeClr>
                  </a:outerShdw>
                </a:effectLst>
              </a:rPr>
              <a:t>   </a:t>
            </a:r>
            <a:r>
              <a:rPr lang="en-GB" sz="2000" dirty="0" err="1" smtClean="0">
                <a:ln w="0"/>
                <a:solidFill>
                  <a:schemeClr val="tx1"/>
                </a:solidFill>
                <a:effectLst>
                  <a:outerShdw blurRad="38100" dist="19050" dir="2700000" algn="tl" rotWithShape="0">
                    <a:schemeClr val="dk1">
                      <a:alpha val="40000"/>
                    </a:schemeClr>
                  </a:outerShdw>
                </a:effectLst>
              </a:rPr>
              <a:t>dan</a:t>
            </a:r>
            <a:r>
              <a:rPr lang="en-GB" sz="2000" dirty="0" smtClean="0">
                <a:ln w="0"/>
                <a:solidFill>
                  <a:schemeClr val="tx1"/>
                </a:solidFill>
                <a:effectLst>
                  <a:outerShdw blurRad="38100" dist="19050" dir="2700000" algn="tl" rotWithShape="0">
                    <a:schemeClr val="dk1">
                      <a:alpha val="40000"/>
                    </a:schemeClr>
                  </a:outerShdw>
                </a:effectLst>
              </a:rPr>
              <a:t> </a:t>
            </a:r>
          </a:p>
          <a:p>
            <a:r>
              <a:rPr lang="en-GB" sz="2000" dirty="0">
                <a:ln w="0"/>
                <a:solidFill>
                  <a:schemeClr val="tx1"/>
                </a:solidFill>
                <a:effectLst>
                  <a:outerShdw blurRad="38100" dist="19050" dir="2700000" algn="tl" rotWithShape="0">
                    <a:schemeClr val="dk1">
                      <a:alpha val="40000"/>
                    </a:schemeClr>
                  </a:outerShdw>
                </a:effectLst>
              </a:rPr>
              <a:t> </a:t>
            </a:r>
            <a:r>
              <a:rPr lang="en-GB" sz="2000" dirty="0" smtClean="0">
                <a:ln w="0"/>
                <a:solidFill>
                  <a:schemeClr val="tx1"/>
                </a:solidFill>
                <a:effectLst>
                  <a:outerShdw blurRad="38100" dist="19050" dir="2700000" algn="tl" rotWithShape="0">
                    <a:schemeClr val="dk1">
                      <a:alpha val="40000"/>
                    </a:schemeClr>
                  </a:outerShdw>
                </a:effectLst>
              </a:rPr>
              <a:t>                  </a:t>
            </a:r>
            <a:r>
              <a:rPr lang="en-GB" sz="2000" dirty="0" smtClean="0">
                <a:ln w="0"/>
                <a:solidFill>
                  <a:srgbClr val="C00000"/>
                </a:solidFill>
                <a:effectLst>
                  <a:outerShdw blurRad="38100" dist="19050" dir="2700000" algn="tl" rotWithShape="0">
                    <a:schemeClr val="dk1">
                      <a:alpha val="40000"/>
                    </a:schemeClr>
                  </a:outerShdw>
                </a:effectLst>
              </a:rPr>
              <a:t>H</a:t>
            </a:r>
            <a:r>
              <a:rPr lang="en-GB" sz="2000" baseline="-25000" dirty="0" smtClean="0">
                <a:ln w="0"/>
                <a:solidFill>
                  <a:srgbClr val="C00000"/>
                </a:solidFill>
                <a:effectLst>
                  <a:outerShdw blurRad="38100" dist="19050" dir="2700000" algn="tl" rotWithShape="0">
                    <a:schemeClr val="dk1">
                      <a:alpha val="40000"/>
                    </a:schemeClr>
                  </a:outerShdw>
                </a:effectLst>
              </a:rPr>
              <a:t>1</a:t>
            </a:r>
            <a:r>
              <a:rPr lang="en-GB" sz="2000" dirty="0">
                <a:ln w="0"/>
                <a:solidFill>
                  <a:srgbClr val="C00000"/>
                </a:solidFill>
                <a:effectLst>
                  <a:outerShdw blurRad="38100" dist="19050" dir="2700000" algn="tl" rotWithShape="0">
                    <a:schemeClr val="dk1">
                      <a:alpha val="40000"/>
                    </a:schemeClr>
                  </a:outerShdw>
                </a:effectLst>
              </a:rPr>
              <a:t> : µ ≠ µ</a:t>
            </a:r>
            <a:r>
              <a:rPr lang="en-GB" sz="2000" baseline="-25000" dirty="0">
                <a:ln w="0"/>
                <a:solidFill>
                  <a:srgbClr val="C00000"/>
                </a:solidFill>
                <a:effectLst>
                  <a:outerShdw blurRad="38100" dist="19050" dir="2700000" algn="tl" rotWithShape="0">
                    <a:schemeClr val="dk1">
                      <a:alpha val="40000"/>
                    </a:schemeClr>
                  </a:outerShdw>
                </a:effectLst>
              </a:rPr>
              <a:t>o</a:t>
            </a:r>
            <a:endParaRPr lang="en-ID" sz="2000" dirty="0">
              <a:ln w="0"/>
              <a:solidFill>
                <a:srgbClr val="C00000"/>
              </a:solidFill>
              <a:effectLst>
                <a:outerShdw blurRad="38100" dist="19050" dir="2700000" algn="tl" rotWithShape="0">
                  <a:schemeClr val="dk1">
                    <a:alpha val="40000"/>
                  </a:schemeClr>
                </a:outerShdw>
              </a:effectLst>
            </a:endParaRPr>
          </a:p>
          <a:p>
            <a:r>
              <a:rPr lang="en-GB" sz="2000" dirty="0">
                <a:ln w="0"/>
                <a:solidFill>
                  <a:schemeClr val="tx1"/>
                </a:solidFill>
                <a:effectLst>
                  <a:outerShdw blurRad="38100" dist="19050" dir="2700000" algn="tl" rotWithShape="0">
                    <a:schemeClr val="dk1">
                      <a:alpha val="40000"/>
                    </a:schemeClr>
                  </a:outerShdw>
                </a:effectLst>
              </a:rPr>
              <a:t> </a:t>
            </a:r>
            <a:r>
              <a:rPr lang="en-GB" sz="2000" dirty="0" smtClean="0">
                <a:ln w="0"/>
                <a:solidFill>
                  <a:schemeClr val="tx1"/>
                </a:solidFill>
                <a:effectLst>
                  <a:outerShdw blurRad="38100" dist="19050" dir="2700000" algn="tl" rotWithShape="0">
                    <a:schemeClr val="dk1">
                      <a:alpha val="40000"/>
                    </a:schemeClr>
                  </a:outerShdw>
                </a:effectLst>
              </a:rPr>
              <a:t>    </a:t>
            </a:r>
            <a:r>
              <a:rPr lang="en-GB" sz="2000" dirty="0" err="1" smtClean="0">
                <a:ln w="0"/>
                <a:solidFill>
                  <a:schemeClr val="tx1"/>
                </a:solidFill>
                <a:effectLst>
                  <a:outerShdw blurRad="38100" dist="19050" dir="2700000" algn="tl" rotWithShape="0">
                    <a:schemeClr val="dk1">
                      <a:alpha val="40000"/>
                    </a:schemeClr>
                  </a:outerShdw>
                </a:effectLst>
              </a:rPr>
              <a:t>H</a:t>
            </a:r>
            <a:r>
              <a:rPr lang="en-GB" sz="2000" baseline="-25000" dirty="0" err="1" smtClean="0">
                <a:ln w="0"/>
                <a:solidFill>
                  <a:schemeClr val="tx1"/>
                </a:solidFill>
                <a:effectLst>
                  <a:outerShdw blurRad="38100" dist="19050" dir="2700000" algn="tl" rotWithShape="0">
                    <a:schemeClr val="dk1">
                      <a:alpha val="40000"/>
                    </a:schemeClr>
                  </a:outerShdw>
                </a:effectLst>
              </a:rPr>
              <a:t>o</a:t>
            </a:r>
            <a:r>
              <a:rPr lang="en-GB" sz="2000" dirty="0">
                <a:ln w="0"/>
                <a:solidFill>
                  <a:schemeClr val="tx1"/>
                </a:solidFill>
                <a:effectLst>
                  <a:outerShdw blurRad="38100" dist="19050" dir="2700000" algn="tl" rotWithShape="0">
                    <a:schemeClr val="dk1">
                      <a:alpha val="40000"/>
                    </a:schemeClr>
                  </a:outerShdw>
                </a:effectLst>
              </a:rPr>
              <a:t> di </a:t>
            </a:r>
            <a:r>
              <a:rPr lang="en-GB" sz="2000" dirty="0" err="1">
                <a:ln w="0"/>
                <a:solidFill>
                  <a:schemeClr val="tx1"/>
                </a:solidFill>
                <a:effectLst>
                  <a:outerShdw blurRad="38100" dist="19050" dir="2700000" algn="tl" rotWithShape="0">
                    <a:schemeClr val="dk1">
                      <a:alpha val="40000"/>
                    </a:schemeClr>
                  </a:outerShdw>
                </a:effectLst>
              </a:rPr>
              <a:t>terima</a:t>
            </a:r>
            <a:r>
              <a:rPr lang="en-GB" sz="2000" dirty="0">
                <a:ln w="0"/>
                <a:solidFill>
                  <a:schemeClr val="tx1"/>
                </a:solidFill>
                <a:effectLst>
                  <a:outerShdw blurRad="38100" dist="19050" dir="2700000" algn="tl" rotWithShape="0">
                    <a:schemeClr val="dk1">
                      <a:alpha val="40000"/>
                    </a:schemeClr>
                  </a:outerShdw>
                </a:effectLst>
              </a:rPr>
              <a:t> </a:t>
            </a:r>
            <a:r>
              <a:rPr lang="en-GB" sz="2000" dirty="0" err="1">
                <a:ln w="0"/>
                <a:solidFill>
                  <a:schemeClr val="tx1"/>
                </a:solidFill>
                <a:effectLst>
                  <a:outerShdw blurRad="38100" dist="19050" dir="2700000" algn="tl" rotWithShape="0">
                    <a:schemeClr val="dk1">
                      <a:alpha val="40000"/>
                    </a:schemeClr>
                  </a:outerShdw>
                </a:effectLst>
              </a:rPr>
              <a:t>jika</a:t>
            </a:r>
            <a:r>
              <a:rPr lang="en-GB" sz="2000" dirty="0">
                <a:ln w="0"/>
                <a:solidFill>
                  <a:schemeClr val="tx1"/>
                </a:solidFill>
                <a:effectLst>
                  <a:outerShdw blurRad="38100" dist="19050" dir="2700000" algn="tl" rotWithShape="0">
                    <a:schemeClr val="dk1">
                      <a:alpha val="40000"/>
                    </a:schemeClr>
                  </a:outerShdw>
                </a:effectLst>
              </a:rPr>
              <a:t> -  Z</a:t>
            </a:r>
            <a:r>
              <a:rPr lang="en-GB" sz="2000" baseline="-25000" dirty="0">
                <a:ln w="0"/>
                <a:solidFill>
                  <a:schemeClr val="tx1"/>
                </a:solidFill>
                <a:effectLst>
                  <a:outerShdw blurRad="38100" dist="19050" dir="2700000" algn="tl" rotWithShape="0">
                    <a:schemeClr val="dk1">
                      <a:alpha val="40000"/>
                    </a:schemeClr>
                  </a:outerShdw>
                </a:effectLst>
              </a:rPr>
              <a:t>α/2 </a:t>
            </a:r>
            <a:r>
              <a:rPr lang="en-GB" sz="2000" dirty="0">
                <a:ln w="0"/>
                <a:solidFill>
                  <a:schemeClr val="tx1"/>
                </a:solidFill>
                <a:effectLst>
                  <a:outerShdw blurRad="38100" dist="19050" dir="2700000" algn="tl" rotWithShape="0">
                    <a:schemeClr val="dk1">
                      <a:alpha val="40000"/>
                    </a:schemeClr>
                  </a:outerShdw>
                </a:effectLst>
              </a:rPr>
              <a:t> ≤  Z</a:t>
            </a:r>
            <a:r>
              <a:rPr lang="en-GB" sz="2000" baseline="-25000" dirty="0">
                <a:ln w="0"/>
                <a:solidFill>
                  <a:schemeClr val="tx1"/>
                </a:solidFill>
                <a:effectLst>
                  <a:outerShdw blurRad="38100" dist="19050" dir="2700000" algn="tl" rotWithShape="0">
                    <a:schemeClr val="dk1">
                      <a:alpha val="40000"/>
                    </a:schemeClr>
                  </a:outerShdw>
                </a:effectLst>
              </a:rPr>
              <a:t>o </a:t>
            </a:r>
            <a:r>
              <a:rPr lang="en-GB" sz="2000" dirty="0">
                <a:ln w="0"/>
                <a:solidFill>
                  <a:schemeClr val="tx1"/>
                </a:solidFill>
                <a:effectLst>
                  <a:outerShdw blurRad="38100" dist="19050" dir="2700000" algn="tl" rotWithShape="0">
                    <a:schemeClr val="dk1">
                      <a:alpha val="40000"/>
                    </a:schemeClr>
                  </a:outerShdw>
                </a:effectLst>
              </a:rPr>
              <a:t>≤ Z</a:t>
            </a:r>
            <a:r>
              <a:rPr lang="en-GB" sz="2000" baseline="-25000" dirty="0">
                <a:ln w="0"/>
                <a:solidFill>
                  <a:schemeClr val="tx1"/>
                </a:solidFill>
                <a:effectLst>
                  <a:outerShdw blurRad="38100" dist="19050" dir="2700000" algn="tl" rotWithShape="0">
                    <a:schemeClr val="dk1">
                      <a:alpha val="40000"/>
                    </a:schemeClr>
                  </a:outerShdw>
                </a:effectLst>
              </a:rPr>
              <a:t>α/2 </a:t>
            </a:r>
            <a:r>
              <a:rPr lang="en-GB" sz="2000" dirty="0">
                <a:ln w="0"/>
                <a:solidFill>
                  <a:schemeClr val="tx1"/>
                </a:solidFill>
                <a:effectLst>
                  <a:outerShdw blurRad="38100" dist="19050" dir="2700000" algn="tl" rotWithShape="0">
                    <a:schemeClr val="dk1">
                      <a:alpha val="40000"/>
                    </a:schemeClr>
                  </a:outerShdw>
                </a:effectLst>
              </a:rPr>
              <a:t> </a:t>
            </a:r>
            <a:endParaRPr lang="en-ID" sz="2000" dirty="0">
              <a:ln w="0"/>
              <a:solidFill>
                <a:schemeClr val="tx1"/>
              </a:solidFill>
              <a:effectLst>
                <a:outerShdw blurRad="38100" dist="19050" dir="2700000" algn="tl" rotWithShape="0">
                  <a:schemeClr val="dk1">
                    <a:alpha val="40000"/>
                  </a:schemeClr>
                </a:outerShdw>
              </a:effectLst>
            </a:endParaRPr>
          </a:p>
          <a:p>
            <a:r>
              <a:rPr lang="en-GB" sz="2000" dirty="0">
                <a:ln w="0"/>
                <a:solidFill>
                  <a:schemeClr val="tx1"/>
                </a:solidFill>
                <a:effectLst>
                  <a:outerShdw blurRad="38100" dist="19050" dir="2700000" algn="tl" rotWithShape="0">
                    <a:schemeClr val="dk1">
                      <a:alpha val="40000"/>
                    </a:schemeClr>
                  </a:outerShdw>
                </a:effectLst>
              </a:rPr>
              <a:t> </a:t>
            </a:r>
            <a:r>
              <a:rPr lang="en-GB" sz="2000" dirty="0" smtClean="0">
                <a:ln w="0"/>
                <a:solidFill>
                  <a:schemeClr val="tx1"/>
                </a:solidFill>
                <a:effectLst>
                  <a:outerShdw blurRad="38100" dist="19050" dir="2700000" algn="tl" rotWithShape="0">
                    <a:schemeClr val="dk1">
                      <a:alpha val="40000"/>
                    </a:schemeClr>
                  </a:outerShdw>
                </a:effectLst>
              </a:rPr>
              <a:t>  </a:t>
            </a:r>
            <a:r>
              <a:rPr lang="en-GB" sz="2000" dirty="0">
                <a:ln w="0"/>
                <a:solidFill>
                  <a:schemeClr val="tx1"/>
                </a:solidFill>
                <a:effectLst>
                  <a:outerShdw blurRad="38100" dist="19050" dir="2700000" algn="tl" rotWithShape="0">
                    <a:schemeClr val="dk1">
                      <a:alpha val="40000"/>
                    </a:schemeClr>
                  </a:outerShdw>
                </a:effectLst>
              </a:rPr>
              <a:t>  H</a:t>
            </a:r>
            <a:r>
              <a:rPr lang="en-GB" sz="2000" baseline="-25000" dirty="0">
                <a:ln w="0"/>
                <a:solidFill>
                  <a:schemeClr val="tx1"/>
                </a:solidFill>
                <a:effectLst>
                  <a:outerShdw blurRad="38100" dist="19050" dir="2700000" algn="tl" rotWithShape="0">
                    <a:schemeClr val="dk1">
                      <a:alpha val="40000"/>
                    </a:schemeClr>
                  </a:outerShdw>
                </a:effectLst>
              </a:rPr>
              <a:t>o</a:t>
            </a:r>
            <a:r>
              <a:rPr lang="en-GB" sz="2000" dirty="0">
                <a:ln w="0"/>
                <a:solidFill>
                  <a:schemeClr val="tx1"/>
                </a:solidFill>
                <a:effectLst>
                  <a:outerShdw blurRad="38100" dist="19050" dir="2700000" algn="tl" rotWithShape="0">
                    <a:schemeClr val="dk1">
                      <a:alpha val="40000"/>
                    </a:schemeClr>
                  </a:outerShdw>
                </a:effectLst>
              </a:rPr>
              <a:t> di </a:t>
            </a:r>
            <a:r>
              <a:rPr lang="en-GB" sz="2000" dirty="0" err="1">
                <a:ln w="0"/>
                <a:solidFill>
                  <a:schemeClr val="tx1"/>
                </a:solidFill>
                <a:effectLst>
                  <a:outerShdw blurRad="38100" dist="19050" dir="2700000" algn="tl" rotWithShape="0">
                    <a:schemeClr val="dk1">
                      <a:alpha val="40000"/>
                    </a:schemeClr>
                  </a:outerShdw>
                </a:effectLst>
              </a:rPr>
              <a:t>tolak</a:t>
            </a:r>
            <a:r>
              <a:rPr lang="en-GB" sz="2000" dirty="0">
                <a:ln w="0"/>
                <a:solidFill>
                  <a:schemeClr val="tx1"/>
                </a:solidFill>
                <a:effectLst>
                  <a:outerShdw blurRad="38100" dist="19050" dir="2700000" algn="tl" rotWithShape="0">
                    <a:schemeClr val="dk1">
                      <a:alpha val="40000"/>
                    </a:schemeClr>
                  </a:outerShdw>
                </a:effectLst>
              </a:rPr>
              <a:t> </a:t>
            </a:r>
            <a:r>
              <a:rPr lang="en-GB" sz="2000" dirty="0" err="1">
                <a:ln w="0"/>
                <a:solidFill>
                  <a:schemeClr val="tx1"/>
                </a:solidFill>
                <a:effectLst>
                  <a:outerShdw blurRad="38100" dist="19050" dir="2700000" algn="tl" rotWithShape="0">
                    <a:schemeClr val="dk1">
                      <a:alpha val="40000"/>
                    </a:schemeClr>
                  </a:outerShdw>
                </a:effectLst>
              </a:rPr>
              <a:t>jika</a:t>
            </a:r>
            <a:r>
              <a:rPr lang="en-GB" sz="2000" dirty="0">
                <a:ln w="0"/>
                <a:solidFill>
                  <a:schemeClr val="tx1"/>
                </a:solidFill>
                <a:effectLst>
                  <a:outerShdw blurRad="38100" dist="19050" dir="2700000" algn="tl" rotWithShape="0">
                    <a:schemeClr val="dk1">
                      <a:alpha val="40000"/>
                    </a:schemeClr>
                  </a:outerShdw>
                </a:effectLst>
              </a:rPr>
              <a:t> Z</a:t>
            </a:r>
            <a:r>
              <a:rPr lang="en-GB" sz="2000" baseline="-25000" dirty="0">
                <a:ln w="0"/>
                <a:solidFill>
                  <a:schemeClr val="tx1"/>
                </a:solidFill>
                <a:effectLst>
                  <a:outerShdw blurRad="38100" dist="19050" dir="2700000" algn="tl" rotWithShape="0">
                    <a:schemeClr val="dk1">
                      <a:alpha val="40000"/>
                    </a:schemeClr>
                  </a:outerShdw>
                </a:effectLst>
              </a:rPr>
              <a:t>o</a:t>
            </a:r>
            <a:r>
              <a:rPr lang="en-GB" sz="2000" dirty="0">
                <a:ln w="0"/>
                <a:solidFill>
                  <a:schemeClr val="tx1"/>
                </a:solidFill>
                <a:effectLst>
                  <a:outerShdw blurRad="38100" dist="19050" dir="2700000" algn="tl" rotWithShape="0">
                    <a:schemeClr val="dk1">
                      <a:alpha val="40000"/>
                    </a:schemeClr>
                  </a:outerShdw>
                </a:effectLst>
              </a:rPr>
              <a:t> &gt; Z</a:t>
            </a:r>
            <a:r>
              <a:rPr lang="en-GB" sz="2000" baseline="-25000" dirty="0">
                <a:ln w="0"/>
                <a:solidFill>
                  <a:schemeClr val="tx1"/>
                </a:solidFill>
                <a:effectLst>
                  <a:outerShdw blurRad="38100" dist="19050" dir="2700000" algn="tl" rotWithShape="0">
                    <a:schemeClr val="dk1">
                      <a:alpha val="40000"/>
                    </a:schemeClr>
                  </a:outerShdw>
                </a:effectLst>
              </a:rPr>
              <a:t>α/2 </a:t>
            </a:r>
            <a:r>
              <a:rPr lang="en-GB" sz="2000" dirty="0" err="1">
                <a:ln w="0"/>
                <a:solidFill>
                  <a:schemeClr val="tx1"/>
                </a:solidFill>
                <a:effectLst>
                  <a:outerShdw blurRad="38100" dist="19050" dir="2700000" algn="tl" rotWithShape="0">
                    <a:schemeClr val="dk1">
                      <a:alpha val="40000"/>
                    </a:schemeClr>
                  </a:outerShdw>
                </a:effectLst>
              </a:rPr>
              <a:t>atau</a:t>
            </a:r>
            <a:r>
              <a:rPr lang="en-GB" sz="2000" dirty="0">
                <a:ln w="0"/>
                <a:solidFill>
                  <a:schemeClr val="tx1"/>
                </a:solidFill>
                <a:effectLst>
                  <a:outerShdw blurRad="38100" dist="19050" dir="2700000" algn="tl" rotWithShape="0">
                    <a:schemeClr val="dk1">
                      <a:alpha val="40000"/>
                    </a:schemeClr>
                  </a:outerShdw>
                </a:effectLst>
              </a:rPr>
              <a:t> Z</a:t>
            </a:r>
            <a:r>
              <a:rPr lang="en-GB" sz="2000" baseline="-25000" dirty="0">
                <a:ln w="0"/>
                <a:solidFill>
                  <a:schemeClr val="tx1"/>
                </a:solidFill>
                <a:effectLst>
                  <a:outerShdw blurRad="38100" dist="19050" dir="2700000" algn="tl" rotWithShape="0">
                    <a:schemeClr val="dk1">
                      <a:alpha val="40000"/>
                    </a:schemeClr>
                  </a:outerShdw>
                </a:effectLst>
              </a:rPr>
              <a:t>o </a:t>
            </a:r>
            <a:r>
              <a:rPr lang="en-GB" sz="2000" dirty="0" smtClean="0">
                <a:ln w="0"/>
                <a:solidFill>
                  <a:schemeClr val="tx1"/>
                </a:solidFill>
                <a:effectLst>
                  <a:outerShdw blurRad="38100" dist="19050" dir="2700000" algn="tl" rotWithShape="0">
                    <a:schemeClr val="dk1">
                      <a:alpha val="40000"/>
                    </a:schemeClr>
                  </a:outerShdw>
                </a:effectLst>
              </a:rPr>
              <a:t>&lt;-Z</a:t>
            </a:r>
            <a:r>
              <a:rPr lang="en-GB" sz="2000" baseline="-25000" dirty="0" smtClean="0">
                <a:ln w="0"/>
                <a:solidFill>
                  <a:schemeClr val="tx1"/>
                </a:solidFill>
                <a:effectLst>
                  <a:outerShdw blurRad="38100" dist="19050" dir="2700000" algn="tl" rotWithShape="0">
                    <a:schemeClr val="dk1">
                      <a:alpha val="40000"/>
                    </a:schemeClr>
                  </a:outerShdw>
                </a:effectLst>
              </a:rPr>
              <a:t>α/2</a:t>
            </a:r>
            <a:r>
              <a:rPr lang="en-GB" sz="2000" baseline="-25000" dirty="0">
                <a:ln w="0"/>
                <a:solidFill>
                  <a:schemeClr val="tx1"/>
                </a:solidFill>
                <a:effectLst>
                  <a:outerShdw blurRad="38100" dist="19050" dir="2700000" algn="tl" rotWithShape="0">
                    <a:schemeClr val="dk1">
                      <a:alpha val="40000"/>
                    </a:schemeClr>
                  </a:outerShdw>
                </a:effectLst>
              </a:rPr>
              <a:t> </a:t>
            </a:r>
            <a:r>
              <a:rPr lang="en-GB" sz="2000" dirty="0">
                <a:ln w="0"/>
                <a:solidFill>
                  <a:schemeClr val="tx1"/>
                </a:solidFill>
                <a:effectLst>
                  <a:outerShdw blurRad="38100" dist="19050" dir="2700000" algn="tl" rotWithShape="0">
                    <a:schemeClr val="dk1">
                      <a:alpha val="40000"/>
                    </a:schemeClr>
                  </a:outerShdw>
                </a:effectLst>
              </a:rPr>
              <a:t> </a:t>
            </a:r>
            <a:endParaRPr lang="en-ID" sz="2000" dirty="0">
              <a:ln w="0"/>
              <a:solidFill>
                <a:schemeClr val="tx1"/>
              </a:solidFill>
              <a:effectLst>
                <a:outerShdw blurRad="38100" dist="19050" dir="2700000" algn="tl" rotWithShape="0">
                  <a:schemeClr val="dk1">
                    <a:alpha val="40000"/>
                  </a:schemeClr>
                </a:outerShdw>
              </a:effectLst>
            </a:endParaRPr>
          </a:p>
        </p:txBody>
      </p:sp>
      <p:sp>
        <p:nvSpPr>
          <p:cNvPr id="14" name="Rectangle: Rounded Corners 13">
            <a:extLst>
              <a:ext uri="{FF2B5EF4-FFF2-40B4-BE49-F238E27FC236}">
                <a16:creationId xmlns:a16="http://schemas.microsoft.com/office/drawing/2014/main" xmlns="" id="{B28D0B4B-4639-4304-B14E-8AC4853942AB}"/>
              </a:ext>
            </a:extLst>
          </p:cNvPr>
          <p:cNvSpPr/>
          <p:nvPr/>
        </p:nvSpPr>
        <p:spPr>
          <a:xfrm>
            <a:off x="6852598" y="88612"/>
            <a:ext cx="4303081" cy="4824435"/>
          </a:xfrm>
          <a:prstGeom prst="roundRect">
            <a:avLst/>
          </a:prstGeom>
          <a:solidFill>
            <a:srgbClr val="9E9E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D" dirty="0"/>
          </a:p>
        </p:txBody>
      </p:sp>
      <p:pic>
        <p:nvPicPr>
          <p:cNvPr id="17" name="Picture 16">
            <a:hlinkClick r:id="rId2"/>
            <a:extLst>
              <a:ext uri="{FF2B5EF4-FFF2-40B4-BE49-F238E27FC236}">
                <a16:creationId xmlns:a16="http://schemas.microsoft.com/office/drawing/2014/main" xmlns="" id="{F5B8E00D-1F47-49E9-9557-A03E77DD410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360921" y="1676456"/>
            <a:ext cx="2648312" cy="1018140"/>
          </a:xfrm>
          <a:prstGeom prst="rect">
            <a:avLst/>
          </a:prstGeom>
          <a:noFill/>
          <a:ln>
            <a:noFill/>
          </a:ln>
        </p:spPr>
      </p:pic>
      <p:sp>
        <p:nvSpPr>
          <p:cNvPr id="16" name="TextBox 15">
            <a:extLst>
              <a:ext uri="{FF2B5EF4-FFF2-40B4-BE49-F238E27FC236}">
                <a16:creationId xmlns:a16="http://schemas.microsoft.com/office/drawing/2014/main" xmlns="" id="{98F328E1-C3C0-4D52-8172-F54A9D4F5B55}"/>
              </a:ext>
            </a:extLst>
          </p:cNvPr>
          <p:cNvSpPr txBox="1"/>
          <p:nvPr/>
        </p:nvSpPr>
        <p:spPr>
          <a:xfrm>
            <a:off x="7019845" y="919876"/>
            <a:ext cx="3404315" cy="707886"/>
          </a:xfrm>
          <a:prstGeom prst="rect">
            <a:avLst/>
          </a:prstGeom>
          <a:noFill/>
        </p:spPr>
        <p:txBody>
          <a:bodyPr wrap="square" rtlCol="0">
            <a:spAutoFit/>
          </a:bodyPr>
          <a:lstStyle/>
          <a:p>
            <a:r>
              <a:rPr lang="en-GB" sz="2000" dirty="0" err="1">
                <a:ln w="0"/>
                <a:effectLst>
                  <a:outerShdw blurRad="38100" dist="19050" dir="2700000" algn="tl" rotWithShape="0">
                    <a:schemeClr val="dk1">
                      <a:alpha val="40000"/>
                    </a:schemeClr>
                  </a:outerShdw>
                </a:effectLst>
              </a:rPr>
              <a:t>Simpangan</a:t>
            </a:r>
            <a:r>
              <a:rPr lang="en-GB" sz="2000" dirty="0">
                <a:ln w="0"/>
                <a:effectLst>
                  <a:outerShdw blurRad="38100" dist="19050" dir="2700000" algn="tl" rotWithShape="0">
                    <a:schemeClr val="dk1">
                      <a:alpha val="40000"/>
                    </a:schemeClr>
                  </a:outerShdw>
                </a:effectLst>
              </a:rPr>
              <a:t> </a:t>
            </a:r>
            <a:r>
              <a:rPr lang="en-GB" sz="2000" dirty="0" err="1">
                <a:ln w="0"/>
                <a:effectLst>
                  <a:outerShdw blurRad="38100" dist="19050" dir="2700000" algn="tl" rotWithShape="0">
                    <a:schemeClr val="dk1">
                      <a:alpha val="40000"/>
                    </a:schemeClr>
                  </a:outerShdw>
                </a:effectLst>
              </a:rPr>
              <a:t>baku</a:t>
            </a:r>
            <a:r>
              <a:rPr lang="en-GB" sz="2000" dirty="0">
                <a:ln w="0"/>
                <a:effectLst>
                  <a:outerShdw blurRad="38100" dist="19050" dir="2700000" algn="tl" rotWithShape="0">
                    <a:schemeClr val="dk1">
                      <a:alpha val="40000"/>
                    </a:schemeClr>
                  </a:outerShdw>
                </a:effectLst>
              </a:rPr>
              <a:t> </a:t>
            </a:r>
            <a:r>
              <a:rPr lang="en-GB" sz="2000" dirty="0" err="1">
                <a:ln w="0"/>
                <a:effectLst>
                  <a:outerShdw blurRad="38100" dist="19050" dir="2700000" algn="tl" rotWithShape="0">
                    <a:schemeClr val="dk1">
                      <a:alpha val="40000"/>
                    </a:schemeClr>
                  </a:outerShdw>
                </a:effectLst>
              </a:rPr>
              <a:t>populasi</a:t>
            </a:r>
            <a:r>
              <a:rPr lang="en-GB" sz="2000" dirty="0">
                <a:ln w="0"/>
                <a:effectLst>
                  <a:outerShdw blurRad="38100" dist="19050" dir="2700000" algn="tl" rotWithShape="0">
                    <a:schemeClr val="dk1">
                      <a:alpha val="40000"/>
                    </a:schemeClr>
                  </a:outerShdw>
                </a:effectLst>
              </a:rPr>
              <a:t> ( σ ) di </a:t>
            </a:r>
            <a:r>
              <a:rPr lang="en-GB" sz="2000" dirty="0" err="1">
                <a:ln w="0"/>
                <a:effectLst>
                  <a:outerShdw blurRad="38100" dist="19050" dir="2700000" algn="tl" rotWithShape="0">
                    <a:schemeClr val="dk1">
                      <a:alpha val="40000"/>
                    </a:schemeClr>
                  </a:outerShdw>
                </a:effectLst>
              </a:rPr>
              <a:t>ketahui</a:t>
            </a:r>
            <a:r>
              <a:rPr lang="en-GB" sz="2000" dirty="0">
                <a:ln w="0"/>
                <a:effectLst>
                  <a:outerShdw blurRad="38100" dist="19050" dir="2700000" algn="tl" rotWithShape="0">
                    <a:schemeClr val="dk1">
                      <a:alpha val="40000"/>
                    </a:schemeClr>
                  </a:outerShdw>
                </a:effectLst>
              </a:rPr>
              <a:t> : </a:t>
            </a:r>
            <a:endParaRPr lang="en-ID" sz="2000" dirty="0">
              <a:ln w="0"/>
              <a:effectLst>
                <a:outerShdw blurRad="38100" dist="19050" dir="2700000" algn="tl" rotWithShape="0">
                  <a:schemeClr val="dk1">
                    <a:alpha val="40000"/>
                  </a:schemeClr>
                </a:outerShdw>
              </a:effectLst>
            </a:endParaRPr>
          </a:p>
        </p:txBody>
      </p:sp>
      <p:sp>
        <p:nvSpPr>
          <p:cNvPr id="23" name="Rectangle 22">
            <a:extLst>
              <a:ext uri="{FF2B5EF4-FFF2-40B4-BE49-F238E27FC236}">
                <a16:creationId xmlns:a16="http://schemas.microsoft.com/office/drawing/2014/main" xmlns="" id="{26B72E91-3361-4BCF-94A9-4D2899D6D305}"/>
              </a:ext>
            </a:extLst>
          </p:cNvPr>
          <p:cNvSpPr/>
          <p:nvPr/>
        </p:nvSpPr>
        <p:spPr>
          <a:xfrm>
            <a:off x="7091423" y="2801276"/>
            <a:ext cx="3479407" cy="707886"/>
          </a:xfrm>
          <a:prstGeom prst="rect">
            <a:avLst/>
          </a:prstGeom>
        </p:spPr>
        <p:txBody>
          <a:bodyPr wrap="square">
            <a:spAutoFit/>
          </a:bodyPr>
          <a:lstStyle/>
          <a:p>
            <a:r>
              <a:rPr lang="en-GB" sz="2000" dirty="0" err="1"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Simpangan</a:t>
            </a:r>
            <a:r>
              <a:rPr lang="en-GB" sz="200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 </a:t>
            </a:r>
            <a:r>
              <a:rPr lang="en-GB" sz="2000" dirty="0" err="1">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baku</a:t>
            </a:r>
            <a:r>
              <a:rPr lang="en-GB" sz="2000"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 </a:t>
            </a:r>
            <a:r>
              <a:rPr lang="en-GB" sz="2000" dirty="0" err="1">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populasi</a:t>
            </a:r>
            <a:r>
              <a:rPr lang="en-GB" sz="2000"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 ( σ )   </a:t>
            </a:r>
            <a:r>
              <a:rPr lang="en-GB" sz="2000" dirty="0" err="1">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tidak</a:t>
            </a:r>
            <a:r>
              <a:rPr lang="en-GB" sz="2000"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 di </a:t>
            </a:r>
            <a:r>
              <a:rPr lang="en-GB" sz="2000" dirty="0" err="1">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ketahui</a:t>
            </a:r>
            <a:r>
              <a:rPr lang="en-GB" sz="2000"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 </a:t>
            </a:r>
            <a:endParaRPr lang="en-ID" sz="2000" dirty="0"/>
          </a:p>
        </p:txBody>
      </p:sp>
      <p:pic>
        <p:nvPicPr>
          <p:cNvPr id="26" name="Picture 25">
            <a:hlinkClick r:id="rId4"/>
            <a:extLst>
              <a:ext uri="{FF2B5EF4-FFF2-40B4-BE49-F238E27FC236}">
                <a16:creationId xmlns:a16="http://schemas.microsoft.com/office/drawing/2014/main" xmlns="" id="{3B7D5638-D610-4203-89BE-C66E09B764CC}"/>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461250" y="3588246"/>
            <a:ext cx="2648311" cy="1160584"/>
          </a:xfrm>
          <a:prstGeom prst="rect">
            <a:avLst/>
          </a:prstGeom>
          <a:noFill/>
          <a:ln>
            <a:noFill/>
          </a:ln>
        </p:spPr>
      </p:pic>
      <p:sp>
        <p:nvSpPr>
          <p:cNvPr id="24" name="Rectangle 23">
            <a:extLst>
              <a:ext uri="{FF2B5EF4-FFF2-40B4-BE49-F238E27FC236}">
                <a16:creationId xmlns:a16="http://schemas.microsoft.com/office/drawing/2014/main" xmlns="" id="{F4CC2401-5E89-45A9-85F8-ED867A0A3C31}"/>
              </a:ext>
            </a:extLst>
          </p:cNvPr>
          <p:cNvSpPr/>
          <p:nvPr/>
        </p:nvSpPr>
        <p:spPr>
          <a:xfrm>
            <a:off x="6560083" y="435655"/>
            <a:ext cx="2650597" cy="331501"/>
          </a:xfrm>
          <a:prstGeom prst="rect">
            <a:avLst/>
          </a:prstGeom>
        </p:spPr>
        <p:txBody>
          <a:bodyPr wrap="none">
            <a:spAutoFit/>
          </a:bodyPr>
          <a:lstStyle/>
          <a:p>
            <a:pPr indent="457200" algn="ctr">
              <a:lnSpc>
                <a:spcPts val="1800"/>
              </a:lnSpc>
              <a:spcAft>
                <a:spcPts val="0"/>
              </a:spcAft>
            </a:pPr>
            <a:r>
              <a:rPr lang="en-GB" sz="2000" b="1" i="1"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4. UJI STATISTIK</a:t>
            </a:r>
            <a:endParaRPr lang="en-ID" sz="2000" b="1" i="1" dirty="0">
              <a:ln w="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Rectangle: Rounded Corners 24">
            <a:extLst>
              <a:ext uri="{FF2B5EF4-FFF2-40B4-BE49-F238E27FC236}">
                <a16:creationId xmlns:a16="http://schemas.microsoft.com/office/drawing/2014/main" xmlns="" id="{FAE8E877-0DCD-45A7-B0C7-96C57DBA060E}"/>
              </a:ext>
            </a:extLst>
          </p:cNvPr>
          <p:cNvSpPr/>
          <p:nvPr/>
        </p:nvSpPr>
        <p:spPr>
          <a:xfrm>
            <a:off x="2613069" y="5019727"/>
            <a:ext cx="8170988" cy="1797243"/>
          </a:xfrm>
          <a:prstGeom prst="roundRect">
            <a:avLst/>
          </a:prstGeom>
          <a:solidFill>
            <a:srgbClr val="9E9E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r>
              <a:rPr lang="en-GB" sz="2000" b="1" i="1" dirty="0">
                <a:ln w="0"/>
                <a:solidFill>
                  <a:schemeClr val="tx1"/>
                </a:solidFill>
                <a:effectLst>
                  <a:outerShdw blurRad="38100" dist="19050" dir="2700000" algn="tl" rotWithShape="0">
                    <a:schemeClr val="dk1">
                      <a:alpha val="40000"/>
                    </a:schemeClr>
                  </a:outerShdw>
                </a:effectLst>
              </a:rPr>
              <a:t>5. KESIMPULAN</a:t>
            </a:r>
            <a:endParaRPr lang="en-ID" sz="2000" b="1" i="1" dirty="0">
              <a:ln w="0"/>
              <a:solidFill>
                <a:schemeClr val="tx1"/>
              </a:solidFill>
              <a:effectLst>
                <a:outerShdw blurRad="38100" dist="19050" dir="2700000" algn="tl" rotWithShape="0">
                  <a:schemeClr val="dk1">
                    <a:alpha val="40000"/>
                  </a:schemeClr>
                </a:outerShdw>
              </a:effectLst>
            </a:endParaRPr>
          </a:p>
          <a:p>
            <a:r>
              <a:rPr lang="en-GB" sz="2200" dirty="0" err="1">
                <a:ln w="0"/>
                <a:solidFill>
                  <a:schemeClr val="tx1"/>
                </a:solidFill>
                <a:effectLst>
                  <a:outerShdw blurRad="38100" dist="19050" dir="2700000" algn="tl" rotWithShape="0">
                    <a:schemeClr val="dk1">
                      <a:alpha val="40000"/>
                    </a:schemeClr>
                  </a:outerShdw>
                </a:effectLst>
              </a:rPr>
              <a:t>Menyimpulkan</a:t>
            </a:r>
            <a:r>
              <a:rPr lang="en-GB" sz="2200" dirty="0">
                <a:ln w="0"/>
                <a:solidFill>
                  <a:schemeClr val="tx1"/>
                </a:solidFill>
                <a:effectLst>
                  <a:outerShdw blurRad="38100" dist="19050" dir="2700000" algn="tl" rotWithShape="0">
                    <a:schemeClr val="dk1">
                      <a:alpha val="40000"/>
                    </a:schemeClr>
                  </a:outerShdw>
                </a:effectLst>
              </a:rPr>
              <a:t> </a:t>
            </a:r>
            <a:r>
              <a:rPr lang="en-GB" sz="2200" dirty="0" err="1">
                <a:ln w="0"/>
                <a:solidFill>
                  <a:schemeClr val="tx1"/>
                </a:solidFill>
                <a:effectLst>
                  <a:outerShdw blurRad="38100" dist="19050" dir="2700000" algn="tl" rotWithShape="0">
                    <a:schemeClr val="dk1">
                      <a:alpha val="40000"/>
                    </a:schemeClr>
                  </a:outerShdw>
                </a:effectLst>
              </a:rPr>
              <a:t>tentang</a:t>
            </a:r>
            <a:r>
              <a:rPr lang="en-GB" sz="2200" dirty="0">
                <a:ln w="0"/>
                <a:solidFill>
                  <a:schemeClr val="tx1"/>
                </a:solidFill>
                <a:effectLst>
                  <a:outerShdw blurRad="38100" dist="19050" dir="2700000" algn="tl" rotWithShape="0">
                    <a:schemeClr val="dk1">
                      <a:alpha val="40000"/>
                    </a:schemeClr>
                  </a:outerShdw>
                </a:effectLst>
              </a:rPr>
              <a:t> </a:t>
            </a:r>
            <a:r>
              <a:rPr lang="en-GB" sz="2200" dirty="0" err="1">
                <a:ln w="0"/>
                <a:solidFill>
                  <a:schemeClr val="tx1"/>
                </a:solidFill>
                <a:effectLst>
                  <a:outerShdw blurRad="38100" dist="19050" dir="2700000" algn="tl" rotWithShape="0">
                    <a:schemeClr val="dk1">
                      <a:alpha val="40000"/>
                    </a:schemeClr>
                  </a:outerShdw>
                </a:effectLst>
              </a:rPr>
              <a:t>penerimaan</a:t>
            </a:r>
            <a:r>
              <a:rPr lang="en-GB" sz="2200" dirty="0">
                <a:ln w="0"/>
                <a:solidFill>
                  <a:schemeClr val="tx1"/>
                </a:solidFill>
                <a:effectLst>
                  <a:outerShdw blurRad="38100" dist="19050" dir="2700000" algn="tl" rotWithShape="0">
                    <a:schemeClr val="dk1">
                      <a:alpha val="40000"/>
                    </a:schemeClr>
                  </a:outerShdw>
                </a:effectLst>
              </a:rPr>
              <a:t> </a:t>
            </a:r>
            <a:r>
              <a:rPr lang="en-GB" sz="2200" dirty="0" err="1">
                <a:ln w="0"/>
                <a:solidFill>
                  <a:schemeClr val="tx1"/>
                </a:solidFill>
                <a:effectLst>
                  <a:outerShdw blurRad="38100" dist="19050" dir="2700000" algn="tl" rotWithShape="0">
                    <a:schemeClr val="dk1">
                      <a:alpha val="40000"/>
                    </a:schemeClr>
                  </a:outerShdw>
                </a:effectLst>
              </a:rPr>
              <a:t>atau</a:t>
            </a:r>
            <a:r>
              <a:rPr lang="en-GB" sz="2200" dirty="0">
                <a:ln w="0"/>
                <a:solidFill>
                  <a:schemeClr val="tx1"/>
                </a:solidFill>
                <a:effectLst>
                  <a:outerShdw blurRad="38100" dist="19050" dir="2700000" algn="tl" rotWithShape="0">
                    <a:schemeClr val="dk1">
                      <a:alpha val="40000"/>
                    </a:schemeClr>
                  </a:outerShdw>
                </a:effectLst>
              </a:rPr>
              <a:t> </a:t>
            </a:r>
            <a:r>
              <a:rPr lang="en-GB" sz="2200" dirty="0" err="1">
                <a:ln w="0"/>
                <a:solidFill>
                  <a:schemeClr val="tx1"/>
                </a:solidFill>
                <a:effectLst>
                  <a:outerShdw blurRad="38100" dist="19050" dir="2700000" algn="tl" rotWithShape="0">
                    <a:schemeClr val="dk1">
                      <a:alpha val="40000"/>
                    </a:schemeClr>
                  </a:outerShdw>
                </a:effectLst>
              </a:rPr>
              <a:t>penolakan</a:t>
            </a:r>
            <a:r>
              <a:rPr lang="en-GB" sz="2200" dirty="0">
                <a:ln w="0"/>
                <a:solidFill>
                  <a:schemeClr val="tx1"/>
                </a:solidFill>
                <a:effectLst>
                  <a:outerShdw blurRad="38100" dist="19050" dir="2700000" algn="tl" rotWithShape="0">
                    <a:schemeClr val="dk1">
                      <a:alpha val="40000"/>
                    </a:schemeClr>
                  </a:outerShdw>
                </a:effectLst>
              </a:rPr>
              <a:t> H</a:t>
            </a:r>
            <a:r>
              <a:rPr lang="en-GB" sz="2200" baseline="-25000" dirty="0">
                <a:ln w="0"/>
                <a:solidFill>
                  <a:schemeClr val="tx1"/>
                </a:solidFill>
                <a:effectLst>
                  <a:outerShdw blurRad="38100" dist="19050" dir="2700000" algn="tl" rotWithShape="0">
                    <a:schemeClr val="dk1">
                      <a:alpha val="40000"/>
                    </a:schemeClr>
                  </a:outerShdw>
                </a:effectLst>
              </a:rPr>
              <a:t>o</a:t>
            </a:r>
            <a:r>
              <a:rPr lang="en-GB" sz="2200" dirty="0">
                <a:ln w="0"/>
                <a:solidFill>
                  <a:schemeClr val="tx1"/>
                </a:solidFill>
                <a:effectLst>
                  <a:outerShdw blurRad="38100" dist="19050" dir="2700000" algn="tl" rotWithShape="0">
                    <a:schemeClr val="dk1">
                      <a:alpha val="40000"/>
                    </a:schemeClr>
                  </a:outerShdw>
                </a:effectLst>
              </a:rPr>
              <a:t> (</a:t>
            </a:r>
            <a:r>
              <a:rPr lang="en-GB" sz="2200" dirty="0" err="1">
                <a:ln w="0"/>
                <a:solidFill>
                  <a:schemeClr val="tx1"/>
                </a:solidFill>
                <a:effectLst>
                  <a:outerShdw blurRad="38100" dist="19050" dir="2700000" algn="tl" rotWithShape="0">
                    <a:schemeClr val="dk1">
                      <a:alpha val="40000"/>
                    </a:schemeClr>
                  </a:outerShdw>
                </a:effectLst>
              </a:rPr>
              <a:t>sesuai</a:t>
            </a:r>
            <a:r>
              <a:rPr lang="en-GB" sz="2200" dirty="0">
                <a:ln w="0"/>
                <a:solidFill>
                  <a:schemeClr val="tx1"/>
                </a:solidFill>
                <a:effectLst>
                  <a:outerShdw blurRad="38100" dist="19050" dir="2700000" algn="tl" rotWithShape="0">
                    <a:schemeClr val="dk1">
                      <a:alpha val="40000"/>
                    </a:schemeClr>
                  </a:outerShdw>
                </a:effectLst>
              </a:rPr>
              <a:t> </a:t>
            </a:r>
            <a:r>
              <a:rPr lang="en-GB" sz="2200" dirty="0" err="1">
                <a:ln w="0"/>
                <a:solidFill>
                  <a:schemeClr val="tx1"/>
                </a:solidFill>
                <a:effectLst>
                  <a:outerShdw blurRad="38100" dist="19050" dir="2700000" algn="tl" rotWithShape="0">
                    <a:schemeClr val="dk1">
                      <a:alpha val="40000"/>
                    </a:schemeClr>
                  </a:outerShdw>
                </a:effectLst>
              </a:rPr>
              <a:t>dengan</a:t>
            </a:r>
            <a:r>
              <a:rPr lang="en-GB" sz="2200" dirty="0">
                <a:ln w="0"/>
                <a:solidFill>
                  <a:schemeClr val="tx1"/>
                </a:solidFill>
                <a:effectLst>
                  <a:outerShdw blurRad="38100" dist="19050" dir="2700000" algn="tl" rotWithShape="0">
                    <a:schemeClr val="dk1">
                      <a:alpha val="40000"/>
                    </a:schemeClr>
                  </a:outerShdw>
                </a:effectLst>
              </a:rPr>
              <a:t> </a:t>
            </a:r>
            <a:r>
              <a:rPr lang="en-GB" sz="2200" dirty="0" err="1">
                <a:ln w="0"/>
                <a:solidFill>
                  <a:schemeClr val="tx1"/>
                </a:solidFill>
                <a:effectLst>
                  <a:outerShdw blurRad="38100" dist="19050" dir="2700000" algn="tl" rotWithShape="0">
                    <a:schemeClr val="dk1">
                      <a:alpha val="40000"/>
                    </a:schemeClr>
                  </a:outerShdw>
                </a:effectLst>
              </a:rPr>
              <a:t>kriteria</a:t>
            </a:r>
            <a:r>
              <a:rPr lang="en-GB" sz="2200" dirty="0">
                <a:ln w="0"/>
                <a:solidFill>
                  <a:schemeClr val="tx1"/>
                </a:solidFill>
                <a:effectLst>
                  <a:outerShdw blurRad="38100" dist="19050" dir="2700000" algn="tl" rotWithShape="0">
                    <a:schemeClr val="dk1">
                      <a:alpha val="40000"/>
                    </a:schemeClr>
                  </a:outerShdw>
                </a:effectLst>
              </a:rPr>
              <a:t> </a:t>
            </a:r>
            <a:r>
              <a:rPr lang="en-GB" sz="2200" dirty="0" err="1">
                <a:ln w="0"/>
                <a:solidFill>
                  <a:schemeClr val="tx1"/>
                </a:solidFill>
                <a:effectLst>
                  <a:outerShdw blurRad="38100" dist="19050" dir="2700000" algn="tl" rotWithShape="0">
                    <a:schemeClr val="dk1">
                      <a:alpha val="40000"/>
                    </a:schemeClr>
                  </a:outerShdw>
                </a:effectLst>
              </a:rPr>
              <a:t>pengujiannya</a:t>
            </a:r>
            <a:r>
              <a:rPr lang="en-GB" sz="2200" dirty="0">
                <a:ln w="0"/>
                <a:solidFill>
                  <a:schemeClr val="tx1"/>
                </a:solidFill>
                <a:effectLst>
                  <a:outerShdw blurRad="38100" dist="19050" dir="2700000" algn="tl" rotWithShape="0">
                    <a:schemeClr val="dk1">
                      <a:alpha val="40000"/>
                    </a:schemeClr>
                  </a:outerShdw>
                </a:effectLst>
              </a:rPr>
              <a:t>).</a:t>
            </a:r>
            <a:endParaRPr lang="en-ID" sz="2200" dirty="0">
              <a:ln w="0"/>
              <a:solidFill>
                <a:schemeClr val="tx1"/>
              </a:solidFill>
              <a:effectLst>
                <a:outerShdw blurRad="38100" dist="19050" dir="2700000" algn="tl" rotWithShape="0">
                  <a:schemeClr val="dk1">
                    <a:alpha val="40000"/>
                  </a:schemeClr>
                </a:outerShdw>
              </a:effectLst>
            </a:endParaRPr>
          </a:p>
          <a:p>
            <a:r>
              <a:rPr lang="en-GB" sz="2200" dirty="0">
                <a:ln w="0"/>
                <a:solidFill>
                  <a:schemeClr val="tx1"/>
                </a:solidFill>
                <a:effectLst>
                  <a:outerShdw blurRad="38100" dist="19050" dir="2700000" algn="tl" rotWithShape="0">
                    <a:schemeClr val="dk1">
                      <a:alpha val="40000"/>
                    </a:schemeClr>
                  </a:outerShdw>
                </a:effectLst>
              </a:rPr>
              <a:t>a)      </a:t>
            </a:r>
            <a:r>
              <a:rPr lang="en-GB" sz="2200" dirty="0" err="1">
                <a:ln w="0"/>
                <a:solidFill>
                  <a:schemeClr val="tx1"/>
                </a:solidFill>
                <a:effectLst>
                  <a:outerShdw blurRad="38100" dist="19050" dir="2700000" algn="tl" rotWithShape="0">
                    <a:schemeClr val="dk1">
                      <a:alpha val="40000"/>
                    </a:schemeClr>
                  </a:outerShdw>
                </a:effectLst>
              </a:rPr>
              <a:t>Jika</a:t>
            </a:r>
            <a:r>
              <a:rPr lang="en-GB" sz="2200" dirty="0">
                <a:ln w="0"/>
                <a:solidFill>
                  <a:schemeClr val="tx1"/>
                </a:solidFill>
                <a:effectLst>
                  <a:outerShdw blurRad="38100" dist="19050" dir="2700000" algn="tl" rotWithShape="0">
                    <a:schemeClr val="dk1">
                      <a:alpha val="40000"/>
                    </a:schemeClr>
                  </a:outerShdw>
                </a:effectLst>
              </a:rPr>
              <a:t> H</a:t>
            </a:r>
            <a:r>
              <a:rPr lang="en-GB" sz="2200" baseline="-25000" dirty="0">
                <a:ln w="0"/>
                <a:solidFill>
                  <a:schemeClr val="tx1"/>
                </a:solidFill>
                <a:effectLst>
                  <a:outerShdw blurRad="38100" dist="19050" dir="2700000" algn="tl" rotWithShape="0">
                    <a:schemeClr val="dk1">
                      <a:alpha val="40000"/>
                    </a:schemeClr>
                  </a:outerShdw>
                </a:effectLst>
              </a:rPr>
              <a:t>0</a:t>
            </a:r>
            <a:r>
              <a:rPr lang="en-GB" sz="2200" dirty="0">
                <a:ln w="0"/>
                <a:solidFill>
                  <a:schemeClr val="tx1"/>
                </a:solidFill>
                <a:effectLst>
                  <a:outerShdw blurRad="38100" dist="19050" dir="2700000" algn="tl" rotWithShape="0">
                    <a:schemeClr val="dk1">
                      <a:alpha val="40000"/>
                    </a:schemeClr>
                  </a:outerShdw>
                </a:effectLst>
              </a:rPr>
              <a:t> </a:t>
            </a:r>
            <a:r>
              <a:rPr lang="en-GB" sz="2200" dirty="0" err="1">
                <a:ln w="0"/>
                <a:solidFill>
                  <a:schemeClr val="tx1"/>
                </a:solidFill>
                <a:effectLst>
                  <a:outerShdw blurRad="38100" dist="19050" dir="2700000" algn="tl" rotWithShape="0">
                    <a:schemeClr val="dk1">
                      <a:alpha val="40000"/>
                    </a:schemeClr>
                  </a:outerShdw>
                </a:effectLst>
              </a:rPr>
              <a:t>diterima</a:t>
            </a:r>
            <a:r>
              <a:rPr lang="en-GB" sz="2200" dirty="0">
                <a:ln w="0"/>
                <a:solidFill>
                  <a:schemeClr val="tx1"/>
                </a:solidFill>
                <a:effectLst>
                  <a:outerShdw blurRad="38100" dist="19050" dir="2700000" algn="tl" rotWithShape="0">
                    <a:schemeClr val="dk1">
                      <a:alpha val="40000"/>
                    </a:schemeClr>
                  </a:outerShdw>
                </a:effectLst>
              </a:rPr>
              <a:t> </a:t>
            </a:r>
            <a:r>
              <a:rPr lang="en-GB" sz="2200" dirty="0" err="1">
                <a:ln w="0"/>
                <a:solidFill>
                  <a:schemeClr val="tx1"/>
                </a:solidFill>
                <a:effectLst>
                  <a:outerShdw blurRad="38100" dist="19050" dir="2700000" algn="tl" rotWithShape="0">
                    <a:schemeClr val="dk1">
                      <a:alpha val="40000"/>
                    </a:schemeClr>
                  </a:outerShdw>
                </a:effectLst>
              </a:rPr>
              <a:t>maka</a:t>
            </a:r>
            <a:r>
              <a:rPr lang="en-GB" sz="2200" dirty="0">
                <a:ln w="0"/>
                <a:solidFill>
                  <a:schemeClr val="tx1"/>
                </a:solidFill>
                <a:effectLst>
                  <a:outerShdw blurRad="38100" dist="19050" dir="2700000" algn="tl" rotWithShape="0">
                    <a:schemeClr val="dk1">
                      <a:alpha val="40000"/>
                    </a:schemeClr>
                  </a:outerShdw>
                </a:effectLst>
              </a:rPr>
              <a:t> H</a:t>
            </a:r>
            <a:r>
              <a:rPr lang="en-GB" sz="2200" baseline="-25000" dirty="0">
                <a:ln w="0"/>
                <a:solidFill>
                  <a:schemeClr val="tx1"/>
                </a:solidFill>
                <a:effectLst>
                  <a:outerShdw blurRad="38100" dist="19050" dir="2700000" algn="tl" rotWithShape="0">
                    <a:schemeClr val="dk1">
                      <a:alpha val="40000"/>
                    </a:schemeClr>
                  </a:outerShdw>
                </a:effectLst>
              </a:rPr>
              <a:t>1</a:t>
            </a:r>
            <a:r>
              <a:rPr lang="en-GB" sz="2200" dirty="0">
                <a:ln w="0"/>
                <a:solidFill>
                  <a:schemeClr val="tx1"/>
                </a:solidFill>
                <a:effectLst>
                  <a:outerShdw blurRad="38100" dist="19050" dir="2700000" algn="tl" rotWithShape="0">
                    <a:schemeClr val="dk1">
                      <a:alpha val="40000"/>
                    </a:schemeClr>
                  </a:outerShdw>
                </a:effectLst>
              </a:rPr>
              <a:t> di </a:t>
            </a:r>
            <a:r>
              <a:rPr lang="en-GB" sz="2200" dirty="0" err="1">
                <a:ln w="0"/>
                <a:solidFill>
                  <a:schemeClr val="tx1"/>
                </a:solidFill>
                <a:effectLst>
                  <a:outerShdw blurRad="38100" dist="19050" dir="2700000" algn="tl" rotWithShape="0">
                    <a:schemeClr val="dk1">
                      <a:alpha val="40000"/>
                    </a:schemeClr>
                  </a:outerShdw>
                </a:effectLst>
              </a:rPr>
              <a:t>tolak</a:t>
            </a:r>
            <a:endParaRPr lang="en-ID" sz="2200" dirty="0">
              <a:ln w="0"/>
              <a:solidFill>
                <a:schemeClr val="tx1"/>
              </a:solidFill>
              <a:effectLst>
                <a:outerShdw blurRad="38100" dist="19050" dir="2700000" algn="tl" rotWithShape="0">
                  <a:schemeClr val="dk1">
                    <a:alpha val="40000"/>
                  </a:schemeClr>
                </a:outerShdw>
              </a:effectLst>
            </a:endParaRPr>
          </a:p>
          <a:p>
            <a:r>
              <a:rPr lang="en-GB" sz="2200" dirty="0">
                <a:ln w="0"/>
                <a:solidFill>
                  <a:schemeClr val="tx1"/>
                </a:solidFill>
                <a:effectLst>
                  <a:outerShdw blurRad="38100" dist="19050" dir="2700000" algn="tl" rotWithShape="0">
                    <a:schemeClr val="dk1">
                      <a:alpha val="40000"/>
                    </a:schemeClr>
                  </a:outerShdw>
                </a:effectLst>
              </a:rPr>
              <a:t>b)      </a:t>
            </a:r>
            <a:r>
              <a:rPr lang="en-GB" sz="2200" dirty="0" err="1">
                <a:ln w="0"/>
                <a:solidFill>
                  <a:schemeClr val="tx1"/>
                </a:solidFill>
                <a:effectLst>
                  <a:outerShdw blurRad="38100" dist="19050" dir="2700000" algn="tl" rotWithShape="0">
                    <a:schemeClr val="dk1">
                      <a:alpha val="40000"/>
                    </a:schemeClr>
                  </a:outerShdw>
                </a:effectLst>
              </a:rPr>
              <a:t>Jika</a:t>
            </a:r>
            <a:r>
              <a:rPr lang="en-GB" sz="2200" dirty="0">
                <a:ln w="0"/>
                <a:solidFill>
                  <a:schemeClr val="tx1"/>
                </a:solidFill>
                <a:effectLst>
                  <a:outerShdw blurRad="38100" dist="19050" dir="2700000" algn="tl" rotWithShape="0">
                    <a:schemeClr val="dk1">
                      <a:alpha val="40000"/>
                    </a:schemeClr>
                  </a:outerShdw>
                </a:effectLst>
              </a:rPr>
              <a:t> H</a:t>
            </a:r>
            <a:r>
              <a:rPr lang="en-GB" sz="2200" baseline="-25000" dirty="0">
                <a:ln w="0"/>
                <a:solidFill>
                  <a:schemeClr val="tx1"/>
                </a:solidFill>
                <a:effectLst>
                  <a:outerShdw blurRad="38100" dist="19050" dir="2700000" algn="tl" rotWithShape="0">
                    <a:schemeClr val="dk1">
                      <a:alpha val="40000"/>
                    </a:schemeClr>
                  </a:outerShdw>
                </a:effectLst>
              </a:rPr>
              <a:t>0 </a:t>
            </a:r>
            <a:r>
              <a:rPr lang="en-GB" sz="2200" dirty="0">
                <a:ln w="0"/>
                <a:solidFill>
                  <a:schemeClr val="tx1"/>
                </a:solidFill>
                <a:effectLst>
                  <a:outerShdw blurRad="38100" dist="19050" dir="2700000" algn="tl" rotWithShape="0">
                    <a:schemeClr val="dk1">
                      <a:alpha val="40000"/>
                    </a:schemeClr>
                  </a:outerShdw>
                </a:effectLst>
              </a:rPr>
              <a:t>di </a:t>
            </a:r>
            <a:r>
              <a:rPr lang="en-GB" sz="2200" dirty="0" err="1">
                <a:ln w="0"/>
                <a:solidFill>
                  <a:schemeClr val="tx1"/>
                </a:solidFill>
                <a:effectLst>
                  <a:outerShdw blurRad="38100" dist="19050" dir="2700000" algn="tl" rotWithShape="0">
                    <a:schemeClr val="dk1">
                      <a:alpha val="40000"/>
                    </a:schemeClr>
                  </a:outerShdw>
                </a:effectLst>
              </a:rPr>
              <a:t>tolak</a:t>
            </a:r>
            <a:r>
              <a:rPr lang="en-GB" sz="2200" dirty="0">
                <a:ln w="0"/>
                <a:solidFill>
                  <a:schemeClr val="tx1"/>
                </a:solidFill>
                <a:effectLst>
                  <a:outerShdw blurRad="38100" dist="19050" dir="2700000" algn="tl" rotWithShape="0">
                    <a:schemeClr val="dk1">
                      <a:alpha val="40000"/>
                    </a:schemeClr>
                  </a:outerShdw>
                </a:effectLst>
              </a:rPr>
              <a:t> </a:t>
            </a:r>
            <a:r>
              <a:rPr lang="en-GB" sz="2200" dirty="0" err="1">
                <a:ln w="0"/>
                <a:solidFill>
                  <a:schemeClr val="tx1"/>
                </a:solidFill>
                <a:effectLst>
                  <a:outerShdw blurRad="38100" dist="19050" dir="2700000" algn="tl" rotWithShape="0">
                    <a:schemeClr val="dk1">
                      <a:alpha val="40000"/>
                    </a:schemeClr>
                  </a:outerShdw>
                </a:effectLst>
              </a:rPr>
              <a:t>maka</a:t>
            </a:r>
            <a:r>
              <a:rPr lang="en-GB" sz="2200" dirty="0">
                <a:ln w="0"/>
                <a:solidFill>
                  <a:schemeClr val="tx1"/>
                </a:solidFill>
                <a:effectLst>
                  <a:outerShdw blurRad="38100" dist="19050" dir="2700000" algn="tl" rotWithShape="0">
                    <a:schemeClr val="dk1">
                      <a:alpha val="40000"/>
                    </a:schemeClr>
                  </a:outerShdw>
                </a:effectLst>
              </a:rPr>
              <a:t> H</a:t>
            </a:r>
            <a:r>
              <a:rPr lang="en-GB" sz="2200" baseline="-25000" dirty="0">
                <a:ln w="0"/>
                <a:solidFill>
                  <a:schemeClr val="tx1"/>
                </a:solidFill>
                <a:effectLst>
                  <a:outerShdw blurRad="38100" dist="19050" dir="2700000" algn="tl" rotWithShape="0">
                    <a:schemeClr val="dk1">
                      <a:alpha val="40000"/>
                    </a:schemeClr>
                  </a:outerShdw>
                </a:effectLst>
              </a:rPr>
              <a:t>1</a:t>
            </a:r>
            <a:r>
              <a:rPr lang="en-GB" sz="2200" dirty="0">
                <a:ln w="0"/>
                <a:solidFill>
                  <a:schemeClr val="tx1"/>
                </a:solidFill>
                <a:effectLst>
                  <a:outerShdw blurRad="38100" dist="19050" dir="2700000" algn="tl" rotWithShape="0">
                    <a:schemeClr val="dk1">
                      <a:alpha val="40000"/>
                    </a:schemeClr>
                  </a:outerShdw>
                </a:effectLst>
              </a:rPr>
              <a:t> di </a:t>
            </a:r>
            <a:r>
              <a:rPr lang="en-GB" sz="2200" dirty="0" err="1">
                <a:ln w="0"/>
                <a:solidFill>
                  <a:schemeClr val="tx1"/>
                </a:solidFill>
                <a:effectLst>
                  <a:outerShdw blurRad="38100" dist="19050" dir="2700000" algn="tl" rotWithShape="0">
                    <a:schemeClr val="dk1">
                      <a:alpha val="40000"/>
                    </a:schemeClr>
                  </a:outerShdw>
                </a:effectLst>
              </a:rPr>
              <a:t>terima</a:t>
            </a:r>
            <a:endParaRPr lang="en-ID" sz="2200" dirty="0"/>
          </a:p>
        </p:txBody>
      </p:sp>
      <p:sp>
        <p:nvSpPr>
          <p:cNvPr id="10" name="Rectangle 9"/>
          <p:cNvSpPr>
            <a:spLocks noChangeArrowheads="1"/>
          </p:cNvSpPr>
          <p:nvPr/>
        </p:nvSpPr>
        <p:spPr bwMode="auto">
          <a:xfrm>
            <a:off x="10024075" y="6553200"/>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atinLnBrk="1"/>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extLst>
      <p:ext uri="{BB962C8B-B14F-4D97-AF65-F5344CB8AC3E}">
        <p14:creationId xmlns:p14="http://schemas.microsoft.com/office/powerpoint/2010/main" val="2012097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FEDE8D00-4AD6-49E9-B4D7-C65C00A82B1C}"/>
              </a:ext>
            </a:extLst>
          </p:cNvPr>
          <p:cNvSpPr/>
          <p:nvPr/>
        </p:nvSpPr>
        <p:spPr>
          <a:xfrm>
            <a:off x="2362200" y="716280"/>
            <a:ext cx="8763000" cy="5332011"/>
          </a:xfrm>
          <a:prstGeom prst="roundRect">
            <a:avLst/>
          </a:prstGeom>
          <a:solidFill>
            <a:srgbClr val="9E9E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3500" b="1" dirty="0">
                <a:ln w="0"/>
                <a:solidFill>
                  <a:schemeClr val="tx1"/>
                </a:solidFill>
                <a:effectLst>
                  <a:outerShdw blurRad="38100" dist="19050" dir="2700000" algn="tl" rotWithShape="0">
                    <a:schemeClr val="dk1">
                      <a:alpha val="40000"/>
                    </a:schemeClr>
                  </a:outerShdw>
                </a:effectLst>
                <a:latin typeface="Arial Rounded MT Bold" pitchFamily="34" charset="0"/>
              </a:rPr>
              <a:t>CONTOH </a:t>
            </a:r>
            <a:r>
              <a:rPr lang="en-ID" sz="3500" b="1" dirty="0" smtClean="0">
                <a:ln w="0"/>
                <a:solidFill>
                  <a:schemeClr val="tx1"/>
                </a:solidFill>
                <a:effectLst>
                  <a:outerShdw blurRad="38100" dist="19050" dir="2700000" algn="tl" rotWithShape="0">
                    <a:schemeClr val="dk1">
                      <a:alpha val="40000"/>
                    </a:schemeClr>
                  </a:outerShdw>
                </a:effectLst>
                <a:latin typeface="Arial Rounded MT Bold" pitchFamily="34" charset="0"/>
              </a:rPr>
              <a:t>SOAL </a:t>
            </a:r>
            <a:r>
              <a:rPr lang="en-ID" sz="3600" b="1" dirty="0" smtClean="0">
                <a:ln w="0"/>
                <a:solidFill>
                  <a:schemeClr val="tx1"/>
                </a:solidFill>
                <a:effectLst>
                  <a:outerShdw blurRad="38100" dist="19050" dir="2700000" algn="tl" rotWithShape="0">
                    <a:schemeClr val="dk1">
                      <a:alpha val="40000"/>
                    </a:schemeClr>
                  </a:outerShdw>
                </a:effectLst>
                <a:latin typeface="Arial Rounded MT Bold" pitchFamily="34" charset="0"/>
              </a:rPr>
              <a:t>1</a:t>
            </a:r>
            <a:endParaRPr lang="en-ID" sz="3600" b="1" dirty="0">
              <a:ln w="0"/>
              <a:solidFill>
                <a:schemeClr val="tx1"/>
              </a:solidFill>
              <a:effectLst>
                <a:outerShdw blurRad="38100" dist="19050" dir="2700000" algn="tl" rotWithShape="0">
                  <a:schemeClr val="dk1">
                    <a:alpha val="40000"/>
                  </a:schemeClr>
                </a:outerShdw>
              </a:effectLst>
              <a:latin typeface="Arial Rounded MT Bold" pitchFamily="34" charset="0"/>
            </a:endParaRPr>
          </a:p>
          <a:p>
            <a:pPr algn="ctr"/>
            <a:endParaRPr lang="en-ID" sz="2000" b="1" dirty="0">
              <a:ln w="0"/>
              <a:solidFill>
                <a:schemeClr val="tx1"/>
              </a:solidFill>
              <a:effectLst>
                <a:outerShdw blurRad="38100" dist="19050" dir="2700000" algn="tl" rotWithShape="0">
                  <a:schemeClr val="dk1">
                    <a:alpha val="40000"/>
                  </a:schemeClr>
                </a:outerShdw>
              </a:effectLst>
            </a:endParaRPr>
          </a:p>
          <a:p>
            <a:r>
              <a:rPr lang="en-GB" sz="2400" dirty="0" err="1">
                <a:ln w="0"/>
                <a:solidFill>
                  <a:schemeClr val="tx1"/>
                </a:solidFill>
                <a:effectLst>
                  <a:outerShdw blurRad="38100" dist="19050" dir="2700000" algn="tl" rotWithShape="0">
                    <a:schemeClr val="dk1">
                      <a:alpha val="40000"/>
                    </a:schemeClr>
                  </a:outerShdw>
                </a:effectLst>
              </a:rPr>
              <a:t>Suatu</a:t>
            </a:r>
            <a:r>
              <a:rPr lang="en-GB" sz="2400" dirty="0">
                <a:ln w="0"/>
                <a:solidFill>
                  <a:schemeClr val="tx1"/>
                </a:solidFill>
                <a:effectLst>
                  <a:outerShdw blurRad="38100" dist="19050" dir="2700000" algn="tl" rotWithShape="0">
                    <a:schemeClr val="dk1">
                      <a:alpha val="40000"/>
                    </a:schemeClr>
                  </a:outerShdw>
                </a:effectLst>
              </a:rPr>
              <a:t> </a:t>
            </a:r>
            <a:r>
              <a:rPr lang="en-GB" sz="2400" dirty="0" err="1">
                <a:ln w="0"/>
                <a:solidFill>
                  <a:schemeClr val="tx1"/>
                </a:solidFill>
                <a:effectLst>
                  <a:outerShdw blurRad="38100" dist="19050" dir="2700000" algn="tl" rotWithShape="0">
                    <a:schemeClr val="dk1">
                      <a:alpha val="40000"/>
                    </a:schemeClr>
                  </a:outerShdw>
                </a:effectLst>
              </a:rPr>
              <a:t>pabrik</a:t>
            </a:r>
            <a:r>
              <a:rPr lang="en-GB" sz="2400" dirty="0">
                <a:ln w="0"/>
                <a:solidFill>
                  <a:schemeClr val="tx1"/>
                </a:solidFill>
                <a:effectLst>
                  <a:outerShdw blurRad="38100" dist="19050" dir="2700000" algn="tl" rotWithShape="0">
                    <a:schemeClr val="dk1">
                      <a:alpha val="40000"/>
                    </a:schemeClr>
                  </a:outerShdw>
                </a:effectLst>
              </a:rPr>
              <a:t> susu </a:t>
            </a:r>
            <a:r>
              <a:rPr lang="en-GB" sz="2400" dirty="0" err="1">
                <a:ln w="0"/>
                <a:solidFill>
                  <a:schemeClr val="tx1"/>
                </a:solidFill>
                <a:effectLst>
                  <a:outerShdw blurRad="38100" dist="19050" dir="2700000" algn="tl" rotWithShape="0">
                    <a:schemeClr val="dk1">
                      <a:alpha val="40000"/>
                    </a:schemeClr>
                  </a:outerShdw>
                </a:effectLst>
              </a:rPr>
              <a:t>merek</a:t>
            </a:r>
            <a:r>
              <a:rPr lang="en-GB" sz="2400" dirty="0">
                <a:ln w="0"/>
                <a:solidFill>
                  <a:schemeClr val="tx1"/>
                </a:solidFill>
                <a:effectLst>
                  <a:outerShdw blurRad="38100" dist="19050" dir="2700000" algn="tl" rotWithShape="0">
                    <a:schemeClr val="dk1">
                      <a:alpha val="40000"/>
                    </a:schemeClr>
                  </a:outerShdw>
                </a:effectLst>
              </a:rPr>
              <a:t> Good Milk </a:t>
            </a:r>
            <a:r>
              <a:rPr lang="en-GB" sz="2400" dirty="0" err="1">
                <a:ln w="0"/>
                <a:solidFill>
                  <a:schemeClr val="tx1"/>
                </a:solidFill>
                <a:effectLst>
                  <a:outerShdw blurRad="38100" dist="19050" dir="2700000" algn="tl" rotWithShape="0">
                    <a:schemeClr val="dk1">
                      <a:alpha val="40000"/>
                    </a:schemeClr>
                  </a:outerShdw>
                </a:effectLst>
              </a:rPr>
              <a:t>melakukan</a:t>
            </a:r>
            <a:r>
              <a:rPr lang="en-GB" sz="2400" dirty="0">
                <a:ln w="0"/>
                <a:solidFill>
                  <a:schemeClr val="tx1"/>
                </a:solidFill>
                <a:effectLst>
                  <a:outerShdw blurRad="38100" dist="19050" dir="2700000" algn="tl" rotWithShape="0">
                    <a:schemeClr val="dk1">
                      <a:alpha val="40000"/>
                    </a:schemeClr>
                  </a:outerShdw>
                </a:effectLst>
              </a:rPr>
              <a:t> </a:t>
            </a:r>
            <a:r>
              <a:rPr lang="en-GB" sz="2400" dirty="0" err="1">
                <a:ln w="0"/>
                <a:solidFill>
                  <a:schemeClr val="tx1"/>
                </a:solidFill>
                <a:effectLst>
                  <a:outerShdw blurRad="38100" dist="19050" dir="2700000" algn="tl" rotWithShape="0">
                    <a:schemeClr val="dk1">
                      <a:alpha val="40000"/>
                    </a:schemeClr>
                  </a:outerShdw>
                </a:effectLst>
              </a:rPr>
              <a:t>pengecekan</a:t>
            </a:r>
            <a:r>
              <a:rPr lang="en-GB" sz="2400" dirty="0">
                <a:ln w="0"/>
                <a:solidFill>
                  <a:schemeClr val="tx1"/>
                </a:solidFill>
                <a:effectLst>
                  <a:outerShdw blurRad="38100" dist="19050" dir="2700000" algn="tl" rotWithShape="0">
                    <a:schemeClr val="dk1">
                      <a:alpha val="40000"/>
                    </a:schemeClr>
                  </a:outerShdw>
                </a:effectLst>
              </a:rPr>
              <a:t> </a:t>
            </a:r>
            <a:r>
              <a:rPr lang="en-GB" sz="2400" dirty="0" err="1">
                <a:ln w="0"/>
                <a:solidFill>
                  <a:schemeClr val="tx1"/>
                </a:solidFill>
                <a:effectLst>
                  <a:outerShdw blurRad="38100" dist="19050" dir="2700000" algn="tl" rotWithShape="0">
                    <a:schemeClr val="dk1">
                      <a:alpha val="40000"/>
                    </a:schemeClr>
                  </a:outerShdw>
                </a:effectLst>
              </a:rPr>
              <a:t>terhadap</a:t>
            </a:r>
            <a:r>
              <a:rPr lang="en-GB" sz="2400" dirty="0">
                <a:ln w="0"/>
                <a:solidFill>
                  <a:schemeClr val="tx1"/>
                </a:solidFill>
                <a:effectLst>
                  <a:outerShdw blurRad="38100" dist="19050" dir="2700000" algn="tl" rotWithShape="0">
                    <a:schemeClr val="dk1">
                      <a:alpha val="40000"/>
                    </a:schemeClr>
                  </a:outerShdw>
                </a:effectLst>
              </a:rPr>
              <a:t> </a:t>
            </a:r>
            <a:r>
              <a:rPr lang="en-GB" sz="2400" dirty="0" err="1">
                <a:ln w="0"/>
                <a:solidFill>
                  <a:schemeClr val="tx1"/>
                </a:solidFill>
                <a:effectLst>
                  <a:outerShdw blurRad="38100" dist="19050" dir="2700000" algn="tl" rotWithShape="0">
                    <a:schemeClr val="dk1">
                      <a:alpha val="40000"/>
                    </a:schemeClr>
                  </a:outerShdw>
                </a:effectLst>
              </a:rPr>
              <a:t>produk</a:t>
            </a:r>
            <a:r>
              <a:rPr lang="en-GB" sz="2400" dirty="0">
                <a:ln w="0"/>
                <a:solidFill>
                  <a:schemeClr val="tx1"/>
                </a:solidFill>
                <a:effectLst>
                  <a:outerShdw blurRad="38100" dist="19050" dir="2700000" algn="tl" rotWithShape="0">
                    <a:schemeClr val="dk1">
                      <a:alpha val="40000"/>
                    </a:schemeClr>
                  </a:outerShdw>
                </a:effectLst>
              </a:rPr>
              <a:t> </a:t>
            </a:r>
            <a:r>
              <a:rPr lang="en-GB" sz="2400" dirty="0" err="1">
                <a:ln w="0"/>
                <a:solidFill>
                  <a:schemeClr val="tx1"/>
                </a:solidFill>
                <a:effectLst>
                  <a:outerShdw blurRad="38100" dist="19050" dir="2700000" algn="tl" rotWithShape="0">
                    <a:schemeClr val="dk1">
                      <a:alpha val="40000"/>
                    </a:schemeClr>
                  </a:outerShdw>
                </a:effectLst>
              </a:rPr>
              <a:t>mereka</a:t>
            </a:r>
            <a:r>
              <a:rPr lang="en-GB" sz="2400" dirty="0">
                <a:ln w="0"/>
                <a:solidFill>
                  <a:schemeClr val="tx1"/>
                </a:solidFill>
                <a:effectLst>
                  <a:outerShdw blurRad="38100" dist="19050" dir="2700000" algn="tl" rotWithShape="0">
                    <a:schemeClr val="dk1">
                      <a:alpha val="40000"/>
                    </a:schemeClr>
                  </a:outerShdw>
                </a:effectLst>
              </a:rPr>
              <a:t>, </a:t>
            </a:r>
            <a:r>
              <a:rPr lang="en-GB" sz="2400" dirty="0" err="1">
                <a:ln w="0"/>
                <a:solidFill>
                  <a:schemeClr val="tx1"/>
                </a:solidFill>
                <a:effectLst>
                  <a:outerShdw blurRad="38100" dist="19050" dir="2700000" algn="tl" rotWithShape="0">
                    <a:schemeClr val="dk1">
                      <a:alpha val="40000"/>
                    </a:schemeClr>
                  </a:outerShdw>
                </a:effectLst>
              </a:rPr>
              <a:t>apakah</a:t>
            </a:r>
            <a:r>
              <a:rPr lang="en-GB" sz="2400" dirty="0">
                <a:ln w="0"/>
                <a:solidFill>
                  <a:schemeClr val="tx1"/>
                </a:solidFill>
                <a:effectLst>
                  <a:outerShdw blurRad="38100" dist="19050" dir="2700000" algn="tl" rotWithShape="0">
                    <a:schemeClr val="dk1">
                      <a:alpha val="40000"/>
                    </a:schemeClr>
                  </a:outerShdw>
                </a:effectLst>
              </a:rPr>
              <a:t> rata-rata </a:t>
            </a:r>
            <a:r>
              <a:rPr lang="en-GB" sz="2400" dirty="0" err="1">
                <a:ln w="0"/>
                <a:solidFill>
                  <a:schemeClr val="tx1"/>
                </a:solidFill>
                <a:effectLst>
                  <a:outerShdw blurRad="38100" dist="19050" dir="2700000" algn="tl" rotWithShape="0">
                    <a:schemeClr val="dk1">
                      <a:alpha val="40000"/>
                    </a:schemeClr>
                  </a:outerShdw>
                </a:effectLst>
              </a:rPr>
              <a:t>berat</a:t>
            </a:r>
            <a:r>
              <a:rPr lang="en-GB" sz="2400" dirty="0">
                <a:ln w="0"/>
                <a:solidFill>
                  <a:schemeClr val="tx1"/>
                </a:solidFill>
                <a:effectLst>
                  <a:outerShdw blurRad="38100" dist="19050" dir="2700000" algn="tl" rotWithShape="0">
                    <a:schemeClr val="dk1">
                      <a:alpha val="40000"/>
                    </a:schemeClr>
                  </a:outerShdw>
                </a:effectLst>
              </a:rPr>
              <a:t> </a:t>
            </a:r>
            <a:r>
              <a:rPr lang="en-GB" sz="2400" dirty="0" err="1">
                <a:ln w="0"/>
                <a:solidFill>
                  <a:schemeClr val="tx1"/>
                </a:solidFill>
                <a:effectLst>
                  <a:outerShdw blurRad="38100" dist="19050" dir="2700000" algn="tl" rotWithShape="0">
                    <a:schemeClr val="dk1">
                      <a:alpha val="40000"/>
                    </a:schemeClr>
                  </a:outerShdw>
                </a:effectLst>
              </a:rPr>
              <a:t>bersih</a:t>
            </a:r>
            <a:r>
              <a:rPr lang="en-GB" sz="2400" dirty="0">
                <a:ln w="0"/>
                <a:solidFill>
                  <a:schemeClr val="tx1"/>
                </a:solidFill>
                <a:effectLst>
                  <a:outerShdw blurRad="38100" dist="19050" dir="2700000" algn="tl" rotWithShape="0">
                    <a:schemeClr val="dk1">
                      <a:alpha val="40000"/>
                    </a:schemeClr>
                  </a:outerShdw>
                </a:effectLst>
              </a:rPr>
              <a:t> </a:t>
            </a:r>
            <a:r>
              <a:rPr lang="en-GB" sz="2400" dirty="0" err="1">
                <a:ln w="0"/>
                <a:solidFill>
                  <a:schemeClr val="tx1"/>
                </a:solidFill>
                <a:effectLst>
                  <a:outerShdw blurRad="38100" dist="19050" dir="2700000" algn="tl" rotWithShape="0">
                    <a:schemeClr val="dk1">
                      <a:alpha val="40000"/>
                    </a:schemeClr>
                  </a:outerShdw>
                </a:effectLst>
              </a:rPr>
              <a:t>satu</a:t>
            </a:r>
            <a:r>
              <a:rPr lang="en-GB" sz="2400" dirty="0">
                <a:ln w="0"/>
                <a:solidFill>
                  <a:schemeClr val="tx1"/>
                </a:solidFill>
                <a:effectLst>
                  <a:outerShdw blurRad="38100" dist="19050" dir="2700000" algn="tl" rotWithShape="0">
                    <a:schemeClr val="dk1">
                      <a:alpha val="40000"/>
                    </a:schemeClr>
                  </a:outerShdw>
                </a:effectLst>
              </a:rPr>
              <a:t> </a:t>
            </a:r>
            <a:r>
              <a:rPr lang="en-GB" sz="2400" dirty="0" err="1">
                <a:ln w="0"/>
                <a:solidFill>
                  <a:schemeClr val="tx1"/>
                </a:solidFill>
                <a:effectLst>
                  <a:outerShdw blurRad="38100" dist="19050" dir="2700000" algn="tl" rotWithShape="0">
                    <a:schemeClr val="dk1">
                      <a:alpha val="40000"/>
                    </a:schemeClr>
                  </a:outerShdw>
                </a:effectLst>
              </a:rPr>
              <a:t>kaleng</a:t>
            </a:r>
            <a:r>
              <a:rPr lang="en-GB" sz="2400" dirty="0">
                <a:ln w="0"/>
                <a:solidFill>
                  <a:schemeClr val="tx1"/>
                </a:solidFill>
                <a:effectLst>
                  <a:outerShdw blurRad="38100" dist="19050" dir="2700000" algn="tl" rotWithShape="0">
                    <a:schemeClr val="dk1">
                      <a:alpha val="40000"/>
                    </a:schemeClr>
                  </a:outerShdw>
                </a:effectLst>
              </a:rPr>
              <a:t> susu </a:t>
            </a:r>
            <a:r>
              <a:rPr lang="en-GB" sz="2400" dirty="0" err="1">
                <a:ln w="0"/>
                <a:solidFill>
                  <a:schemeClr val="tx1"/>
                </a:solidFill>
                <a:effectLst>
                  <a:outerShdw blurRad="38100" dist="19050" dir="2700000" algn="tl" rotWithShape="0">
                    <a:schemeClr val="dk1">
                      <a:alpha val="40000"/>
                    </a:schemeClr>
                  </a:outerShdw>
                </a:effectLst>
              </a:rPr>
              <a:t>bubuk</a:t>
            </a:r>
            <a:r>
              <a:rPr lang="en-GB" sz="2400" dirty="0">
                <a:ln w="0"/>
                <a:solidFill>
                  <a:schemeClr val="tx1"/>
                </a:solidFill>
                <a:effectLst>
                  <a:outerShdw blurRad="38100" dist="19050" dir="2700000" algn="tl" rotWithShape="0">
                    <a:schemeClr val="dk1">
                      <a:alpha val="40000"/>
                    </a:schemeClr>
                  </a:outerShdw>
                </a:effectLst>
              </a:rPr>
              <a:t> yang di </a:t>
            </a:r>
            <a:r>
              <a:rPr lang="en-GB" sz="2400" dirty="0" err="1">
                <a:ln w="0"/>
                <a:solidFill>
                  <a:schemeClr val="tx1"/>
                </a:solidFill>
                <a:effectLst>
                  <a:outerShdw blurRad="38100" dist="19050" dir="2700000" algn="tl" rotWithShape="0">
                    <a:schemeClr val="dk1">
                      <a:alpha val="40000"/>
                    </a:schemeClr>
                  </a:outerShdw>
                </a:effectLst>
              </a:rPr>
              <a:t>produksi</a:t>
            </a:r>
            <a:r>
              <a:rPr lang="en-GB" sz="2400" dirty="0">
                <a:ln w="0"/>
                <a:solidFill>
                  <a:schemeClr val="tx1"/>
                </a:solidFill>
                <a:effectLst>
                  <a:outerShdw blurRad="38100" dist="19050" dir="2700000" algn="tl" rotWithShape="0">
                    <a:schemeClr val="dk1">
                      <a:alpha val="40000"/>
                    </a:schemeClr>
                  </a:outerShdw>
                </a:effectLst>
              </a:rPr>
              <a:t> dan di </a:t>
            </a:r>
            <a:r>
              <a:rPr lang="en-GB" sz="2400" dirty="0" err="1">
                <a:ln w="0"/>
                <a:solidFill>
                  <a:schemeClr val="tx1"/>
                </a:solidFill>
                <a:effectLst>
                  <a:outerShdw blurRad="38100" dist="19050" dir="2700000" algn="tl" rotWithShape="0">
                    <a:schemeClr val="dk1">
                      <a:alpha val="40000"/>
                    </a:schemeClr>
                  </a:outerShdw>
                </a:effectLst>
              </a:rPr>
              <a:t>pasarkan</a:t>
            </a:r>
            <a:r>
              <a:rPr lang="en-GB" sz="2400" dirty="0">
                <a:ln w="0"/>
                <a:solidFill>
                  <a:schemeClr val="tx1"/>
                </a:solidFill>
                <a:effectLst>
                  <a:outerShdw blurRad="38100" dist="19050" dir="2700000" algn="tl" rotWithShape="0">
                    <a:schemeClr val="dk1">
                      <a:alpha val="40000"/>
                    </a:schemeClr>
                  </a:outerShdw>
                </a:effectLst>
              </a:rPr>
              <a:t> </a:t>
            </a:r>
            <a:r>
              <a:rPr lang="en-GB" sz="2400" dirty="0" err="1">
                <a:ln w="0"/>
                <a:solidFill>
                  <a:schemeClr val="tx1"/>
                </a:solidFill>
                <a:effectLst>
                  <a:outerShdw blurRad="38100" dist="19050" dir="2700000" algn="tl" rotWithShape="0">
                    <a:schemeClr val="dk1">
                      <a:alpha val="40000"/>
                    </a:schemeClr>
                  </a:outerShdw>
                </a:effectLst>
              </a:rPr>
              <a:t>masih</a:t>
            </a:r>
            <a:r>
              <a:rPr lang="en-GB" sz="2400" dirty="0">
                <a:ln w="0"/>
                <a:solidFill>
                  <a:schemeClr val="tx1"/>
                </a:solidFill>
                <a:effectLst>
                  <a:outerShdw blurRad="38100" dist="19050" dir="2700000" algn="tl" rotWithShape="0">
                    <a:schemeClr val="dk1">
                      <a:alpha val="40000"/>
                    </a:schemeClr>
                  </a:outerShdw>
                </a:effectLst>
              </a:rPr>
              <a:t> </a:t>
            </a:r>
            <a:r>
              <a:rPr lang="en-GB" sz="2400" dirty="0" err="1">
                <a:ln w="0"/>
                <a:solidFill>
                  <a:schemeClr val="tx1"/>
                </a:solidFill>
                <a:effectLst>
                  <a:outerShdw blurRad="38100" dist="19050" dir="2700000" algn="tl" rotWithShape="0">
                    <a:schemeClr val="dk1">
                      <a:alpha val="40000"/>
                    </a:schemeClr>
                  </a:outerShdw>
                </a:effectLst>
              </a:rPr>
              <a:t>tetap</a:t>
            </a:r>
            <a:r>
              <a:rPr lang="en-GB" sz="2400" dirty="0">
                <a:ln w="0"/>
                <a:solidFill>
                  <a:schemeClr val="tx1"/>
                </a:solidFill>
                <a:effectLst>
                  <a:outerShdw blurRad="38100" dist="19050" dir="2700000" algn="tl" rotWithShape="0">
                    <a:schemeClr val="dk1">
                      <a:alpha val="40000"/>
                    </a:schemeClr>
                  </a:outerShdw>
                </a:effectLst>
              </a:rPr>
              <a:t> 400 gram </a:t>
            </a:r>
            <a:r>
              <a:rPr lang="en-GB" sz="2400" dirty="0" err="1">
                <a:ln w="0"/>
                <a:solidFill>
                  <a:schemeClr val="tx1"/>
                </a:solidFill>
                <a:effectLst>
                  <a:outerShdw blurRad="38100" dist="19050" dir="2700000" algn="tl" rotWithShape="0">
                    <a:schemeClr val="dk1">
                      <a:alpha val="40000"/>
                    </a:schemeClr>
                  </a:outerShdw>
                </a:effectLst>
              </a:rPr>
              <a:t>atau</a:t>
            </a:r>
            <a:r>
              <a:rPr lang="en-GB" sz="2400" dirty="0">
                <a:ln w="0"/>
                <a:solidFill>
                  <a:schemeClr val="tx1"/>
                </a:solidFill>
                <a:effectLst>
                  <a:outerShdw blurRad="38100" dist="19050" dir="2700000" algn="tl" rotWithShape="0">
                    <a:schemeClr val="dk1">
                      <a:alpha val="40000"/>
                    </a:schemeClr>
                  </a:outerShdw>
                </a:effectLst>
              </a:rPr>
              <a:t> </a:t>
            </a:r>
            <a:r>
              <a:rPr lang="en-GB" sz="2400" dirty="0" err="1">
                <a:ln w="0"/>
                <a:solidFill>
                  <a:schemeClr val="tx1"/>
                </a:solidFill>
                <a:effectLst>
                  <a:outerShdw blurRad="38100" dist="19050" dir="2700000" algn="tl" rotWithShape="0">
                    <a:schemeClr val="dk1">
                      <a:alpha val="40000"/>
                    </a:schemeClr>
                  </a:outerShdw>
                </a:effectLst>
              </a:rPr>
              <a:t>sudah</a:t>
            </a:r>
            <a:r>
              <a:rPr lang="en-GB" sz="2400" dirty="0">
                <a:ln w="0"/>
                <a:solidFill>
                  <a:schemeClr val="tx1"/>
                </a:solidFill>
                <a:effectLst>
                  <a:outerShdw blurRad="38100" dist="19050" dir="2700000" algn="tl" rotWithShape="0">
                    <a:schemeClr val="dk1">
                      <a:alpha val="40000"/>
                    </a:schemeClr>
                  </a:outerShdw>
                </a:effectLst>
              </a:rPr>
              <a:t> </a:t>
            </a:r>
            <a:r>
              <a:rPr lang="en-GB" sz="2400" dirty="0" err="1">
                <a:ln w="0"/>
                <a:solidFill>
                  <a:schemeClr val="tx1"/>
                </a:solidFill>
                <a:effectLst>
                  <a:outerShdw blurRad="38100" dist="19050" dir="2700000" algn="tl" rotWithShape="0">
                    <a:schemeClr val="dk1">
                      <a:alpha val="40000"/>
                    </a:schemeClr>
                  </a:outerShdw>
                </a:effectLst>
              </a:rPr>
              <a:t>lebih</a:t>
            </a:r>
            <a:r>
              <a:rPr lang="en-GB" sz="2400" dirty="0">
                <a:ln w="0"/>
                <a:solidFill>
                  <a:schemeClr val="tx1"/>
                </a:solidFill>
                <a:effectLst>
                  <a:outerShdw blurRad="38100" dist="19050" dir="2700000" algn="tl" rotWithShape="0">
                    <a:schemeClr val="dk1">
                      <a:alpha val="40000"/>
                    </a:schemeClr>
                  </a:outerShdw>
                </a:effectLst>
              </a:rPr>
              <a:t> </a:t>
            </a:r>
            <a:r>
              <a:rPr lang="en-GB" sz="2400" dirty="0" err="1">
                <a:ln w="0"/>
                <a:solidFill>
                  <a:schemeClr val="tx1"/>
                </a:solidFill>
                <a:effectLst>
                  <a:outerShdw blurRad="38100" dist="19050" dir="2700000" algn="tl" rotWithShape="0">
                    <a:schemeClr val="dk1">
                      <a:alpha val="40000"/>
                    </a:schemeClr>
                  </a:outerShdw>
                </a:effectLst>
              </a:rPr>
              <a:t>kecil</a:t>
            </a:r>
            <a:r>
              <a:rPr lang="en-GB" sz="2400" dirty="0">
                <a:ln w="0"/>
                <a:solidFill>
                  <a:schemeClr val="tx1"/>
                </a:solidFill>
                <a:effectLst>
                  <a:outerShdw blurRad="38100" dist="19050" dir="2700000" algn="tl" rotWithShape="0">
                    <a:schemeClr val="dk1">
                      <a:alpha val="40000"/>
                    </a:schemeClr>
                  </a:outerShdw>
                </a:effectLst>
              </a:rPr>
              <a:t> </a:t>
            </a:r>
            <a:r>
              <a:rPr lang="en-GB" sz="2400" dirty="0" err="1">
                <a:ln w="0"/>
                <a:solidFill>
                  <a:schemeClr val="tx1"/>
                </a:solidFill>
                <a:effectLst>
                  <a:outerShdw blurRad="38100" dist="19050" dir="2700000" algn="tl" rotWithShape="0">
                    <a:schemeClr val="dk1">
                      <a:alpha val="40000"/>
                    </a:schemeClr>
                  </a:outerShdw>
                </a:effectLst>
              </a:rPr>
              <a:t>dari</a:t>
            </a:r>
            <a:r>
              <a:rPr lang="en-GB" sz="2400" dirty="0">
                <a:ln w="0"/>
                <a:solidFill>
                  <a:schemeClr val="tx1"/>
                </a:solidFill>
                <a:effectLst>
                  <a:outerShdw blurRad="38100" dist="19050" dir="2700000" algn="tl" rotWithShape="0">
                    <a:schemeClr val="dk1">
                      <a:alpha val="40000"/>
                    </a:schemeClr>
                  </a:outerShdw>
                </a:effectLst>
              </a:rPr>
              <a:t> </a:t>
            </a:r>
            <a:r>
              <a:rPr lang="en-GB" sz="2400" dirty="0" err="1">
                <a:ln w="0"/>
                <a:solidFill>
                  <a:schemeClr val="tx1"/>
                </a:solidFill>
                <a:effectLst>
                  <a:outerShdw blurRad="38100" dist="19050" dir="2700000" algn="tl" rotWithShape="0">
                    <a:schemeClr val="dk1">
                      <a:alpha val="40000"/>
                    </a:schemeClr>
                  </a:outerShdw>
                </a:effectLst>
              </a:rPr>
              <a:t>itu</a:t>
            </a:r>
            <a:r>
              <a:rPr lang="en-GB" sz="2400" dirty="0">
                <a:ln w="0"/>
                <a:solidFill>
                  <a:schemeClr val="tx1"/>
                </a:solidFill>
                <a:effectLst>
                  <a:outerShdw blurRad="38100" dist="19050" dir="2700000" algn="tl" rotWithShape="0">
                    <a:schemeClr val="dk1">
                      <a:alpha val="40000"/>
                    </a:schemeClr>
                  </a:outerShdw>
                </a:effectLst>
              </a:rPr>
              <a:t>. Dari data </a:t>
            </a:r>
            <a:r>
              <a:rPr lang="en-GB" sz="2400" dirty="0" err="1">
                <a:ln w="0"/>
                <a:solidFill>
                  <a:schemeClr val="tx1"/>
                </a:solidFill>
                <a:effectLst>
                  <a:outerShdw blurRad="38100" dist="19050" dir="2700000" algn="tl" rotWithShape="0">
                    <a:schemeClr val="dk1">
                      <a:alpha val="40000"/>
                    </a:schemeClr>
                  </a:outerShdw>
                </a:effectLst>
              </a:rPr>
              <a:t>sebelumnya</a:t>
            </a:r>
            <a:r>
              <a:rPr lang="en-GB" sz="2400" dirty="0">
                <a:ln w="0"/>
                <a:solidFill>
                  <a:schemeClr val="tx1"/>
                </a:solidFill>
                <a:effectLst>
                  <a:outerShdw blurRad="38100" dist="19050" dir="2700000" algn="tl" rotWithShape="0">
                    <a:schemeClr val="dk1">
                      <a:alpha val="40000"/>
                    </a:schemeClr>
                  </a:outerShdw>
                </a:effectLst>
              </a:rPr>
              <a:t> di </a:t>
            </a:r>
            <a:r>
              <a:rPr lang="en-GB" sz="2400" dirty="0" err="1">
                <a:ln w="0"/>
                <a:solidFill>
                  <a:schemeClr val="tx1"/>
                </a:solidFill>
                <a:effectLst>
                  <a:outerShdw blurRad="38100" dist="19050" dir="2700000" algn="tl" rotWithShape="0">
                    <a:schemeClr val="dk1">
                      <a:alpha val="40000"/>
                    </a:schemeClr>
                  </a:outerShdw>
                </a:effectLst>
              </a:rPr>
              <a:t>ketahui</a:t>
            </a:r>
            <a:r>
              <a:rPr lang="en-GB" sz="2400" dirty="0">
                <a:ln w="0"/>
                <a:solidFill>
                  <a:schemeClr val="tx1"/>
                </a:solidFill>
                <a:effectLst>
                  <a:outerShdw blurRad="38100" dist="19050" dir="2700000" algn="tl" rotWithShape="0">
                    <a:schemeClr val="dk1">
                      <a:alpha val="40000"/>
                    </a:schemeClr>
                  </a:outerShdw>
                </a:effectLst>
              </a:rPr>
              <a:t> </a:t>
            </a:r>
            <a:r>
              <a:rPr lang="en-GB" sz="2400" dirty="0" err="1">
                <a:ln w="0"/>
                <a:solidFill>
                  <a:schemeClr val="tx1"/>
                </a:solidFill>
                <a:effectLst>
                  <a:outerShdw blurRad="38100" dist="19050" dir="2700000" algn="tl" rotWithShape="0">
                    <a:schemeClr val="dk1">
                      <a:alpha val="40000"/>
                    </a:schemeClr>
                  </a:outerShdw>
                </a:effectLst>
              </a:rPr>
              <a:t>bahwa</a:t>
            </a:r>
            <a:r>
              <a:rPr lang="en-GB" sz="2400" dirty="0">
                <a:ln w="0"/>
                <a:solidFill>
                  <a:schemeClr val="tx1"/>
                </a:solidFill>
                <a:effectLst>
                  <a:outerShdw blurRad="38100" dist="19050" dir="2700000" algn="tl" rotWithShape="0">
                    <a:schemeClr val="dk1">
                      <a:alpha val="40000"/>
                    </a:schemeClr>
                  </a:outerShdw>
                </a:effectLst>
              </a:rPr>
              <a:t> </a:t>
            </a:r>
            <a:r>
              <a:rPr lang="en-GB" sz="2400" dirty="0" err="1">
                <a:ln w="0"/>
                <a:solidFill>
                  <a:schemeClr val="tx1"/>
                </a:solidFill>
                <a:effectLst>
                  <a:outerShdw blurRad="38100" dist="19050" dir="2700000" algn="tl" rotWithShape="0">
                    <a:schemeClr val="dk1">
                      <a:alpha val="40000"/>
                    </a:schemeClr>
                  </a:outerShdw>
                </a:effectLst>
              </a:rPr>
              <a:t>simpangan</a:t>
            </a:r>
            <a:r>
              <a:rPr lang="en-GB" sz="2400" dirty="0">
                <a:ln w="0"/>
                <a:solidFill>
                  <a:schemeClr val="tx1"/>
                </a:solidFill>
                <a:effectLst>
                  <a:outerShdw blurRad="38100" dist="19050" dir="2700000" algn="tl" rotWithShape="0">
                    <a:schemeClr val="dk1">
                      <a:alpha val="40000"/>
                    </a:schemeClr>
                  </a:outerShdw>
                </a:effectLst>
              </a:rPr>
              <a:t> </a:t>
            </a:r>
            <a:r>
              <a:rPr lang="en-GB" sz="2400" dirty="0" err="1">
                <a:ln w="0"/>
                <a:solidFill>
                  <a:schemeClr val="tx1"/>
                </a:solidFill>
                <a:effectLst>
                  <a:outerShdw blurRad="38100" dist="19050" dir="2700000" algn="tl" rotWithShape="0">
                    <a:schemeClr val="dk1">
                      <a:alpha val="40000"/>
                    </a:schemeClr>
                  </a:outerShdw>
                </a:effectLst>
              </a:rPr>
              <a:t>baku</a:t>
            </a:r>
            <a:r>
              <a:rPr lang="en-GB" sz="2400" dirty="0">
                <a:ln w="0"/>
                <a:solidFill>
                  <a:schemeClr val="tx1"/>
                </a:solidFill>
                <a:effectLst>
                  <a:outerShdw blurRad="38100" dist="19050" dir="2700000" algn="tl" rotWithShape="0">
                    <a:schemeClr val="dk1">
                      <a:alpha val="40000"/>
                    </a:schemeClr>
                  </a:outerShdw>
                </a:effectLst>
              </a:rPr>
              <a:t> </a:t>
            </a:r>
            <a:r>
              <a:rPr lang="en-GB" sz="2400" dirty="0" err="1">
                <a:ln w="0"/>
                <a:solidFill>
                  <a:schemeClr val="tx1"/>
                </a:solidFill>
                <a:effectLst>
                  <a:outerShdw blurRad="38100" dist="19050" dir="2700000" algn="tl" rotWithShape="0">
                    <a:schemeClr val="dk1">
                      <a:alpha val="40000"/>
                    </a:schemeClr>
                  </a:outerShdw>
                </a:effectLst>
              </a:rPr>
              <a:t>bersih</a:t>
            </a:r>
            <a:r>
              <a:rPr lang="en-GB" sz="2400" dirty="0">
                <a:ln w="0"/>
                <a:solidFill>
                  <a:schemeClr val="tx1"/>
                </a:solidFill>
                <a:effectLst>
                  <a:outerShdw blurRad="38100" dist="19050" dir="2700000" algn="tl" rotWithShape="0">
                    <a:schemeClr val="dk1">
                      <a:alpha val="40000"/>
                    </a:schemeClr>
                  </a:outerShdw>
                </a:effectLst>
              </a:rPr>
              <a:t> per </a:t>
            </a:r>
            <a:r>
              <a:rPr lang="en-GB" sz="2400" dirty="0" err="1">
                <a:ln w="0"/>
                <a:solidFill>
                  <a:schemeClr val="tx1"/>
                </a:solidFill>
                <a:effectLst>
                  <a:outerShdw blurRad="38100" dist="19050" dir="2700000" algn="tl" rotWithShape="0">
                    <a:schemeClr val="dk1">
                      <a:alpha val="40000"/>
                    </a:schemeClr>
                  </a:outerShdw>
                </a:effectLst>
              </a:rPr>
              <a:t>kaleng</a:t>
            </a:r>
            <a:r>
              <a:rPr lang="en-GB" sz="2400" dirty="0">
                <a:ln w="0"/>
                <a:solidFill>
                  <a:schemeClr val="tx1"/>
                </a:solidFill>
                <a:effectLst>
                  <a:outerShdw blurRad="38100" dist="19050" dir="2700000" algn="tl" rotWithShape="0">
                    <a:schemeClr val="dk1">
                      <a:alpha val="40000"/>
                    </a:schemeClr>
                  </a:outerShdw>
                </a:effectLst>
              </a:rPr>
              <a:t> </a:t>
            </a:r>
            <a:r>
              <a:rPr lang="en-GB" sz="2400" dirty="0" err="1">
                <a:ln w="0"/>
                <a:solidFill>
                  <a:schemeClr val="tx1"/>
                </a:solidFill>
                <a:effectLst>
                  <a:outerShdw blurRad="38100" dist="19050" dir="2700000" algn="tl" rotWithShape="0">
                    <a:schemeClr val="dk1">
                      <a:alpha val="40000"/>
                    </a:schemeClr>
                  </a:outerShdw>
                </a:effectLst>
              </a:rPr>
              <a:t>sama</a:t>
            </a:r>
            <a:r>
              <a:rPr lang="en-GB" sz="2400" dirty="0">
                <a:ln w="0"/>
                <a:solidFill>
                  <a:schemeClr val="tx1"/>
                </a:solidFill>
                <a:effectLst>
                  <a:outerShdw blurRad="38100" dist="19050" dir="2700000" algn="tl" rotWithShape="0">
                    <a:schemeClr val="dk1">
                      <a:alpha val="40000"/>
                    </a:schemeClr>
                  </a:outerShdw>
                </a:effectLst>
              </a:rPr>
              <a:t> </a:t>
            </a:r>
            <a:r>
              <a:rPr lang="en-GB" sz="2400" dirty="0" err="1">
                <a:ln w="0"/>
                <a:solidFill>
                  <a:schemeClr val="tx1"/>
                </a:solidFill>
                <a:effectLst>
                  <a:outerShdw blurRad="38100" dist="19050" dir="2700000" algn="tl" rotWithShape="0">
                    <a:schemeClr val="dk1">
                      <a:alpha val="40000"/>
                    </a:schemeClr>
                  </a:outerShdw>
                </a:effectLst>
              </a:rPr>
              <a:t>dengan</a:t>
            </a:r>
            <a:r>
              <a:rPr lang="en-GB" sz="2400" dirty="0">
                <a:ln w="0"/>
                <a:solidFill>
                  <a:schemeClr val="tx1"/>
                </a:solidFill>
                <a:effectLst>
                  <a:outerShdw blurRad="38100" dist="19050" dir="2700000" algn="tl" rotWithShape="0">
                    <a:schemeClr val="dk1">
                      <a:alpha val="40000"/>
                    </a:schemeClr>
                  </a:outerShdw>
                </a:effectLst>
              </a:rPr>
              <a:t> 125 gram. Dari sample 50 </a:t>
            </a:r>
            <a:r>
              <a:rPr lang="en-GB" sz="2400" dirty="0" err="1">
                <a:ln w="0"/>
                <a:solidFill>
                  <a:schemeClr val="tx1"/>
                </a:solidFill>
                <a:effectLst>
                  <a:outerShdw blurRad="38100" dist="19050" dir="2700000" algn="tl" rotWithShape="0">
                    <a:schemeClr val="dk1">
                      <a:alpha val="40000"/>
                    </a:schemeClr>
                  </a:outerShdw>
                </a:effectLst>
              </a:rPr>
              <a:t>kaleng</a:t>
            </a:r>
            <a:r>
              <a:rPr lang="en-GB" sz="2400" dirty="0">
                <a:ln w="0"/>
                <a:solidFill>
                  <a:schemeClr val="tx1"/>
                </a:solidFill>
                <a:effectLst>
                  <a:outerShdw blurRad="38100" dist="19050" dir="2700000" algn="tl" rotWithShape="0">
                    <a:schemeClr val="dk1">
                      <a:alpha val="40000"/>
                    </a:schemeClr>
                  </a:outerShdw>
                </a:effectLst>
              </a:rPr>
              <a:t> yang di </a:t>
            </a:r>
            <a:r>
              <a:rPr lang="en-GB" sz="2400" dirty="0" err="1">
                <a:ln w="0"/>
                <a:solidFill>
                  <a:schemeClr val="tx1"/>
                </a:solidFill>
                <a:effectLst>
                  <a:outerShdw blurRad="38100" dist="19050" dir="2700000" algn="tl" rotWithShape="0">
                    <a:schemeClr val="dk1">
                      <a:alpha val="40000"/>
                    </a:schemeClr>
                  </a:outerShdw>
                </a:effectLst>
              </a:rPr>
              <a:t>teliti</a:t>
            </a:r>
            <a:r>
              <a:rPr lang="en-GB" sz="2400" dirty="0">
                <a:ln w="0"/>
                <a:solidFill>
                  <a:schemeClr val="tx1"/>
                </a:solidFill>
                <a:effectLst>
                  <a:outerShdw blurRad="38100" dist="19050" dir="2700000" algn="tl" rotWithShape="0">
                    <a:schemeClr val="dk1">
                      <a:alpha val="40000"/>
                    </a:schemeClr>
                  </a:outerShdw>
                </a:effectLst>
              </a:rPr>
              <a:t>, di </a:t>
            </a:r>
            <a:r>
              <a:rPr lang="en-GB" sz="2400" dirty="0" err="1">
                <a:ln w="0"/>
                <a:solidFill>
                  <a:schemeClr val="tx1"/>
                </a:solidFill>
                <a:effectLst>
                  <a:outerShdw blurRad="38100" dist="19050" dir="2700000" algn="tl" rotWithShape="0">
                    <a:schemeClr val="dk1">
                      <a:alpha val="40000"/>
                    </a:schemeClr>
                  </a:outerShdw>
                </a:effectLst>
              </a:rPr>
              <a:t>peroleh</a:t>
            </a:r>
            <a:r>
              <a:rPr lang="en-GB" sz="2400" dirty="0">
                <a:ln w="0"/>
                <a:solidFill>
                  <a:schemeClr val="tx1"/>
                </a:solidFill>
                <a:effectLst>
                  <a:outerShdw blurRad="38100" dist="19050" dir="2700000" algn="tl" rotWithShape="0">
                    <a:schemeClr val="dk1">
                      <a:alpha val="40000"/>
                    </a:schemeClr>
                  </a:outerShdw>
                </a:effectLst>
              </a:rPr>
              <a:t> rata-rata </a:t>
            </a:r>
            <a:r>
              <a:rPr lang="en-GB" sz="2400" dirty="0" err="1">
                <a:ln w="0"/>
                <a:solidFill>
                  <a:schemeClr val="tx1"/>
                </a:solidFill>
                <a:effectLst>
                  <a:outerShdw blurRad="38100" dist="19050" dir="2700000" algn="tl" rotWithShape="0">
                    <a:schemeClr val="dk1">
                      <a:alpha val="40000"/>
                    </a:schemeClr>
                  </a:outerShdw>
                </a:effectLst>
              </a:rPr>
              <a:t>berat</a:t>
            </a:r>
            <a:r>
              <a:rPr lang="en-GB" sz="2400" dirty="0">
                <a:ln w="0"/>
                <a:solidFill>
                  <a:schemeClr val="tx1"/>
                </a:solidFill>
                <a:effectLst>
                  <a:outerShdw blurRad="38100" dist="19050" dir="2700000" algn="tl" rotWithShape="0">
                    <a:schemeClr val="dk1">
                      <a:alpha val="40000"/>
                    </a:schemeClr>
                  </a:outerShdw>
                </a:effectLst>
              </a:rPr>
              <a:t> </a:t>
            </a:r>
            <a:r>
              <a:rPr lang="en-GB" sz="2400" dirty="0" err="1">
                <a:ln w="0"/>
                <a:solidFill>
                  <a:schemeClr val="tx1"/>
                </a:solidFill>
                <a:effectLst>
                  <a:outerShdw blurRad="38100" dist="19050" dir="2700000" algn="tl" rotWithShape="0">
                    <a:schemeClr val="dk1">
                      <a:alpha val="40000"/>
                    </a:schemeClr>
                  </a:outerShdw>
                </a:effectLst>
              </a:rPr>
              <a:t>bersih</a:t>
            </a:r>
            <a:r>
              <a:rPr lang="en-GB" sz="2400" dirty="0">
                <a:ln w="0"/>
                <a:solidFill>
                  <a:schemeClr val="tx1"/>
                </a:solidFill>
                <a:effectLst>
                  <a:outerShdw blurRad="38100" dist="19050" dir="2700000" algn="tl" rotWithShape="0">
                    <a:schemeClr val="dk1">
                      <a:alpha val="40000"/>
                    </a:schemeClr>
                  </a:outerShdw>
                </a:effectLst>
              </a:rPr>
              <a:t> 375 gram. </a:t>
            </a:r>
            <a:r>
              <a:rPr lang="en-GB" sz="2400" dirty="0" err="1">
                <a:ln w="0"/>
                <a:solidFill>
                  <a:schemeClr val="tx1"/>
                </a:solidFill>
                <a:effectLst>
                  <a:outerShdw blurRad="38100" dist="19050" dir="2700000" algn="tl" rotWithShape="0">
                    <a:schemeClr val="dk1">
                      <a:alpha val="40000"/>
                    </a:schemeClr>
                  </a:outerShdw>
                </a:effectLst>
              </a:rPr>
              <a:t>Dapatkah</a:t>
            </a:r>
            <a:r>
              <a:rPr lang="en-GB" sz="2400" dirty="0">
                <a:ln w="0"/>
                <a:solidFill>
                  <a:schemeClr val="tx1"/>
                </a:solidFill>
                <a:effectLst>
                  <a:outerShdw blurRad="38100" dist="19050" dir="2700000" algn="tl" rotWithShape="0">
                    <a:schemeClr val="dk1">
                      <a:alpha val="40000"/>
                    </a:schemeClr>
                  </a:outerShdw>
                </a:effectLst>
              </a:rPr>
              <a:t> di </a:t>
            </a:r>
            <a:r>
              <a:rPr lang="en-GB" sz="2400" dirty="0" err="1">
                <a:ln w="0"/>
                <a:solidFill>
                  <a:schemeClr val="tx1"/>
                </a:solidFill>
                <a:effectLst>
                  <a:outerShdw blurRad="38100" dist="19050" dir="2700000" algn="tl" rotWithShape="0">
                    <a:schemeClr val="dk1">
                      <a:alpha val="40000"/>
                    </a:schemeClr>
                  </a:outerShdw>
                </a:effectLst>
              </a:rPr>
              <a:t>terima</a:t>
            </a:r>
            <a:r>
              <a:rPr lang="en-GB" sz="2400" dirty="0">
                <a:ln w="0"/>
                <a:solidFill>
                  <a:schemeClr val="tx1"/>
                </a:solidFill>
                <a:effectLst>
                  <a:outerShdw blurRad="38100" dist="19050" dir="2700000" algn="tl" rotWithShape="0">
                    <a:schemeClr val="dk1">
                      <a:alpha val="40000"/>
                    </a:schemeClr>
                  </a:outerShdw>
                </a:effectLst>
              </a:rPr>
              <a:t> </a:t>
            </a:r>
            <a:r>
              <a:rPr lang="en-GB" sz="2400" dirty="0" err="1">
                <a:ln w="0"/>
                <a:solidFill>
                  <a:schemeClr val="tx1"/>
                </a:solidFill>
                <a:effectLst>
                  <a:outerShdw blurRad="38100" dist="19050" dir="2700000" algn="tl" rotWithShape="0">
                    <a:schemeClr val="dk1">
                      <a:alpha val="40000"/>
                    </a:schemeClr>
                  </a:outerShdw>
                </a:effectLst>
              </a:rPr>
              <a:t>bahwa</a:t>
            </a:r>
            <a:r>
              <a:rPr lang="en-GB" sz="2400" dirty="0">
                <a:ln w="0"/>
                <a:solidFill>
                  <a:schemeClr val="tx1"/>
                </a:solidFill>
                <a:effectLst>
                  <a:outerShdw blurRad="38100" dist="19050" dir="2700000" algn="tl" rotWithShape="0">
                    <a:schemeClr val="dk1">
                      <a:alpha val="40000"/>
                    </a:schemeClr>
                  </a:outerShdw>
                </a:effectLst>
              </a:rPr>
              <a:t> </a:t>
            </a:r>
            <a:r>
              <a:rPr lang="en-GB" sz="2400" dirty="0" err="1">
                <a:ln w="0"/>
                <a:solidFill>
                  <a:schemeClr val="tx1"/>
                </a:solidFill>
                <a:effectLst>
                  <a:outerShdw blurRad="38100" dist="19050" dir="2700000" algn="tl" rotWithShape="0">
                    <a:schemeClr val="dk1">
                      <a:alpha val="40000"/>
                    </a:schemeClr>
                  </a:outerShdw>
                </a:effectLst>
              </a:rPr>
              <a:t>berat</a:t>
            </a:r>
            <a:r>
              <a:rPr lang="en-GB" sz="2400" dirty="0">
                <a:ln w="0"/>
                <a:solidFill>
                  <a:schemeClr val="tx1"/>
                </a:solidFill>
                <a:effectLst>
                  <a:outerShdw blurRad="38100" dist="19050" dir="2700000" algn="tl" rotWithShape="0">
                    <a:schemeClr val="dk1">
                      <a:alpha val="40000"/>
                    </a:schemeClr>
                  </a:outerShdw>
                </a:effectLst>
              </a:rPr>
              <a:t> </a:t>
            </a:r>
            <a:r>
              <a:rPr lang="en-GB" sz="2400" dirty="0" err="1">
                <a:ln w="0"/>
                <a:solidFill>
                  <a:schemeClr val="tx1"/>
                </a:solidFill>
                <a:effectLst>
                  <a:outerShdw blurRad="38100" dist="19050" dir="2700000" algn="tl" rotWithShape="0">
                    <a:schemeClr val="dk1">
                      <a:alpha val="40000"/>
                    </a:schemeClr>
                  </a:outerShdw>
                </a:effectLst>
              </a:rPr>
              <a:t>bersih</a:t>
            </a:r>
            <a:r>
              <a:rPr lang="en-GB" sz="2400" dirty="0">
                <a:ln w="0"/>
                <a:solidFill>
                  <a:schemeClr val="tx1"/>
                </a:solidFill>
                <a:effectLst>
                  <a:outerShdw blurRad="38100" dist="19050" dir="2700000" algn="tl" rotWithShape="0">
                    <a:schemeClr val="dk1">
                      <a:alpha val="40000"/>
                    </a:schemeClr>
                  </a:outerShdw>
                </a:effectLst>
              </a:rPr>
              <a:t> rata-rata yang di </a:t>
            </a:r>
            <a:r>
              <a:rPr lang="en-GB" sz="2400" dirty="0" err="1">
                <a:ln w="0"/>
                <a:solidFill>
                  <a:schemeClr val="tx1"/>
                </a:solidFill>
                <a:effectLst>
                  <a:outerShdw blurRad="38100" dist="19050" dir="2700000" algn="tl" rotWithShape="0">
                    <a:schemeClr val="dk1">
                      <a:alpha val="40000"/>
                    </a:schemeClr>
                  </a:outerShdw>
                </a:effectLst>
              </a:rPr>
              <a:t>pasarkan</a:t>
            </a:r>
            <a:r>
              <a:rPr lang="en-GB" sz="2400" dirty="0">
                <a:ln w="0"/>
                <a:solidFill>
                  <a:schemeClr val="tx1"/>
                </a:solidFill>
                <a:effectLst>
                  <a:outerShdw blurRad="38100" dist="19050" dir="2700000" algn="tl" rotWithShape="0">
                    <a:schemeClr val="dk1">
                      <a:alpha val="40000"/>
                    </a:schemeClr>
                  </a:outerShdw>
                </a:effectLst>
              </a:rPr>
              <a:t> </a:t>
            </a:r>
            <a:r>
              <a:rPr lang="en-GB" sz="2400" dirty="0" err="1">
                <a:ln w="0"/>
                <a:solidFill>
                  <a:schemeClr val="tx1"/>
                </a:solidFill>
                <a:effectLst>
                  <a:outerShdw blurRad="38100" dist="19050" dir="2700000" algn="tl" rotWithShape="0">
                    <a:schemeClr val="dk1">
                      <a:alpha val="40000"/>
                    </a:schemeClr>
                  </a:outerShdw>
                </a:effectLst>
              </a:rPr>
              <a:t>tetap</a:t>
            </a:r>
            <a:r>
              <a:rPr lang="en-GB" sz="2400" dirty="0">
                <a:ln w="0"/>
                <a:solidFill>
                  <a:schemeClr val="tx1"/>
                </a:solidFill>
                <a:effectLst>
                  <a:outerShdw blurRad="38100" dist="19050" dir="2700000" algn="tl" rotWithShape="0">
                    <a:schemeClr val="dk1">
                      <a:alpha val="40000"/>
                    </a:schemeClr>
                  </a:outerShdw>
                </a:effectLst>
              </a:rPr>
              <a:t> 400 gram? </a:t>
            </a:r>
            <a:r>
              <a:rPr lang="en-GB" sz="2400" dirty="0" err="1">
                <a:ln w="0"/>
                <a:solidFill>
                  <a:schemeClr val="tx1"/>
                </a:solidFill>
                <a:effectLst>
                  <a:outerShdw blurRad="38100" dist="19050" dir="2700000" algn="tl" rotWithShape="0">
                    <a:schemeClr val="dk1">
                      <a:alpha val="40000"/>
                    </a:schemeClr>
                  </a:outerShdw>
                </a:effectLst>
              </a:rPr>
              <a:t>Ujilah</a:t>
            </a:r>
            <a:r>
              <a:rPr lang="en-GB" sz="2400" dirty="0">
                <a:ln w="0"/>
                <a:solidFill>
                  <a:schemeClr val="tx1"/>
                </a:solidFill>
                <a:effectLst>
                  <a:outerShdw blurRad="38100" dist="19050" dir="2700000" algn="tl" rotWithShape="0">
                    <a:schemeClr val="dk1">
                      <a:alpha val="40000"/>
                    </a:schemeClr>
                  </a:outerShdw>
                </a:effectLst>
              </a:rPr>
              <a:t> </a:t>
            </a:r>
            <a:r>
              <a:rPr lang="en-GB" sz="2400" dirty="0" err="1">
                <a:ln w="0"/>
                <a:solidFill>
                  <a:schemeClr val="tx1"/>
                </a:solidFill>
                <a:effectLst>
                  <a:outerShdw blurRad="38100" dist="19050" dir="2700000" algn="tl" rotWithShape="0">
                    <a:schemeClr val="dk1">
                      <a:alpha val="40000"/>
                    </a:schemeClr>
                  </a:outerShdw>
                </a:effectLst>
              </a:rPr>
              <a:t>dengan</a:t>
            </a:r>
            <a:r>
              <a:rPr lang="en-GB" sz="2400" dirty="0">
                <a:ln w="0"/>
                <a:solidFill>
                  <a:schemeClr val="tx1"/>
                </a:solidFill>
                <a:effectLst>
                  <a:outerShdw blurRad="38100" dist="19050" dir="2700000" algn="tl" rotWithShape="0">
                    <a:schemeClr val="dk1">
                      <a:alpha val="40000"/>
                    </a:schemeClr>
                  </a:outerShdw>
                </a:effectLst>
              </a:rPr>
              <a:t> </a:t>
            </a:r>
            <a:r>
              <a:rPr lang="en-GB" sz="2400" dirty="0" err="1">
                <a:ln w="0"/>
                <a:solidFill>
                  <a:schemeClr val="tx1"/>
                </a:solidFill>
                <a:effectLst>
                  <a:outerShdw blurRad="38100" dist="19050" dir="2700000" algn="tl" rotWithShape="0">
                    <a:schemeClr val="dk1">
                      <a:alpha val="40000"/>
                    </a:schemeClr>
                  </a:outerShdw>
                </a:effectLst>
              </a:rPr>
              <a:t>taraf</a:t>
            </a:r>
            <a:r>
              <a:rPr lang="en-GB" sz="2400" dirty="0">
                <a:ln w="0"/>
                <a:solidFill>
                  <a:schemeClr val="tx1"/>
                </a:solidFill>
                <a:effectLst>
                  <a:outerShdw blurRad="38100" dist="19050" dir="2700000" algn="tl" rotWithShape="0">
                    <a:schemeClr val="dk1">
                      <a:alpha val="40000"/>
                    </a:schemeClr>
                  </a:outerShdw>
                </a:effectLst>
              </a:rPr>
              <a:t> </a:t>
            </a:r>
            <a:r>
              <a:rPr lang="en-GB" sz="2400" dirty="0" err="1">
                <a:ln w="0"/>
                <a:solidFill>
                  <a:schemeClr val="tx1"/>
                </a:solidFill>
                <a:effectLst>
                  <a:outerShdw blurRad="38100" dist="19050" dir="2700000" algn="tl" rotWithShape="0">
                    <a:schemeClr val="dk1">
                      <a:alpha val="40000"/>
                    </a:schemeClr>
                  </a:outerShdw>
                </a:effectLst>
              </a:rPr>
              <a:t>nyata</a:t>
            </a:r>
            <a:r>
              <a:rPr lang="en-GB" sz="2400" dirty="0">
                <a:ln w="0"/>
                <a:solidFill>
                  <a:schemeClr val="tx1"/>
                </a:solidFill>
                <a:effectLst>
                  <a:outerShdw blurRad="38100" dist="19050" dir="2700000" algn="tl" rotWithShape="0">
                    <a:schemeClr val="dk1">
                      <a:alpha val="40000"/>
                    </a:schemeClr>
                  </a:outerShdw>
                </a:effectLst>
              </a:rPr>
              <a:t> 5 % !</a:t>
            </a:r>
            <a:endParaRPr lang="en-ID" sz="2400" dirty="0">
              <a:ln w="0"/>
              <a:solidFill>
                <a:schemeClr val="tx1"/>
              </a:solidFill>
              <a:effectLst>
                <a:outerShdw blurRad="38100" dist="19050" dir="2700000" algn="tl" rotWithShape="0">
                  <a:schemeClr val="dk1">
                    <a:alpha val="40000"/>
                  </a:schemeClr>
                </a:outerShdw>
              </a:effectLst>
            </a:endParaRPr>
          </a:p>
        </p:txBody>
      </p:sp>
      <p:sp>
        <p:nvSpPr>
          <p:cNvPr id="3" name="Rectangle 2"/>
          <p:cNvSpPr>
            <a:spLocks noChangeArrowheads="1"/>
          </p:cNvSpPr>
          <p:nvPr/>
        </p:nvSpPr>
        <p:spPr bwMode="auto">
          <a:xfrm>
            <a:off x="10024075" y="6553200"/>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atinLnBrk="1"/>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extLst>
      <p:ext uri="{BB962C8B-B14F-4D97-AF65-F5344CB8AC3E}">
        <p14:creationId xmlns:p14="http://schemas.microsoft.com/office/powerpoint/2010/main" val="2661312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4797E7AB-E994-408A-BB35-5B67C06316FC}"/>
              </a:ext>
            </a:extLst>
          </p:cNvPr>
          <p:cNvSpPr/>
          <p:nvPr/>
        </p:nvSpPr>
        <p:spPr>
          <a:xfrm>
            <a:off x="1920239" y="132522"/>
            <a:ext cx="4754881" cy="4465982"/>
          </a:xfrm>
          <a:prstGeom prst="roundRect">
            <a:avLst/>
          </a:prstGeom>
          <a:solidFill>
            <a:srgbClr val="9E9E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smtClean="0">
                <a:ln w="0"/>
                <a:solidFill>
                  <a:schemeClr val="tx1"/>
                </a:solidFill>
                <a:effectLst>
                  <a:outerShdw blurRad="38100" dist="19050" dir="2700000" algn="tl" rotWithShape="0">
                    <a:schemeClr val="dk1">
                      <a:alpha val="40000"/>
                    </a:schemeClr>
                  </a:outerShdw>
                </a:effectLst>
              </a:rPr>
              <a:t>  PENYELESAIAN </a:t>
            </a:r>
            <a:r>
              <a:rPr lang="en-GB" sz="2800" b="1" dirty="0">
                <a:ln w="0"/>
                <a:solidFill>
                  <a:schemeClr val="tx1"/>
                </a:solidFill>
                <a:effectLst>
                  <a:outerShdw blurRad="38100" dist="19050" dir="2700000" algn="tl" rotWithShape="0">
                    <a:schemeClr val="dk1">
                      <a:alpha val="40000"/>
                    </a:schemeClr>
                  </a:outerShdw>
                </a:effectLst>
              </a:rPr>
              <a:t>:</a:t>
            </a:r>
          </a:p>
          <a:p>
            <a:endParaRPr lang="en-ID" sz="1000" dirty="0">
              <a:ln w="0"/>
              <a:solidFill>
                <a:schemeClr val="tx1"/>
              </a:solidFill>
              <a:effectLst>
                <a:outerShdw blurRad="38100" dist="19050" dir="2700000" algn="tl" rotWithShape="0">
                  <a:schemeClr val="dk1">
                    <a:alpha val="40000"/>
                  </a:schemeClr>
                </a:outerShdw>
              </a:effectLst>
            </a:endParaRPr>
          </a:p>
          <a:p>
            <a:r>
              <a:rPr lang="en-GB" sz="2200" b="1" dirty="0" err="1">
                <a:ln w="0"/>
                <a:solidFill>
                  <a:schemeClr val="tx1"/>
                </a:solidFill>
                <a:effectLst>
                  <a:outerShdw blurRad="38100" dist="19050" dir="2700000" algn="tl" rotWithShape="0">
                    <a:schemeClr val="dk1">
                      <a:alpha val="40000"/>
                    </a:schemeClr>
                  </a:outerShdw>
                </a:effectLst>
              </a:rPr>
              <a:t>Diketahui</a:t>
            </a:r>
            <a:r>
              <a:rPr lang="en-GB" sz="2200" b="1" dirty="0">
                <a:ln w="0"/>
                <a:solidFill>
                  <a:schemeClr val="tx1"/>
                </a:solidFill>
                <a:effectLst>
                  <a:outerShdw blurRad="38100" dist="19050" dir="2700000" algn="tl" rotWithShape="0">
                    <a:schemeClr val="dk1">
                      <a:alpha val="40000"/>
                    </a:schemeClr>
                  </a:outerShdw>
                </a:effectLst>
              </a:rPr>
              <a:t> </a:t>
            </a:r>
            <a:r>
              <a:rPr lang="en-GB" sz="2200" dirty="0">
                <a:ln w="0"/>
                <a:solidFill>
                  <a:schemeClr val="tx1"/>
                </a:solidFill>
                <a:effectLst>
                  <a:outerShdw blurRad="38100" dist="19050" dir="2700000" algn="tl" rotWithShape="0">
                    <a:schemeClr val="dk1">
                      <a:alpha val="40000"/>
                    </a:schemeClr>
                  </a:outerShdw>
                </a:effectLst>
              </a:rPr>
              <a:t>:</a:t>
            </a:r>
            <a:endParaRPr lang="en-ID" sz="2200" dirty="0">
              <a:ln w="0"/>
              <a:solidFill>
                <a:schemeClr val="tx1"/>
              </a:solidFill>
              <a:effectLst>
                <a:outerShdw blurRad="38100" dist="19050" dir="2700000" algn="tl" rotWithShape="0">
                  <a:schemeClr val="dk1">
                    <a:alpha val="40000"/>
                  </a:schemeClr>
                </a:outerShdw>
              </a:effectLst>
            </a:endParaRPr>
          </a:p>
          <a:p>
            <a:r>
              <a:rPr lang="en-GB" sz="2200" dirty="0">
                <a:ln w="0"/>
                <a:solidFill>
                  <a:schemeClr val="tx1"/>
                </a:solidFill>
                <a:effectLst>
                  <a:outerShdw blurRad="38100" dist="19050" dir="2700000" algn="tl" rotWithShape="0">
                    <a:schemeClr val="dk1">
                      <a:alpha val="40000"/>
                    </a:schemeClr>
                  </a:outerShdw>
                </a:effectLst>
              </a:rPr>
              <a:t>n = 50, X = 375, σ = 125, µ</a:t>
            </a:r>
            <a:r>
              <a:rPr lang="en-GB" sz="2200" baseline="-25000" dirty="0">
                <a:ln w="0"/>
                <a:solidFill>
                  <a:schemeClr val="tx1"/>
                </a:solidFill>
                <a:effectLst>
                  <a:outerShdw blurRad="38100" dist="19050" dir="2700000" algn="tl" rotWithShape="0">
                    <a:schemeClr val="dk1">
                      <a:alpha val="40000"/>
                    </a:schemeClr>
                  </a:outerShdw>
                </a:effectLst>
              </a:rPr>
              <a:t>o </a:t>
            </a:r>
            <a:r>
              <a:rPr lang="en-GB" sz="2200" dirty="0">
                <a:ln w="0"/>
                <a:solidFill>
                  <a:schemeClr val="tx1"/>
                </a:solidFill>
                <a:effectLst>
                  <a:outerShdw blurRad="38100" dist="19050" dir="2700000" algn="tl" rotWithShape="0">
                    <a:schemeClr val="dk1">
                      <a:alpha val="40000"/>
                    </a:schemeClr>
                  </a:outerShdw>
                </a:effectLst>
              </a:rPr>
              <a:t>= 400</a:t>
            </a:r>
            <a:endParaRPr lang="en-ID" sz="2200" dirty="0">
              <a:ln w="0"/>
              <a:solidFill>
                <a:schemeClr val="tx1"/>
              </a:solidFill>
              <a:effectLst>
                <a:outerShdw blurRad="38100" dist="19050" dir="2700000" algn="tl" rotWithShape="0">
                  <a:schemeClr val="dk1">
                    <a:alpha val="40000"/>
                  </a:schemeClr>
                </a:outerShdw>
              </a:effectLst>
            </a:endParaRPr>
          </a:p>
          <a:p>
            <a:endParaRPr lang="en-GB" sz="2200" dirty="0">
              <a:ln w="0"/>
              <a:solidFill>
                <a:schemeClr val="tx1"/>
              </a:solidFill>
              <a:effectLst>
                <a:outerShdw blurRad="38100" dist="19050" dir="2700000" algn="tl" rotWithShape="0">
                  <a:schemeClr val="dk1">
                    <a:alpha val="40000"/>
                  </a:schemeClr>
                </a:outerShdw>
              </a:effectLst>
            </a:endParaRPr>
          </a:p>
          <a:p>
            <a:r>
              <a:rPr lang="en-GB" sz="2200" b="1" dirty="0">
                <a:ln w="0"/>
                <a:solidFill>
                  <a:schemeClr val="tx1"/>
                </a:solidFill>
                <a:effectLst>
                  <a:outerShdw blurRad="38100" dist="19050" dir="2700000" algn="tl" rotWithShape="0">
                    <a:schemeClr val="dk1">
                      <a:alpha val="40000"/>
                    </a:schemeClr>
                  </a:outerShdw>
                </a:effectLst>
              </a:rPr>
              <a:t>Jawab :</a:t>
            </a:r>
            <a:endParaRPr lang="en-ID" sz="2200" b="1" dirty="0">
              <a:ln w="0"/>
              <a:solidFill>
                <a:schemeClr val="tx1"/>
              </a:solidFill>
              <a:effectLst>
                <a:outerShdw blurRad="38100" dist="19050" dir="2700000" algn="tl" rotWithShape="0">
                  <a:schemeClr val="dk1">
                    <a:alpha val="40000"/>
                  </a:schemeClr>
                </a:outerShdw>
              </a:effectLst>
            </a:endParaRPr>
          </a:p>
          <a:p>
            <a:r>
              <a:rPr lang="en-GB" sz="2200" b="1" dirty="0">
                <a:ln w="0"/>
                <a:solidFill>
                  <a:schemeClr val="tx1"/>
                </a:solidFill>
                <a:effectLst>
                  <a:outerShdw blurRad="38100" dist="19050" dir="2700000" algn="tl" rotWithShape="0">
                    <a:schemeClr val="dk1">
                      <a:alpha val="40000"/>
                    </a:schemeClr>
                  </a:outerShdw>
                </a:effectLst>
              </a:rPr>
              <a:t>1. </a:t>
            </a:r>
            <a:r>
              <a:rPr lang="en-GB" sz="2200" b="1" dirty="0" err="1">
                <a:ln w="0"/>
                <a:solidFill>
                  <a:schemeClr val="tx1"/>
                </a:solidFill>
                <a:effectLst>
                  <a:outerShdw blurRad="38100" dist="19050" dir="2700000" algn="tl" rotWithShape="0">
                    <a:schemeClr val="dk1">
                      <a:alpha val="40000"/>
                    </a:schemeClr>
                  </a:outerShdw>
                </a:effectLst>
              </a:rPr>
              <a:t>Formulasi</a:t>
            </a:r>
            <a:r>
              <a:rPr lang="en-GB" sz="2200" b="1" dirty="0">
                <a:ln w="0"/>
                <a:solidFill>
                  <a:schemeClr val="tx1"/>
                </a:solidFill>
                <a:effectLst>
                  <a:outerShdw blurRad="38100" dist="19050" dir="2700000" algn="tl" rotWithShape="0">
                    <a:schemeClr val="dk1">
                      <a:alpha val="40000"/>
                    </a:schemeClr>
                  </a:outerShdw>
                </a:effectLst>
              </a:rPr>
              <a:t> </a:t>
            </a:r>
            <a:r>
              <a:rPr lang="en-GB" sz="2200" b="1" dirty="0" err="1">
                <a:ln w="0"/>
                <a:solidFill>
                  <a:schemeClr val="tx1"/>
                </a:solidFill>
                <a:effectLst>
                  <a:outerShdw blurRad="38100" dist="19050" dir="2700000" algn="tl" rotWithShape="0">
                    <a:schemeClr val="dk1">
                      <a:alpha val="40000"/>
                    </a:schemeClr>
                  </a:outerShdw>
                </a:effectLst>
              </a:rPr>
              <a:t>hipotesisnya</a:t>
            </a:r>
            <a:r>
              <a:rPr lang="en-GB" sz="2200" b="1" dirty="0">
                <a:ln w="0"/>
                <a:solidFill>
                  <a:schemeClr val="tx1"/>
                </a:solidFill>
                <a:effectLst>
                  <a:outerShdw blurRad="38100" dist="19050" dir="2700000" algn="tl" rotWithShape="0">
                    <a:schemeClr val="dk1">
                      <a:alpha val="40000"/>
                    </a:schemeClr>
                  </a:outerShdw>
                </a:effectLst>
              </a:rPr>
              <a:t> :</a:t>
            </a:r>
            <a:endParaRPr lang="en-ID" sz="2200" b="1" dirty="0">
              <a:ln w="0"/>
              <a:solidFill>
                <a:schemeClr val="tx1"/>
              </a:solidFill>
              <a:effectLst>
                <a:outerShdw blurRad="38100" dist="19050" dir="2700000" algn="tl" rotWithShape="0">
                  <a:schemeClr val="dk1">
                    <a:alpha val="40000"/>
                  </a:schemeClr>
                </a:outerShdw>
              </a:effectLst>
            </a:endParaRPr>
          </a:p>
          <a:p>
            <a:r>
              <a:rPr lang="en-GB" sz="2200" dirty="0" smtClean="0">
                <a:ln w="0"/>
                <a:solidFill>
                  <a:schemeClr val="tx1"/>
                </a:solidFill>
                <a:effectLst>
                  <a:outerShdw blurRad="38100" dist="19050" dir="2700000" algn="tl" rotWithShape="0">
                    <a:schemeClr val="dk1">
                      <a:alpha val="40000"/>
                    </a:schemeClr>
                  </a:outerShdw>
                </a:effectLst>
              </a:rPr>
              <a:t>     </a:t>
            </a:r>
            <a:r>
              <a:rPr lang="en-GB" sz="2200" dirty="0" err="1" smtClean="0">
                <a:ln w="0"/>
                <a:solidFill>
                  <a:schemeClr val="tx1"/>
                </a:solidFill>
                <a:effectLst>
                  <a:outerShdw blurRad="38100" dist="19050" dir="2700000" algn="tl" rotWithShape="0">
                    <a:schemeClr val="dk1">
                      <a:alpha val="40000"/>
                    </a:schemeClr>
                  </a:outerShdw>
                </a:effectLst>
              </a:rPr>
              <a:t>H</a:t>
            </a:r>
            <a:r>
              <a:rPr lang="en-GB" sz="2200" baseline="-25000" dirty="0" err="1" smtClean="0">
                <a:ln w="0"/>
                <a:solidFill>
                  <a:schemeClr val="tx1"/>
                </a:solidFill>
                <a:effectLst>
                  <a:outerShdw blurRad="38100" dist="19050" dir="2700000" algn="tl" rotWithShape="0">
                    <a:schemeClr val="dk1">
                      <a:alpha val="40000"/>
                    </a:schemeClr>
                  </a:outerShdw>
                </a:effectLst>
              </a:rPr>
              <a:t>o</a:t>
            </a:r>
            <a:r>
              <a:rPr lang="en-GB" sz="2200" dirty="0">
                <a:ln w="0"/>
                <a:solidFill>
                  <a:schemeClr val="tx1"/>
                </a:solidFill>
                <a:effectLst>
                  <a:outerShdw blurRad="38100" dist="19050" dir="2700000" algn="tl" rotWithShape="0">
                    <a:schemeClr val="dk1">
                      <a:alpha val="40000"/>
                    </a:schemeClr>
                  </a:outerShdw>
                </a:effectLst>
              </a:rPr>
              <a:t> : µ = 400</a:t>
            </a:r>
            <a:endParaRPr lang="en-ID" sz="2200" dirty="0">
              <a:ln w="0"/>
              <a:solidFill>
                <a:schemeClr val="tx1"/>
              </a:solidFill>
              <a:effectLst>
                <a:outerShdw blurRad="38100" dist="19050" dir="2700000" algn="tl" rotWithShape="0">
                  <a:schemeClr val="dk1">
                    <a:alpha val="40000"/>
                  </a:schemeClr>
                </a:outerShdw>
              </a:effectLst>
            </a:endParaRPr>
          </a:p>
          <a:p>
            <a:r>
              <a:rPr lang="en-GB" sz="2200" dirty="0" smtClean="0">
                <a:ln w="0"/>
                <a:solidFill>
                  <a:schemeClr val="tx1"/>
                </a:solidFill>
                <a:effectLst>
                  <a:outerShdw blurRad="38100" dist="19050" dir="2700000" algn="tl" rotWithShape="0">
                    <a:schemeClr val="dk1">
                      <a:alpha val="40000"/>
                    </a:schemeClr>
                  </a:outerShdw>
                </a:effectLst>
              </a:rPr>
              <a:t>     H</a:t>
            </a:r>
            <a:r>
              <a:rPr lang="en-GB" sz="2200" baseline="-25000" dirty="0" smtClean="0">
                <a:ln w="0"/>
                <a:solidFill>
                  <a:schemeClr val="tx1"/>
                </a:solidFill>
                <a:effectLst>
                  <a:outerShdw blurRad="38100" dist="19050" dir="2700000" algn="tl" rotWithShape="0">
                    <a:schemeClr val="dk1">
                      <a:alpha val="40000"/>
                    </a:schemeClr>
                  </a:outerShdw>
                </a:effectLst>
              </a:rPr>
              <a:t>1</a:t>
            </a:r>
            <a:r>
              <a:rPr lang="en-GB" sz="2200" dirty="0">
                <a:ln w="0"/>
                <a:solidFill>
                  <a:schemeClr val="tx1"/>
                </a:solidFill>
                <a:effectLst>
                  <a:outerShdw blurRad="38100" dist="19050" dir="2700000" algn="tl" rotWithShape="0">
                    <a:schemeClr val="dk1">
                      <a:alpha val="40000"/>
                    </a:schemeClr>
                  </a:outerShdw>
                </a:effectLst>
              </a:rPr>
              <a:t> : µ &lt; 400</a:t>
            </a:r>
          </a:p>
          <a:p>
            <a:endParaRPr lang="en-ID" sz="1000" dirty="0">
              <a:ln w="0"/>
              <a:solidFill>
                <a:schemeClr val="tx1"/>
              </a:solidFill>
              <a:effectLst>
                <a:outerShdw blurRad="38100" dist="19050" dir="2700000" algn="tl" rotWithShape="0">
                  <a:schemeClr val="dk1">
                    <a:alpha val="40000"/>
                  </a:schemeClr>
                </a:outerShdw>
              </a:effectLst>
            </a:endParaRPr>
          </a:p>
          <a:p>
            <a:r>
              <a:rPr lang="en-GB" sz="2200" b="1" dirty="0">
                <a:ln w="0"/>
                <a:solidFill>
                  <a:schemeClr val="tx1"/>
                </a:solidFill>
                <a:effectLst>
                  <a:outerShdw blurRad="38100" dist="19050" dir="2700000" algn="tl" rotWithShape="0">
                    <a:schemeClr val="dk1">
                      <a:alpha val="40000"/>
                    </a:schemeClr>
                  </a:outerShdw>
                </a:effectLst>
              </a:rPr>
              <a:t>2. </a:t>
            </a:r>
            <a:r>
              <a:rPr lang="en-GB" sz="2200" b="1" dirty="0" err="1">
                <a:ln w="0"/>
                <a:solidFill>
                  <a:schemeClr val="tx1"/>
                </a:solidFill>
                <a:effectLst>
                  <a:outerShdw blurRad="38100" dist="19050" dir="2700000" algn="tl" rotWithShape="0">
                    <a:schemeClr val="dk1">
                      <a:alpha val="40000"/>
                    </a:schemeClr>
                  </a:outerShdw>
                </a:effectLst>
              </a:rPr>
              <a:t>Taraf</a:t>
            </a:r>
            <a:r>
              <a:rPr lang="en-GB" sz="2200" b="1" dirty="0">
                <a:ln w="0"/>
                <a:solidFill>
                  <a:schemeClr val="tx1"/>
                </a:solidFill>
                <a:effectLst>
                  <a:outerShdw blurRad="38100" dist="19050" dir="2700000" algn="tl" rotWithShape="0">
                    <a:schemeClr val="dk1">
                      <a:alpha val="40000"/>
                    </a:schemeClr>
                  </a:outerShdw>
                </a:effectLst>
              </a:rPr>
              <a:t> </a:t>
            </a:r>
            <a:r>
              <a:rPr lang="en-GB" sz="2200" b="1" dirty="0" err="1">
                <a:ln w="0"/>
                <a:solidFill>
                  <a:schemeClr val="tx1"/>
                </a:solidFill>
                <a:effectLst>
                  <a:outerShdw blurRad="38100" dist="19050" dir="2700000" algn="tl" rotWithShape="0">
                    <a:schemeClr val="dk1">
                      <a:alpha val="40000"/>
                    </a:schemeClr>
                  </a:outerShdw>
                </a:effectLst>
              </a:rPr>
              <a:t>nyata</a:t>
            </a:r>
            <a:r>
              <a:rPr lang="en-GB" sz="2200" b="1" dirty="0">
                <a:ln w="0"/>
                <a:solidFill>
                  <a:schemeClr val="tx1"/>
                </a:solidFill>
                <a:effectLst>
                  <a:outerShdw blurRad="38100" dist="19050" dir="2700000" algn="tl" rotWithShape="0">
                    <a:schemeClr val="dk1">
                      <a:alpha val="40000"/>
                    </a:schemeClr>
                  </a:outerShdw>
                </a:effectLst>
              </a:rPr>
              <a:t> </a:t>
            </a:r>
            <a:r>
              <a:rPr lang="en-GB" sz="2200" b="1" dirty="0" err="1" smtClean="0">
                <a:ln w="0"/>
                <a:solidFill>
                  <a:schemeClr val="tx1"/>
                </a:solidFill>
                <a:effectLst>
                  <a:outerShdw blurRad="38100" dist="19050" dir="2700000" algn="tl" rotWithShape="0">
                    <a:schemeClr val="dk1">
                      <a:alpha val="40000"/>
                    </a:schemeClr>
                  </a:outerShdw>
                </a:effectLst>
              </a:rPr>
              <a:t>dan</a:t>
            </a:r>
            <a:r>
              <a:rPr lang="en-GB" sz="2200" b="1" dirty="0" smtClean="0">
                <a:ln w="0"/>
                <a:solidFill>
                  <a:schemeClr val="tx1"/>
                </a:solidFill>
                <a:effectLst>
                  <a:outerShdw blurRad="38100" dist="19050" dir="2700000" algn="tl" rotWithShape="0">
                    <a:schemeClr val="dk1">
                      <a:alpha val="40000"/>
                    </a:schemeClr>
                  </a:outerShdw>
                </a:effectLst>
              </a:rPr>
              <a:t> </a:t>
            </a:r>
            <a:r>
              <a:rPr lang="en-GB" sz="2200" b="1" dirty="0" err="1" smtClean="0">
                <a:ln w="0"/>
                <a:solidFill>
                  <a:schemeClr val="tx1"/>
                </a:solidFill>
                <a:effectLst>
                  <a:outerShdw blurRad="38100" dist="19050" dir="2700000" algn="tl" rotWithShape="0">
                    <a:schemeClr val="dk1">
                      <a:alpha val="40000"/>
                    </a:schemeClr>
                  </a:outerShdw>
                </a:effectLst>
              </a:rPr>
              <a:t>nilai</a:t>
            </a:r>
            <a:r>
              <a:rPr lang="en-GB" sz="2200" b="1" dirty="0">
                <a:ln w="0"/>
                <a:solidFill>
                  <a:schemeClr val="tx1"/>
                </a:solidFill>
                <a:effectLst>
                  <a:outerShdw blurRad="38100" dist="19050" dir="2700000" algn="tl" rotWithShape="0">
                    <a:schemeClr val="dk1">
                      <a:alpha val="40000"/>
                    </a:schemeClr>
                  </a:outerShdw>
                </a:effectLst>
              </a:rPr>
              <a:t>  </a:t>
            </a:r>
            <a:r>
              <a:rPr lang="en-GB" sz="2200" b="1" dirty="0" err="1">
                <a:ln w="0"/>
                <a:solidFill>
                  <a:schemeClr val="tx1"/>
                </a:solidFill>
                <a:effectLst>
                  <a:outerShdw blurRad="38100" dist="19050" dir="2700000" algn="tl" rotWithShape="0">
                    <a:schemeClr val="dk1">
                      <a:alpha val="40000"/>
                    </a:schemeClr>
                  </a:outerShdw>
                </a:effectLst>
              </a:rPr>
              <a:t>tabelnya</a:t>
            </a:r>
            <a:r>
              <a:rPr lang="en-GB" sz="2200" b="1" dirty="0">
                <a:ln w="0"/>
                <a:solidFill>
                  <a:schemeClr val="tx1"/>
                </a:solidFill>
                <a:effectLst>
                  <a:outerShdw blurRad="38100" dist="19050" dir="2700000" algn="tl" rotWithShape="0">
                    <a:schemeClr val="dk1">
                      <a:alpha val="40000"/>
                    </a:schemeClr>
                  </a:outerShdw>
                </a:effectLst>
              </a:rPr>
              <a:t> :</a:t>
            </a:r>
            <a:endParaRPr lang="en-ID" sz="2200" b="1" dirty="0">
              <a:ln w="0"/>
              <a:solidFill>
                <a:schemeClr val="tx1"/>
              </a:solidFill>
              <a:effectLst>
                <a:outerShdw blurRad="38100" dist="19050" dir="2700000" algn="tl" rotWithShape="0">
                  <a:schemeClr val="dk1">
                    <a:alpha val="40000"/>
                  </a:schemeClr>
                </a:outerShdw>
              </a:effectLst>
            </a:endParaRPr>
          </a:p>
          <a:p>
            <a:r>
              <a:rPr lang="en-GB" sz="2200" dirty="0">
                <a:ln w="0"/>
                <a:solidFill>
                  <a:schemeClr val="tx1"/>
                </a:solidFill>
                <a:effectLst>
                  <a:outerShdw blurRad="38100" dist="19050" dir="2700000" algn="tl" rotWithShape="0">
                    <a:schemeClr val="dk1">
                      <a:alpha val="40000"/>
                    </a:schemeClr>
                  </a:outerShdw>
                </a:effectLst>
              </a:rPr>
              <a:t> </a:t>
            </a:r>
            <a:r>
              <a:rPr lang="en-GB" sz="2200" dirty="0" smtClean="0">
                <a:ln w="0"/>
                <a:solidFill>
                  <a:schemeClr val="tx1"/>
                </a:solidFill>
                <a:effectLst>
                  <a:outerShdw blurRad="38100" dist="19050" dir="2700000" algn="tl" rotWithShape="0">
                    <a:schemeClr val="dk1">
                      <a:alpha val="40000"/>
                    </a:schemeClr>
                  </a:outerShdw>
                </a:effectLst>
              </a:rPr>
              <a:t>   α</a:t>
            </a:r>
            <a:r>
              <a:rPr lang="en-GB" sz="2200" dirty="0">
                <a:ln w="0"/>
                <a:solidFill>
                  <a:schemeClr val="tx1"/>
                </a:solidFill>
                <a:effectLst>
                  <a:outerShdw blurRad="38100" dist="19050" dir="2700000" algn="tl" rotWithShape="0">
                    <a:schemeClr val="dk1">
                      <a:alpha val="40000"/>
                    </a:schemeClr>
                  </a:outerShdw>
                </a:effectLst>
              </a:rPr>
              <a:t>       = 5% = 0,05</a:t>
            </a:r>
            <a:endParaRPr lang="en-ID" sz="2200" dirty="0">
              <a:ln w="0"/>
              <a:solidFill>
                <a:schemeClr val="tx1"/>
              </a:solidFill>
              <a:effectLst>
                <a:outerShdw blurRad="38100" dist="19050" dir="2700000" algn="tl" rotWithShape="0">
                  <a:schemeClr val="dk1">
                    <a:alpha val="40000"/>
                  </a:schemeClr>
                </a:outerShdw>
              </a:effectLst>
            </a:endParaRPr>
          </a:p>
          <a:p>
            <a:r>
              <a:rPr lang="en-GB" sz="2200" dirty="0" smtClean="0">
                <a:ln w="0"/>
                <a:solidFill>
                  <a:schemeClr val="tx1"/>
                </a:solidFill>
                <a:effectLst>
                  <a:outerShdw blurRad="38100" dist="19050" dir="2700000" algn="tl" rotWithShape="0">
                    <a:schemeClr val="dk1">
                      <a:alpha val="40000"/>
                    </a:schemeClr>
                  </a:outerShdw>
                </a:effectLst>
              </a:rPr>
              <a:t>   Z</a:t>
            </a:r>
            <a:r>
              <a:rPr lang="en-GB" sz="2200" baseline="-25000" dirty="0" smtClean="0">
                <a:ln w="0"/>
                <a:solidFill>
                  <a:schemeClr val="tx1"/>
                </a:solidFill>
                <a:effectLst>
                  <a:outerShdw blurRad="38100" dist="19050" dir="2700000" algn="tl" rotWithShape="0">
                    <a:schemeClr val="dk1">
                      <a:alpha val="40000"/>
                    </a:schemeClr>
                  </a:outerShdw>
                </a:effectLst>
              </a:rPr>
              <a:t>0,05</a:t>
            </a:r>
            <a:r>
              <a:rPr lang="en-GB" sz="2200" dirty="0">
                <a:ln w="0"/>
                <a:solidFill>
                  <a:schemeClr val="tx1"/>
                </a:solidFill>
                <a:effectLst>
                  <a:outerShdw blurRad="38100" dist="19050" dir="2700000" algn="tl" rotWithShape="0">
                    <a:schemeClr val="dk1">
                      <a:alpha val="40000"/>
                    </a:schemeClr>
                  </a:outerShdw>
                </a:effectLst>
              </a:rPr>
              <a:t>  = -1,64 (</a:t>
            </a:r>
            <a:r>
              <a:rPr lang="en-GB" sz="2200" dirty="0" err="1">
                <a:ln w="0"/>
                <a:solidFill>
                  <a:schemeClr val="tx1"/>
                </a:solidFill>
                <a:effectLst>
                  <a:outerShdw blurRad="38100" dist="19050" dir="2700000" algn="tl" rotWithShape="0">
                    <a:schemeClr val="dk1">
                      <a:alpha val="40000"/>
                    </a:schemeClr>
                  </a:outerShdw>
                </a:effectLst>
              </a:rPr>
              <a:t>pengujian</a:t>
            </a:r>
            <a:r>
              <a:rPr lang="en-GB" sz="2200" dirty="0">
                <a:ln w="0"/>
                <a:solidFill>
                  <a:schemeClr val="tx1"/>
                </a:solidFill>
                <a:effectLst>
                  <a:outerShdw blurRad="38100" dist="19050" dir="2700000" algn="tl" rotWithShape="0">
                    <a:schemeClr val="dk1">
                      <a:alpha val="40000"/>
                    </a:schemeClr>
                  </a:outerShdw>
                </a:effectLst>
              </a:rPr>
              <a:t> </a:t>
            </a:r>
            <a:r>
              <a:rPr lang="en-GB" sz="2200" dirty="0" err="1">
                <a:ln w="0"/>
                <a:solidFill>
                  <a:schemeClr val="tx1"/>
                </a:solidFill>
                <a:effectLst>
                  <a:outerShdw blurRad="38100" dist="19050" dir="2700000" algn="tl" rotWithShape="0">
                    <a:schemeClr val="dk1">
                      <a:alpha val="40000"/>
                    </a:schemeClr>
                  </a:outerShdw>
                </a:effectLst>
              </a:rPr>
              <a:t>sisi</a:t>
            </a:r>
            <a:r>
              <a:rPr lang="en-GB" sz="2200" dirty="0">
                <a:ln w="0"/>
                <a:solidFill>
                  <a:schemeClr val="tx1"/>
                </a:solidFill>
                <a:effectLst>
                  <a:outerShdw blurRad="38100" dist="19050" dir="2700000" algn="tl" rotWithShape="0">
                    <a:schemeClr val="dk1">
                      <a:alpha val="40000"/>
                    </a:schemeClr>
                  </a:outerShdw>
                </a:effectLst>
              </a:rPr>
              <a:t> </a:t>
            </a:r>
            <a:r>
              <a:rPr lang="en-GB" sz="2200" dirty="0" err="1">
                <a:ln w="0"/>
                <a:solidFill>
                  <a:schemeClr val="tx1"/>
                </a:solidFill>
                <a:effectLst>
                  <a:outerShdw blurRad="38100" dist="19050" dir="2700000" algn="tl" rotWithShape="0">
                    <a:schemeClr val="dk1">
                      <a:alpha val="40000"/>
                    </a:schemeClr>
                  </a:outerShdw>
                </a:effectLst>
              </a:rPr>
              <a:t>kiri</a:t>
            </a:r>
            <a:r>
              <a:rPr lang="en-GB" sz="2200" dirty="0">
                <a:ln w="0"/>
                <a:solidFill>
                  <a:schemeClr val="tx1"/>
                </a:solidFill>
                <a:effectLst>
                  <a:outerShdw blurRad="38100" dist="19050" dir="2700000" algn="tl" rotWithShape="0">
                    <a:schemeClr val="dk1">
                      <a:alpha val="40000"/>
                    </a:schemeClr>
                  </a:outerShdw>
                </a:effectLst>
              </a:rPr>
              <a:t>)</a:t>
            </a:r>
            <a:endParaRPr lang="en-ID" sz="2200" dirty="0"/>
          </a:p>
        </p:txBody>
      </p:sp>
      <p:sp>
        <p:nvSpPr>
          <p:cNvPr id="5" name="Rectangle: Rounded Corners 4">
            <a:extLst>
              <a:ext uri="{FF2B5EF4-FFF2-40B4-BE49-F238E27FC236}">
                <a16:creationId xmlns:a16="http://schemas.microsoft.com/office/drawing/2014/main" xmlns="" id="{86F9251B-789E-4386-AE6B-B4EBDF944E3D}"/>
              </a:ext>
            </a:extLst>
          </p:cNvPr>
          <p:cNvSpPr/>
          <p:nvPr/>
        </p:nvSpPr>
        <p:spPr>
          <a:xfrm>
            <a:off x="7026960" y="399014"/>
            <a:ext cx="4002156" cy="3472069"/>
          </a:xfrm>
          <a:prstGeom prst="roundRect">
            <a:avLst/>
          </a:prstGeom>
          <a:solidFill>
            <a:srgbClr val="9E9E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D" dirty="0"/>
          </a:p>
        </p:txBody>
      </p:sp>
      <p:pic>
        <p:nvPicPr>
          <p:cNvPr id="6" name="Picture 5">
            <a:hlinkClick r:id="rId2"/>
            <a:extLst>
              <a:ext uri="{FF2B5EF4-FFF2-40B4-BE49-F238E27FC236}">
                <a16:creationId xmlns:a16="http://schemas.microsoft.com/office/drawing/2014/main" xmlns="" id="{4C6D0B9B-08C8-4AFB-98C5-B7AFA7089A0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246287" y="1264920"/>
            <a:ext cx="3432314" cy="1544539"/>
          </a:xfrm>
          <a:prstGeom prst="rect">
            <a:avLst/>
          </a:prstGeom>
          <a:noFill/>
          <a:ln>
            <a:noFill/>
          </a:ln>
        </p:spPr>
      </p:pic>
      <p:sp>
        <p:nvSpPr>
          <p:cNvPr id="7" name="TextBox 6">
            <a:extLst>
              <a:ext uri="{FF2B5EF4-FFF2-40B4-BE49-F238E27FC236}">
                <a16:creationId xmlns:a16="http://schemas.microsoft.com/office/drawing/2014/main" xmlns="" id="{84F98183-6DC8-452B-BB7A-D8A4F63F9FEC}"/>
              </a:ext>
            </a:extLst>
          </p:cNvPr>
          <p:cNvSpPr txBox="1"/>
          <p:nvPr/>
        </p:nvSpPr>
        <p:spPr>
          <a:xfrm>
            <a:off x="7269479" y="2991678"/>
            <a:ext cx="3291841" cy="738664"/>
          </a:xfrm>
          <a:prstGeom prst="rect">
            <a:avLst/>
          </a:prstGeom>
          <a:noFill/>
        </p:spPr>
        <p:txBody>
          <a:bodyPr wrap="square" rtlCol="0">
            <a:spAutoFit/>
          </a:bodyPr>
          <a:lstStyle/>
          <a:p>
            <a:r>
              <a:rPr lang="en-GB" sz="2100" dirty="0" err="1" smtClean="0">
                <a:ln w="0"/>
                <a:effectLst>
                  <a:outerShdw blurRad="38100" dist="19050" dir="2700000" algn="tl" rotWithShape="0">
                    <a:schemeClr val="dk1">
                      <a:alpha val="40000"/>
                    </a:schemeClr>
                  </a:outerShdw>
                </a:effectLst>
              </a:rPr>
              <a:t>H</a:t>
            </a:r>
            <a:r>
              <a:rPr lang="en-GB" sz="2100" baseline="-25000" dirty="0" err="1" smtClean="0">
                <a:ln w="0"/>
                <a:effectLst>
                  <a:outerShdw blurRad="38100" dist="19050" dir="2700000" algn="tl" rotWithShape="0">
                    <a:schemeClr val="dk1">
                      <a:alpha val="40000"/>
                    </a:schemeClr>
                  </a:outerShdw>
                </a:effectLst>
              </a:rPr>
              <a:t>o</a:t>
            </a:r>
            <a:r>
              <a:rPr lang="en-GB" sz="2100" dirty="0">
                <a:ln w="0"/>
                <a:effectLst>
                  <a:outerShdw blurRad="38100" dist="19050" dir="2700000" algn="tl" rotWithShape="0">
                    <a:schemeClr val="dk1">
                      <a:alpha val="40000"/>
                    </a:schemeClr>
                  </a:outerShdw>
                </a:effectLst>
              </a:rPr>
              <a:t> di </a:t>
            </a:r>
            <a:r>
              <a:rPr lang="en-GB" sz="2100" dirty="0" err="1">
                <a:ln w="0"/>
                <a:effectLst>
                  <a:outerShdw blurRad="38100" dist="19050" dir="2700000" algn="tl" rotWithShape="0">
                    <a:schemeClr val="dk1">
                      <a:alpha val="40000"/>
                    </a:schemeClr>
                  </a:outerShdw>
                </a:effectLst>
              </a:rPr>
              <a:t>terima</a:t>
            </a:r>
            <a:r>
              <a:rPr lang="en-GB" sz="2100" dirty="0">
                <a:ln w="0"/>
                <a:effectLst>
                  <a:outerShdw blurRad="38100" dist="19050" dir="2700000" algn="tl" rotWithShape="0">
                    <a:schemeClr val="dk1">
                      <a:alpha val="40000"/>
                    </a:schemeClr>
                  </a:outerShdw>
                </a:effectLst>
              </a:rPr>
              <a:t> </a:t>
            </a:r>
            <a:r>
              <a:rPr lang="en-GB" sz="2100" dirty="0" err="1">
                <a:ln w="0"/>
                <a:effectLst>
                  <a:outerShdw blurRad="38100" dist="19050" dir="2700000" algn="tl" rotWithShape="0">
                    <a:schemeClr val="dk1">
                      <a:alpha val="40000"/>
                    </a:schemeClr>
                  </a:outerShdw>
                </a:effectLst>
              </a:rPr>
              <a:t>jika</a:t>
            </a:r>
            <a:r>
              <a:rPr lang="en-GB" sz="2100" dirty="0">
                <a:ln w="0"/>
                <a:effectLst>
                  <a:outerShdw blurRad="38100" dist="19050" dir="2700000" algn="tl" rotWithShape="0">
                    <a:schemeClr val="dk1">
                      <a:alpha val="40000"/>
                    </a:schemeClr>
                  </a:outerShdw>
                </a:effectLst>
              </a:rPr>
              <a:t> Z</a:t>
            </a:r>
            <a:r>
              <a:rPr lang="en-GB" sz="2100" baseline="-25000" dirty="0">
                <a:ln w="0"/>
                <a:effectLst>
                  <a:outerShdw blurRad="38100" dist="19050" dir="2700000" algn="tl" rotWithShape="0">
                    <a:schemeClr val="dk1">
                      <a:alpha val="40000"/>
                    </a:schemeClr>
                  </a:outerShdw>
                </a:effectLst>
              </a:rPr>
              <a:t>o</a:t>
            </a:r>
            <a:r>
              <a:rPr lang="en-GB" sz="2100" dirty="0">
                <a:ln w="0"/>
                <a:effectLst>
                  <a:outerShdw blurRad="38100" dist="19050" dir="2700000" algn="tl" rotWithShape="0">
                    <a:schemeClr val="dk1">
                      <a:alpha val="40000"/>
                    </a:schemeClr>
                  </a:outerShdw>
                </a:effectLst>
              </a:rPr>
              <a:t> ≥ - 1,64</a:t>
            </a:r>
            <a:endParaRPr lang="en-ID" sz="2100" dirty="0">
              <a:ln w="0"/>
              <a:effectLst>
                <a:outerShdw blurRad="38100" dist="19050" dir="2700000" algn="tl" rotWithShape="0">
                  <a:schemeClr val="dk1">
                    <a:alpha val="40000"/>
                  </a:schemeClr>
                </a:outerShdw>
              </a:effectLst>
            </a:endParaRPr>
          </a:p>
          <a:p>
            <a:r>
              <a:rPr lang="en-GB" sz="2100" dirty="0" err="1" smtClean="0">
                <a:ln w="0"/>
                <a:effectLst>
                  <a:outerShdw blurRad="38100" dist="19050" dir="2700000" algn="tl" rotWithShape="0">
                    <a:schemeClr val="dk1">
                      <a:alpha val="40000"/>
                    </a:schemeClr>
                  </a:outerShdw>
                </a:effectLst>
              </a:rPr>
              <a:t>H</a:t>
            </a:r>
            <a:r>
              <a:rPr lang="en-GB" sz="2100" baseline="-25000" dirty="0" err="1" smtClean="0">
                <a:ln w="0"/>
                <a:effectLst>
                  <a:outerShdw blurRad="38100" dist="19050" dir="2700000" algn="tl" rotWithShape="0">
                    <a:schemeClr val="dk1">
                      <a:alpha val="40000"/>
                    </a:schemeClr>
                  </a:outerShdw>
                </a:effectLst>
              </a:rPr>
              <a:t>o</a:t>
            </a:r>
            <a:r>
              <a:rPr lang="en-GB" sz="2100" dirty="0">
                <a:ln w="0"/>
                <a:effectLst>
                  <a:outerShdw blurRad="38100" dist="19050" dir="2700000" algn="tl" rotWithShape="0">
                    <a:schemeClr val="dk1">
                      <a:alpha val="40000"/>
                    </a:schemeClr>
                  </a:outerShdw>
                </a:effectLst>
              </a:rPr>
              <a:t> di </a:t>
            </a:r>
            <a:r>
              <a:rPr lang="en-GB" sz="2100" dirty="0" err="1">
                <a:ln w="0"/>
                <a:effectLst>
                  <a:outerShdw blurRad="38100" dist="19050" dir="2700000" algn="tl" rotWithShape="0">
                    <a:schemeClr val="dk1">
                      <a:alpha val="40000"/>
                    </a:schemeClr>
                  </a:outerShdw>
                </a:effectLst>
              </a:rPr>
              <a:t>tolak</a:t>
            </a:r>
            <a:r>
              <a:rPr lang="en-GB" sz="2100" dirty="0">
                <a:ln w="0"/>
                <a:effectLst>
                  <a:outerShdw blurRad="38100" dist="19050" dir="2700000" algn="tl" rotWithShape="0">
                    <a:schemeClr val="dk1">
                      <a:alpha val="40000"/>
                    </a:schemeClr>
                  </a:outerShdw>
                </a:effectLst>
              </a:rPr>
              <a:t> </a:t>
            </a:r>
            <a:r>
              <a:rPr lang="en-GB" sz="2100" dirty="0" err="1">
                <a:ln w="0"/>
                <a:effectLst>
                  <a:outerShdw blurRad="38100" dist="19050" dir="2700000" algn="tl" rotWithShape="0">
                    <a:schemeClr val="dk1">
                      <a:alpha val="40000"/>
                    </a:schemeClr>
                  </a:outerShdw>
                </a:effectLst>
              </a:rPr>
              <a:t>jika</a:t>
            </a:r>
            <a:r>
              <a:rPr lang="en-GB" sz="2100" dirty="0">
                <a:ln w="0"/>
                <a:effectLst>
                  <a:outerShdw blurRad="38100" dist="19050" dir="2700000" algn="tl" rotWithShape="0">
                    <a:schemeClr val="dk1">
                      <a:alpha val="40000"/>
                    </a:schemeClr>
                  </a:outerShdw>
                </a:effectLst>
              </a:rPr>
              <a:t> Z</a:t>
            </a:r>
            <a:r>
              <a:rPr lang="en-GB" sz="2100" baseline="-25000" dirty="0">
                <a:ln w="0"/>
                <a:effectLst>
                  <a:outerShdw blurRad="38100" dist="19050" dir="2700000" algn="tl" rotWithShape="0">
                    <a:schemeClr val="dk1">
                      <a:alpha val="40000"/>
                    </a:schemeClr>
                  </a:outerShdw>
                </a:effectLst>
              </a:rPr>
              <a:t>o</a:t>
            </a:r>
            <a:r>
              <a:rPr lang="en-GB" sz="2100" dirty="0">
                <a:ln w="0"/>
                <a:effectLst>
                  <a:outerShdw blurRad="38100" dist="19050" dir="2700000" algn="tl" rotWithShape="0">
                    <a:schemeClr val="dk1">
                      <a:alpha val="40000"/>
                    </a:schemeClr>
                  </a:outerShdw>
                </a:effectLst>
              </a:rPr>
              <a:t> &lt; - 1,64</a:t>
            </a:r>
            <a:endParaRPr lang="en-ID" sz="2100" dirty="0">
              <a:ln w="0"/>
              <a:effectLst>
                <a:outerShdw blurRad="38100" dist="19050" dir="2700000" algn="tl" rotWithShape="0">
                  <a:schemeClr val="dk1">
                    <a:alpha val="40000"/>
                  </a:schemeClr>
                </a:outerShdw>
              </a:effectLst>
            </a:endParaRPr>
          </a:p>
        </p:txBody>
      </p:sp>
      <p:sp>
        <p:nvSpPr>
          <p:cNvPr id="8" name="TextBox 7">
            <a:extLst>
              <a:ext uri="{FF2B5EF4-FFF2-40B4-BE49-F238E27FC236}">
                <a16:creationId xmlns:a16="http://schemas.microsoft.com/office/drawing/2014/main" xmlns="" id="{F474376E-EE54-44C4-A4ED-900E5F7E2221}"/>
              </a:ext>
            </a:extLst>
          </p:cNvPr>
          <p:cNvSpPr txBox="1"/>
          <p:nvPr/>
        </p:nvSpPr>
        <p:spPr>
          <a:xfrm>
            <a:off x="7500730" y="640247"/>
            <a:ext cx="2938670" cy="461665"/>
          </a:xfrm>
          <a:prstGeom prst="rect">
            <a:avLst/>
          </a:prstGeom>
          <a:noFill/>
        </p:spPr>
        <p:txBody>
          <a:bodyPr wrap="square" rtlCol="0">
            <a:spAutoFit/>
          </a:bodyPr>
          <a:lstStyle/>
          <a:p>
            <a:r>
              <a:rPr lang="en-US" sz="2400" b="1" dirty="0"/>
              <a:t>3. </a:t>
            </a:r>
            <a:r>
              <a:rPr lang="en-US" sz="2400" b="1" dirty="0" err="1"/>
              <a:t>Kriteria</a:t>
            </a:r>
            <a:r>
              <a:rPr lang="en-US" sz="2400" b="1" dirty="0"/>
              <a:t> </a:t>
            </a:r>
            <a:r>
              <a:rPr lang="en-US" sz="2400" b="1" dirty="0" err="1"/>
              <a:t>Pengujian</a:t>
            </a:r>
            <a:endParaRPr lang="en-ID" sz="2400" b="1" dirty="0"/>
          </a:p>
        </p:txBody>
      </p:sp>
      <p:sp>
        <p:nvSpPr>
          <p:cNvPr id="9" name="Rectangle: Rounded Corners 8">
            <a:extLst>
              <a:ext uri="{FF2B5EF4-FFF2-40B4-BE49-F238E27FC236}">
                <a16:creationId xmlns:a16="http://schemas.microsoft.com/office/drawing/2014/main" xmlns="" id="{4BF98623-3BB1-4212-8579-B4AD7B449531}"/>
              </a:ext>
            </a:extLst>
          </p:cNvPr>
          <p:cNvSpPr/>
          <p:nvPr/>
        </p:nvSpPr>
        <p:spPr>
          <a:xfrm>
            <a:off x="7551089" y="4112891"/>
            <a:ext cx="4200939" cy="2440310"/>
          </a:xfrm>
          <a:prstGeom prst="roundRect">
            <a:avLst/>
          </a:prstGeom>
          <a:solidFill>
            <a:srgbClr val="9E9E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10" name="Picture 9">
            <a:hlinkClick r:id="rId4"/>
            <a:extLst>
              <a:ext uri="{FF2B5EF4-FFF2-40B4-BE49-F238E27FC236}">
                <a16:creationId xmlns:a16="http://schemas.microsoft.com/office/drawing/2014/main" xmlns="" id="{20EF2407-2BC9-4E0C-9FC3-201C77F70774}"/>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8061961" y="4812334"/>
            <a:ext cx="2797282" cy="1501509"/>
          </a:xfrm>
          <a:prstGeom prst="rect">
            <a:avLst/>
          </a:prstGeom>
          <a:noFill/>
          <a:ln>
            <a:noFill/>
          </a:ln>
        </p:spPr>
      </p:pic>
      <p:sp>
        <p:nvSpPr>
          <p:cNvPr id="11" name="TextBox 10">
            <a:extLst>
              <a:ext uri="{FF2B5EF4-FFF2-40B4-BE49-F238E27FC236}">
                <a16:creationId xmlns:a16="http://schemas.microsoft.com/office/drawing/2014/main" xmlns="" id="{FDAEAAD2-EAD6-420F-96F2-A36FE073D1E9}"/>
              </a:ext>
            </a:extLst>
          </p:cNvPr>
          <p:cNvSpPr txBox="1"/>
          <p:nvPr/>
        </p:nvSpPr>
        <p:spPr>
          <a:xfrm>
            <a:off x="8244839" y="4198394"/>
            <a:ext cx="1961322" cy="400110"/>
          </a:xfrm>
          <a:prstGeom prst="rect">
            <a:avLst/>
          </a:prstGeom>
          <a:noFill/>
        </p:spPr>
        <p:txBody>
          <a:bodyPr wrap="square" rtlCol="0">
            <a:spAutoFit/>
          </a:bodyPr>
          <a:lstStyle/>
          <a:p>
            <a:r>
              <a:rPr lang="en-US" sz="2000" b="1" dirty="0"/>
              <a:t>4. Uji </a:t>
            </a:r>
            <a:r>
              <a:rPr lang="en-US" sz="2000" b="1" dirty="0" err="1"/>
              <a:t>Statistik</a:t>
            </a:r>
            <a:endParaRPr lang="en-ID" sz="2000" b="1" dirty="0"/>
          </a:p>
        </p:txBody>
      </p:sp>
      <p:sp>
        <p:nvSpPr>
          <p:cNvPr id="13" name="Rectangle: Rounded Corners 12">
            <a:extLst>
              <a:ext uri="{FF2B5EF4-FFF2-40B4-BE49-F238E27FC236}">
                <a16:creationId xmlns:a16="http://schemas.microsoft.com/office/drawing/2014/main" xmlns="" id="{9F417F9F-E228-4018-BE3F-5A691F900644}"/>
              </a:ext>
            </a:extLst>
          </p:cNvPr>
          <p:cNvSpPr/>
          <p:nvPr/>
        </p:nvSpPr>
        <p:spPr>
          <a:xfrm>
            <a:off x="2240280" y="4812334"/>
            <a:ext cx="5029199" cy="1788559"/>
          </a:xfrm>
          <a:prstGeom prst="roundRect">
            <a:avLst/>
          </a:prstGeom>
          <a:solidFill>
            <a:srgbClr val="9E9E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n w="0"/>
                <a:solidFill>
                  <a:schemeClr val="tx1"/>
                </a:solidFill>
                <a:effectLst>
                  <a:outerShdw blurRad="38100" dist="19050" dir="2700000" algn="tl" rotWithShape="0">
                    <a:schemeClr val="dk1">
                      <a:alpha val="40000"/>
                    </a:schemeClr>
                  </a:outerShdw>
                </a:effectLst>
              </a:rPr>
              <a:t>5. Kesimpulan </a:t>
            </a:r>
            <a:endParaRPr lang="en-ID" sz="2400" b="1" dirty="0">
              <a:ln w="0"/>
              <a:solidFill>
                <a:schemeClr val="tx1"/>
              </a:solidFill>
              <a:effectLst>
                <a:outerShdw blurRad="38100" dist="19050" dir="2700000" algn="tl" rotWithShape="0">
                  <a:schemeClr val="dk1">
                    <a:alpha val="40000"/>
                  </a:schemeClr>
                </a:outerShdw>
              </a:effectLst>
            </a:endParaRPr>
          </a:p>
          <a:p>
            <a:r>
              <a:rPr lang="en-GB" sz="2000" dirty="0">
                <a:ln w="0"/>
                <a:solidFill>
                  <a:schemeClr val="tx1"/>
                </a:solidFill>
                <a:effectLst>
                  <a:outerShdw blurRad="38100" dist="19050" dir="2700000" algn="tl" rotWithShape="0">
                    <a:schemeClr val="dk1">
                      <a:alpha val="40000"/>
                    </a:schemeClr>
                  </a:outerShdw>
                </a:effectLst>
              </a:rPr>
              <a:t>Karena Z</a:t>
            </a:r>
            <a:r>
              <a:rPr lang="en-GB" sz="2000" baseline="-25000" dirty="0">
                <a:ln w="0"/>
                <a:solidFill>
                  <a:schemeClr val="tx1"/>
                </a:solidFill>
                <a:effectLst>
                  <a:outerShdw blurRad="38100" dist="19050" dir="2700000" algn="tl" rotWithShape="0">
                    <a:schemeClr val="dk1">
                      <a:alpha val="40000"/>
                    </a:schemeClr>
                  </a:outerShdw>
                </a:effectLst>
              </a:rPr>
              <a:t>o</a:t>
            </a:r>
            <a:r>
              <a:rPr lang="en-GB" sz="2000" dirty="0">
                <a:ln w="0"/>
                <a:solidFill>
                  <a:schemeClr val="tx1"/>
                </a:solidFill>
                <a:effectLst>
                  <a:outerShdw blurRad="38100" dist="19050" dir="2700000" algn="tl" rotWithShape="0">
                    <a:schemeClr val="dk1">
                      <a:alpha val="40000"/>
                    </a:schemeClr>
                  </a:outerShdw>
                </a:effectLst>
              </a:rPr>
              <a:t> = -1,41 ≥ - Z</a:t>
            </a:r>
            <a:r>
              <a:rPr lang="en-GB" sz="2000" baseline="-25000" dirty="0">
                <a:ln w="0"/>
                <a:solidFill>
                  <a:schemeClr val="tx1"/>
                </a:solidFill>
                <a:effectLst>
                  <a:outerShdw blurRad="38100" dist="19050" dir="2700000" algn="tl" rotWithShape="0">
                    <a:schemeClr val="dk1">
                      <a:alpha val="40000"/>
                    </a:schemeClr>
                  </a:outerShdw>
                </a:effectLst>
              </a:rPr>
              <a:t>0,05</a:t>
            </a:r>
            <a:r>
              <a:rPr lang="en-GB" sz="2000" dirty="0">
                <a:ln w="0"/>
                <a:solidFill>
                  <a:schemeClr val="tx1"/>
                </a:solidFill>
                <a:effectLst>
                  <a:outerShdw blurRad="38100" dist="19050" dir="2700000" algn="tl" rotWithShape="0">
                    <a:schemeClr val="dk1">
                      <a:alpha val="40000"/>
                    </a:schemeClr>
                  </a:outerShdw>
                </a:effectLst>
              </a:rPr>
              <a:t> = - 1,64 </a:t>
            </a:r>
            <a:r>
              <a:rPr lang="en-GB" sz="2000" dirty="0" err="1">
                <a:ln w="0"/>
                <a:solidFill>
                  <a:schemeClr val="tx1"/>
                </a:solidFill>
                <a:effectLst>
                  <a:outerShdw blurRad="38100" dist="19050" dir="2700000" algn="tl" rotWithShape="0">
                    <a:schemeClr val="dk1">
                      <a:alpha val="40000"/>
                    </a:schemeClr>
                  </a:outerShdw>
                </a:effectLst>
              </a:rPr>
              <a:t>maka</a:t>
            </a:r>
            <a:r>
              <a:rPr lang="en-GB" sz="2000" dirty="0">
                <a:ln w="0"/>
                <a:solidFill>
                  <a:schemeClr val="tx1"/>
                </a:solidFill>
                <a:effectLst>
                  <a:outerShdw blurRad="38100" dist="19050" dir="2700000" algn="tl" rotWithShape="0">
                    <a:schemeClr val="dk1">
                      <a:alpha val="40000"/>
                    </a:schemeClr>
                  </a:outerShdw>
                </a:effectLst>
              </a:rPr>
              <a:t> H</a:t>
            </a:r>
            <a:r>
              <a:rPr lang="en-GB" sz="2000" baseline="-25000" dirty="0">
                <a:ln w="0"/>
                <a:solidFill>
                  <a:schemeClr val="tx1"/>
                </a:solidFill>
                <a:effectLst>
                  <a:outerShdw blurRad="38100" dist="19050" dir="2700000" algn="tl" rotWithShape="0">
                    <a:schemeClr val="dk1">
                      <a:alpha val="40000"/>
                    </a:schemeClr>
                  </a:outerShdw>
                </a:effectLst>
              </a:rPr>
              <a:t>o </a:t>
            </a:r>
            <a:r>
              <a:rPr lang="en-GB" sz="2000" dirty="0">
                <a:ln w="0"/>
                <a:solidFill>
                  <a:schemeClr val="tx1"/>
                </a:solidFill>
                <a:effectLst>
                  <a:outerShdw blurRad="38100" dist="19050" dir="2700000" algn="tl" rotWithShape="0">
                    <a:schemeClr val="dk1">
                      <a:alpha val="40000"/>
                    </a:schemeClr>
                  </a:outerShdw>
                </a:effectLst>
              </a:rPr>
              <a:t>di </a:t>
            </a:r>
            <a:r>
              <a:rPr lang="en-GB" sz="2000" dirty="0" err="1">
                <a:ln w="0"/>
                <a:solidFill>
                  <a:schemeClr val="tx1"/>
                </a:solidFill>
                <a:effectLst>
                  <a:outerShdw blurRad="38100" dist="19050" dir="2700000" algn="tl" rotWithShape="0">
                    <a:schemeClr val="dk1">
                      <a:alpha val="40000"/>
                    </a:schemeClr>
                  </a:outerShdw>
                </a:effectLst>
              </a:rPr>
              <a:t>terima</a:t>
            </a:r>
            <a:r>
              <a:rPr lang="en-GB" sz="2000" dirty="0">
                <a:ln w="0"/>
                <a:solidFill>
                  <a:schemeClr val="tx1"/>
                </a:solidFill>
                <a:effectLst>
                  <a:outerShdw blurRad="38100" dist="19050" dir="2700000" algn="tl" rotWithShape="0">
                    <a:schemeClr val="dk1">
                      <a:alpha val="40000"/>
                    </a:schemeClr>
                  </a:outerShdw>
                </a:effectLst>
              </a:rPr>
              <a:t>. </a:t>
            </a:r>
            <a:r>
              <a:rPr lang="en-GB" sz="2000" dirty="0" err="1">
                <a:ln w="0"/>
                <a:solidFill>
                  <a:schemeClr val="tx1"/>
                </a:solidFill>
                <a:effectLst>
                  <a:outerShdw blurRad="38100" dist="19050" dir="2700000" algn="tl" rotWithShape="0">
                    <a:schemeClr val="dk1">
                      <a:alpha val="40000"/>
                    </a:schemeClr>
                  </a:outerShdw>
                </a:effectLst>
              </a:rPr>
              <a:t>Jadi</a:t>
            </a:r>
            <a:r>
              <a:rPr lang="en-GB" sz="2000" dirty="0">
                <a:ln w="0"/>
                <a:solidFill>
                  <a:schemeClr val="tx1"/>
                </a:solidFill>
                <a:effectLst>
                  <a:outerShdw blurRad="38100" dist="19050" dir="2700000" algn="tl" rotWithShape="0">
                    <a:schemeClr val="dk1">
                      <a:alpha val="40000"/>
                    </a:schemeClr>
                  </a:outerShdw>
                </a:effectLst>
              </a:rPr>
              <a:t>, </a:t>
            </a:r>
            <a:r>
              <a:rPr lang="en-GB" sz="2000" dirty="0" err="1">
                <a:ln w="0"/>
                <a:solidFill>
                  <a:schemeClr val="tx1"/>
                </a:solidFill>
                <a:effectLst>
                  <a:outerShdw blurRad="38100" dist="19050" dir="2700000" algn="tl" rotWithShape="0">
                    <a:schemeClr val="dk1">
                      <a:alpha val="40000"/>
                    </a:schemeClr>
                  </a:outerShdw>
                </a:effectLst>
              </a:rPr>
              <a:t>berat</a:t>
            </a:r>
            <a:r>
              <a:rPr lang="en-GB" sz="2000" dirty="0">
                <a:ln w="0"/>
                <a:solidFill>
                  <a:schemeClr val="tx1"/>
                </a:solidFill>
                <a:effectLst>
                  <a:outerShdw blurRad="38100" dist="19050" dir="2700000" algn="tl" rotWithShape="0">
                    <a:schemeClr val="dk1">
                      <a:alpha val="40000"/>
                    </a:schemeClr>
                  </a:outerShdw>
                </a:effectLst>
              </a:rPr>
              <a:t> </a:t>
            </a:r>
            <a:r>
              <a:rPr lang="en-GB" sz="2000" dirty="0" err="1">
                <a:ln w="0"/>
                <a:solidFill>
                  <a:schemeClr val="tx1"/>
                </a:solidFill>
                <a:effectLst>
                  <a:outerShdw blurRad="38100" dist="19050" dir="2700000" algn="tl" rotWithShape="0">
                    <a:schemeClr val="dk1">
                      <a:alpha val="40000"/>
                    </a:schemeClr>
                  </a:outerShdw>
                </a:effectLst>
              </a:rPr>
              <a:t>bersih</a:t>
            </a:r>
            <a:r>
              <a:rPr lang="en-GB" sz="2000" dirty="0">
                <a:ln w="0"/>
                <a:solidFill>
                  <a:schemeClr val="tx1"/>
                </a:solidFill>
                <a:effectLst>
                  <a:outerShdw blurRad="38100" dist="19050" dir="2700000" algn="tl" rotWithShape="0">
                    <a:schemeClr val="dk1">
                      <a:alpha val="40000"/>
                    </a:schemeClr>
                  </a:outerShdw>
                </a:effectLst>
              </a:rPr>
              <a:t> rata-rata susu </a:t>
            </a:r>
            <a:r>
              <a:rPr lang="en-GB" sz="2000" dirty="0" err="1">
                <a:ln w="0"/>
                <a:solidFill>
                  <a:schemeClr val="tx1"/>
                </a:solidFill>
                <a:effectLst>
                  <a:outerShdw blurRad="38100" dist="19050" dir="2700000" algn="tl" rotWithShape="0">
                    <a:schemeClr val="dk1">
                      <a:alpha val="40000"/>
                    </a:schemeClr>
                  </a:outerShdw>
                </a:effectLst>
              </a:rPr>
              <a:t>bubuk</a:t>
            </a:r>
            <a:r>
              <a:rPr lang="en-GB" sz="2000" dirty="0">
                <a:ln w="0"/>
                <a:solidFill>
                  <a:schemeClr val="tx1"/>
                </a:solidFill>
                <a:effectLst>
                  <a:outerShdw blurRad="38100" dist="19050" dir="2700000" algn="tl" rotWithShape="0">
                    <a:schemeClr val="dk1">
                      <a:alpha val="40000"/>
                    </a:schemeClr>
                  </a:outerShdw>
                </a:effectLst>
              </a:rPr>
              <a:t> </a:t>
            </a:r>
            <a:r>
              <a:rPr lang="en-GB" sz="2000" dirty="0" err="1">
                <a:ln w="0"/>
                <a:solidFill>
                  <a:schemeClr val="tx1"/>
                </a:solidFill>
                <a:effectLst>
                  <a:outerShdw blurRad="38100" dist="19050" dir="2700000" algn="tl" rotWithShape="0">
                    <a:schemeClr val="dk1">
                      <a:alpha val="40000"/>
                    </a:schemeClr>
                  </a:outerShdw>
                </a:effectLst>
              </a:rPr>
              <a:t>merek</a:t>
            </a:r>
            <a:r>
              <a:rPr lang="en-GB" sz="2000" dirty="0">
                <a:ln w="0"/>
                <a:solidFill>
                  <a:schemeClr val="tx1"/>
                </a:solidFill>
                <a:effectLst>
                  <a:outerShdw blurRad="38100" dist="19050" dir="2700000" algn="tl" rotWithShape="0">
                    <a:schemeClr val="dk1">
                      <a:alpha val="40000"/>
                    </a:schemeClr>
                  </a:outerShdw>
                </a:effectLst>
              </a:rPr>
              <a:t> GOOD MILK per </a:t>
            </a:r>
            <a:r>
              <a:rPr lang="en-GB" sz="2000" dirty="0" err="1">
                <a:ln w="0"/>
                <a:solidFill>
                  <a:schemeClr val="tx1"/>
                </a:solidFill>
                <a:effectLst>
                  <a:outerShdw blurRad="38100" dist="19050" dir="2700000" algn="tl" rotWithShape="0">
                    <a:schemeClr val="dk1">
                      <a:alpha val="40000"/>
                    </a:schemeClr>
                  </a:outerShdw>
                </a:effectLst>
              </a:rPr>
              <a:t>kaleng</a:t>
            </a:r>
            <a:r>
              <a:rPr lang="en-GB" sz="2000" dirty="0">
                <a:ln w="0"/>
                <a:solidFill>
                  <a:schemeClr val="tx1"/>
                </a:solidFill>
                <a:effectLst>
                  <a:outerShdw blurRad="38100" dist="19050" dir="2700000" algn="tl" rotWithShape="0">
                    <a:schemeClr val="dk1">
                      <a:alpha val="40000"/>
                    </a:schemeClr>
                  </a:outerShdw>
                </a:effectLst>
              </a:rPr>
              <a:t> yang di </a:t>
            </a:r>
            <a:r>
              <a:rPr lang="en-GB" sz="2000" dirty="0" err="1">
                <a:ln w="0"/>
                <a:solidFill>
                  <a:schemeClr val="tx1"/>
                </a:solidFill>
                <a:effectLst>
                  <a:outerShdw blurRad="38100" dist="19050" dir="2700000" algn="tl" rotWithShape="0">
                    <a:schemeClr val="dk1">
                      <a:alpha val="40000"/>
                    </a:schemeClr>
                  </a:outerShdw>
                </a:effectLst>
              </a:rPr>
              <a:t>pasarkan</a:t>
            </a:r>
            <a:r>
              <a:rPr lang="en-GB" sz="2000" dirty="0">
                <a:ln w="0"/>
                <a:solidFill>
                  <a:schemeClr val="tx1"/>
                </a:solidFill>
                <a:effectLst>
                  <a:outerShdw blurRad="38100" dist="19050" dir="2700000" algn="tl" rotWithShape="0">
                    <a:schemeClr val="dk1">
                      <a:alpha val="40000"/>
                    </a:schemeClr>
                  </a:outerShdw>
                </a:effectLst>
              </a:rPr>
              <a:t> </a:t>
            </a:r>
            <a:r>
              <a:rPr lang="en-GB" sz="2000" dirty="0" err="1" smtClean="0">
                <a:ln w="0"/>
                <a:solidFill>
                  <a:schemeClr val="tx1"/>
                </a:solidFill>
                <a:effectLst>
                  <a:outerShdw blurRad="38100" dist="19050" dir="2700000" algn="tl" rotWithShape="0">
                    <a:schemeClr val="dk1">
                      <a:alpha val="40000"/>
                    </a:schemeClr>
                  </a:outerShdw>
                </a:effectLst>
              </a:rPr>
              <a:t>masih</a:t>
            </a:r>
            <a:r>
              <a:rPr lang="en-GB" sz="2000" dirty="0" smtClean="0">
                <a:ln w="0"/>
                <a:solidFill>
                  <a:schemeClr val="tx1"/>
                </a:solidFill>
                <a:effectLst>
                  <a:outerShdw blurRad="38100" dist="19050" dir="2700000" algn="tl" rotWithShape="0">
                    <a:schemeClr val="dk1">
                      <a:alpha val="40000"/>
                    </a:schemeClr>
                  </a:outerShdw>
                </a:effectLst>
              </a:rPr>
              <a:t> </a:t>
            </a:r>
            <a:r>
              <a:rPr lang="en-GB" sz="2000" dirty="0" err="1" smtClean="0">
                <a:ln w="0"/>
                <a:solidFill>
                  <a:schemeClr val="tx1"/>
                </a:solidFill>
                <a:effectLst>
                  <a:outerShdw blurRad="38100" dist="19050" dir="2700000" algn="tl" rotWithShape="0">
                    <a:schemeClr val="dk1">
                      <a:alpha val="40000"/>
                    </a:schemeClr>
                  </a:outerShdw>
                </a:effectLst>
              </a:rPr>
              <a:t>sama</a:t>
            </a:r>
            <a:r>
              <a:rPr lang="en-GB" sz="2000" dirty="0" smtClean="0">
                <a:ln w="0"/>
                <a:solidFill>
                  <a:schemeClr val="tx1"/>
                </a:solidFill>
                <a:effectLst>
                  <a:outerShdw blurRad="38100" dist="19050" dir="2700000" algn="tl" rotWithShape="0">
                    <a:schemeClr val="dk1">
                      <a:alpha val="40000"/>
                    </a:schemeClr>
                  </a:outerShdw>
                </a:effectLst>
              </a:rPr>
              <a:t> </a:t>
            </a:r>
            <a:r>
              <a:rPr lang="en-GB" sz="2000" dirty="0" err="1">
                <a:ln w="0"/>
                <a:solidFill>
                  <a:schemeClr val="tx1"/>
                </a:solidFill>
                <a:effectLst>
                  <a:outerShdw blurRad="38100" dist="19050" dir="2700000" algn="tl" rotWithShape="0">
                    <a:schemeClr val="dk1">
                      <a:alpha val="40000"/>
                    </a:schemeClr>
                  </a:outerShdw>
                </a:effectLst>
              </a:rPr>
              <a:t>dengan</a:t>
            </a:r>
            <a:r>
              <a:rPr lang="en-GB" sz="2000" dirty="0">
                <a:ln w="0"/>
                <a:solidFill>
                  <a:schemeClr val="tx1"/>
                </a:solidFill>
                <a:effectLst>
                  <a:outerShdw blurRad="38100" dist="19050" dir="2700000" algn="tl" rotWithShape="0">
                    <a:schemeClr val="dk1">
                      <a:alpha val="40000"/>
                    </a:schemeClr>
                  </a:outerShdw>
                </a:effectLst>
              </a:rPr>
              <a:t> 400 gram</a:t>
            </a:r>
            <a:endParaRPr lang="en-ID" sz="2000" dirty="0">
              <a:ln w="0"/>
              <a:solidFill>
                <a:schemeClr val="tx1"/>
              </a:solidFill>
              <a:effectLst>
                <a:outerShdw blurRad="38100" dist="19050" dir="2700000" algn="tl" rotWithShape="0">
                  <a:schemeClr val="dk1">
                    <a:alpha val="40000"/>
                  </a:schemeClr>
                </a:outerShdw>
              </a:effectLst>
            </a:endParaRPr>
          </a:p>
        </p:txBody>
      </p:sp>
      <p:sp>
        <p:nvSpPr>
          <p:cNvPr id="12" name="Rectangle 11"/>
          <p:cNvSpPr>
            <a:spLocks noChangeArrowheads="1"/>
          </p:cNvSpPr>
          <p:nvPr/>
        </p:nvSpPr>
        <p:spPr bwMode="auto">
          <a:xfrm>
            <a:off x="10024075" y="6553200"/>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atinLnBrk="1"/>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extLst>
      <p:ext uri="{BB962C8B-B14F-4D97-AF65-F5344CB8AC3E}">
        <p14:creationId xmlns:p14="http://schemas.microsoft.com/office/powerpoint/2010/main" val="2760876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47138" y="2813538"/>
            <a:ext cx="327334" cy="707886"/>
          </a:xfrm>
          <a:prstGeom prst="rect">
            <a:avLst/>
          </a:prstGeom>
          <a:noFill/>
        </p:spPr>
        <p:txBody>
          <a:bodyPr wrap="none" rtlCol="0">
            <a:spAutoFit/>
          </a:bodyPr>
          <a:lstStyle/>
          <a:p>
            <a:r>
              <a:rPr lang="en-US" sz="4000" dirty="0" smtClean="0">
                <a:solidFill>
                  <a:prstClr val="black"/>
                </a:solidFill>
                <a:latin typeface="Century Gothic" panose="020B0502020202020204" pitchFamily="34" charset="0"/>
              </a:rPr>
              <a:t> </a:t>
            </a:r>
            <a:endParaRPr lang="id-ID" sz="4000" dirty="0">
              <a:solidFill>
                <a:prstClr val="black"/>
              </a:solidFill>
              <a:latin typeface="Century Gothic" panose="020B0502020202020204" pitchFamily="34" charset="0"/>
            </a:endParaRPr>
          </a:p>
        </p:txBody>
      </p:sp>
      <p:pic>
        <p:nvPicPr>
          <p:cNvPr id="3" name="Picture 2" descr="https://2.bp.blogspot.com/-iuxQIQ9-LpE/VQfZap2NlmI/AAAAAAAAB5s/jHR1_cvYNeA/s1600/Tabel%2BZ.jpg"/>
          <p:cNvPicPr/>
          <p:nvPr/>
        </p:nvPicPr>
        <p:blipFill rotWithShape="1">
          <a:blip r:embed="rId2">
            <a:extLst>
              <a:ext uri="{28A0092B-C50C-407E-A947-70E740481C1C}">
                <a14:useLocalDpi xmlns:a14="http://schemas.microsoft.com/office/drawing/2010/main" val="0"/>
              </a:ext>
            </a:extLst>
          </a:blip>
          <a:srcRect b="34454"/>
          <a:stretch/>
        </p:blipFill>
        <p:spPr bwMode="auto">
          <a:xfrm>
            <a:off x="3007258" y="226332"/>
            <a:ext cx="7584542" cy="6326868"/>
          </a:xfrm>
          <a:prstGeom prst="rect">
            <a:avLst/>
          </a:prstGeom>
          <a:noFill/>
          <a:ln>
            <a:noFill/>
          </a:ln>
          <a:extLst>
            <a:ext uri="{53640926-AAD7-44D8-BBD7-CCE9431645EC}">
              <a14:shadowObscured xmlns:a14="http://schemas.microsoft.com/office/drawing/2010/main"/>
            </a:ext>
          </a:extLst>
        </p:spPr>
      </p:pic>
      <p:sp>
        <p:nvSpPr>
          <p:cNvPr id="4" name="Rectangle 3"/>
          <p:cNvSpPr/>
          <p:nvPr/>
        </p:nvSpPr>
        <p:spPr>
          <a:xfrm>
            <a:off x="3781438" y="640080"/>
            <a:ext cx="1329367" cy="523220"/>
          </a:xfrm>
          <a:prstGeom prst="rect">
            <a:avLst/>
          </a:prstGeom>
          <a:solidFill>
            <a:schemeClr val="bg1"/>
          </a:solidFill>
        </p:spPr>
        <p:txBody>
          <a:bodyPr wrap="square">
            <a:spAutoFit/>
          </a:bodyPr>
          <a:lstStyle/>
          <a:p>
            <a:r>
              <a:rPr lang="it-IT" sz="280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sym typeface="+mn-ea"/>
              </a:rPr>
              <a:t>Tabel Z</a:t>
            </a:r>
            <a:endParaRPr lang="en-US" sz="2800" dirty="0"/>
          </a:p>
        </p:txBody>
      </p:sp>
      <p:sp>
        <p:nvSpPr>
          <p:cNvPr id="5" name="Oval 4"/>
          <p:cNvSpPr/>
          <p:nvPr/>
        </p:nvSpPr>
        <p:spPr>
          <a:xfrm>
            <a:off x="6464249" y="4754880"/>
            <a:ext cx="609600" cy="228600"/>
          </a:xfrm>
          <a:prstGeom prst="ellipse">
            <a:avLst/>
          </a:prstGeom>
          <a:noFill/>
          <a:ln w="6350">
            <a:solidFill>
              <a:srgbClr val="FF0000"/>
            </a:solidFill>
          </a:ln>
        </p:spPr>
        <p:txBody>
          <a:bodyPr rtlCol="0" anchor="ctr"/>
          <a:lstStyle/>
          <a:p>
            <a:pPr algn="ctr"/>
            <a:endParaRPr lang="en-US">
              <a:noFill/>
            </a:endParaRPr>
          </a:p>
        </p:txBody>
      </p:sp>
      <p:sp>
        <p:nvSpPr>
          <p:cNvPr id="6" name="Oval 5"/>
          <p:cNvSpPr/>
          <p:nvPr/>
        </p:nvSpPr>
        <p:spPr>
          <a:xfrm>
            <a:off x="3098127" y="4770120"/>
            <a:ext cx="609600" cy="228600"/>
          </a:xfrm>
          <a:prstGeom prst="ellipse">
            <a:avLst/>
          </a:prstGeom>
          <a:noFill/>
          <a:ln w="6350">
            <a:solidFill>
              <a:srgbClr val="FF0000"/>
            </a:solidFill>
          </a:ln>
        </p:spPr>
        <p:txBody>
          <a:bodyPr rtlCol="0" anchor="ctr"/>
          <a:lstStyle/>
          <a:p>
            <a:pPr algn="ctr"/>
            <a:endParaRPr lang="en-US">
              <a:noFill/>
            </a:endParaRPr>
          </a:p>
        </p:txBody>
      </p:sp>
      <p:sp>
        <p:nvSpPr>
          <p:cNvPr id="7" name="Oval 6"/>
          <p:cNvSpPr/>
          <p:nvPr/>
        </p:nvSpPr>
        <p:spPr>
          <a:xfrm>
            <a:off x="6433769" y="1463040"/>
            <a:ext cx="609600" cy="228600"/>
          </a:xfrm>
          <a:prstGeom prst="ellipse">
            <a:avLst/>
          </a:prstGeom>
          <a:noFill/>
          <a:ln w="6350">
            <a:solidFill>
              <a:srgbClr val="FF0000"/>
            </a:solidFill>
          </a:ln>
        </p:spPr>
        <p:txBody>
          <a:bodyPr rtlCol="0" anchor="ctr"/>
          <a:lstStyle/>
          <a:p>
            <a:pPr algn="ctr"/>
            <a:endParaRPr lang="en-US">
              <a:noFill/>
            </a:endParaRPr>
          </a:p>
        </p:txBody>
      </p:sp>
      <p:sp>
        <p:nvSpPr>
          <p:cNvPr id="8" name="Rectangle 7"/>
          <p:cNvSpPr>
            <a:spLocks noChangeArrowheads="1"/>
          </p:cNvSpPr>
          <p:nvPr/>
        </p:nvSpPr>
        <p:spPr bwMode="auto">
          <a:xfrm>
            <a:off x="10024075" y="6553200"/>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atinLnBrk="1"/>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
        <p:nvSpPr>
          <p:cNvPr id="9" name="Oval 8"/>
          <p:cNvSpPr/>
          <p:nvPr/>
        </p:nvSpPr>
        <p:spPr>
          <a:xfrm>
            <a:off x="9237929" y="3909060"/>
            <a:ext cx="609600" cy="228600"/>
          </a:xfrm>
          <a:prstGeom prst="ellipse">
            <a:avLst/>
          </a:prstGeom>
          <a:noFill/>
          <a:ln w="6350">
            <a:solidFill>
              <a:srgbClr val="FF0000"/>
            </a:solidFill>
          </a:ln>
        </p:spPr>
        <p:txBody>
          <a:bodyPr rtlCol="0" anchor="ctr"/>
          <a:lstStyle/>
          <a:p>
            <a:pPr algn="ctr"/>
            <a:endParaRPr lang="en-US">
              <a:noFill/>
            </a:endParaRPr>
          </a:p>
        </p:txBody>
      </p:sp>
    </p:spTree>
    <p:extLst>
      <p:ext uri="{BB962C8B-B14F-4D97-AF65-F5344CB8AC3E}">
        <p14:creationId xmlns:p14="http://schemas.microsoft.com/office/powerpoint/2010/main" val="891273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23A4D68-7ACF-4049-A526-1F4F7968B4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9633" y="108011"/>
            <a:ext cx="9090959" cy="6373585"/>
          </a:xfrm>
          <a:prstGeom prst="rect">
            <a:avLst/>
          </a:prstGeom>
        </p:spPr>
      </p:pic>
      <p:sp>
        <p:nvSpPr>
          <p:cNvPr id="5" name="Rectangle 4"/>
          <p:cNvSpPr>
            <a:spLocks noChangeArrowheads="1"/>
          </p:cNvSpPr>
          <p:nvPr/>
        </p:nvSpPr>
        <p:spPr bwMode="auto">
          <a:xfrm>
            <a:off x="10024075" y="6553200"/>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atinLnBrk="1"/>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extLst>
      <p:ext uri="{BB962C8B-B14F-4D97-AF65-F5344CB8AC3E}">
        <p14:creationId xmlns:p14="http://schemas.microsoft.com/office/powerpoint/2010/main" val="272561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A558ACC-2FB6-4864-A2B1-CDD82D22564B}"/>
              </a:ext>
            </a:extLst>
          </p:cNvPr>
          <p:cNvSpPr txBox="1"/>
          <p:nvPr/>
        </p:nvSpPr>
        <p:spPr>
          <a:xfrm>
            <a:off x="4458364" y="937846"/>
            <a:ext cx="2879187" cy="523220"/>
          </a:xfrm>
          <a:prstGeom prst="rect">
            <a:avLst/>
          </a:prstGeom>
          <a:noFill/>
        </p:spPr>
        <p:txBody>
          <a:bodyPr wrap="square" rtlCol="0">
            <a:spAutoFit/>
          </a:bodyPr>
          <a:lstStyle/>
          <a:p>
            <a:r>
              <a:rPr lang="en-US" sz="2800" b="1" dirty="0">
                <a:ln w="0"/>
                <a:solidFill>
                  <a:srgbClr val="FF0000"/>
                </a:solidFill>
                <a:effectLst>
                  <a:outerShdw blurRad="38100" dist="19050" dir="2700000" algn="tl" rotWithShape="0">
                    <a:schemeClr val="dk1">
                      <a:alpha val="40000"/>
                    </a:schemeClr>
                  </a:outerShdw>
                </a:effectLst>
              </a:rPr>
              <a:t>SAMPEL KECIL</a:t>
            </a:r>
            <a:endParaRPr lang="en-ID" sz="2800" b="1" dirty="0">
              <a:ln w="0"/>
              <a:solidFill>
                <a:srgbClr val="FF0000"/>
              </a:solidFill>
              <a:effectLst>
                <a:outerShdw blurRad="38100" dist="19050" dir="2700000" algn="tl" rotWithShape="0">
                  <a:schemeClr val="dk1">
                    <a:alpha val="40000"/>
                  </a:schemeClr>
                </a:outerShdw>
              </a:effectLst>
            </a:endParaRPr>
          </a:p>
        </p:txBody>
      </p:sp>
      <p:sp>
        <p:nvSpPr>
          <p:cNvPr id="3" name="Rectangle: Rounded Corners 2">
            <a:extLst>
              <a:ext uri="{FF2B5EF4-FFF2-40B4-BE49-F238E27FC236}">
                <a16:creationId xmlns:a16="http://schemas.microsoft.com/office/drawing/2014/main" xmlns="" id="{A2F85481-A96B-433E-AA0F-DC2BB253F37F}"/>
              </a:ext>
            </a:extLst>
          </p:cNvPr>
          <p:cNvSpPr/>
          <p:nvPr/>
        </p:nvSpPr>
        <p:spPr>
          <a:xfrm>
            <a:off x="1325784" y="1704534"/>
            <a:ext cx="2438496" cy="3798277"/>
          </a:xfrm>
          <a:prstGeom prst="roundRect">
            <a:avLst/>
          </a:prstGeom>
          <a:solidFill>
            <a:srgbClr val="9E9E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AutoNum type="arabicPeriod"/>
            </a:pPr>
            <a:r>
              <a:rPr lang="en-ID" sz="2200" b="1" i="1" dirty="0">
                <a:ln w="0"/>
                <a:solidFill>
                  <a:schemeClr val="tx1"/>
                </a:solidFill>
                <a:effectLst>
                  <a:outerShdw blurRad="38100" dist="19050" dir="2700000" algn="tl" rotWithShape="0">
                    <a:schemeClr val="dk1">
                      <a:alpha val="40000"/>
                    </a:schemeClr>
                  </a:outerShdw>
                </a:effectLst>
              </a:rPr>
              <a:t>FORMULASI HIPOTESIS</a:t>
            </a:r>
          </a:p>
          <a:p>
            <a:endParaRPr lang="en-ID" sz="2000" b="1" i="1" dirty="0">
              <a:ln w="0"/>
              <a:solidFill>
                <a:schemeClr val="tx1"/>
              </a:solidFill>
              <a:effectLst>
                <a:outerShdw blurRad="38100" dist="19050" dir="2700000" algn="tl" rotWithShape="0">
                  <a:schemeClr val="dk1">
                    <a:alpha val="40000"/>
                  </a:schemeClr>
                </a:outerShdw>
              </a:effectLst>
            </a:endParaRPr>
          </a:p>
          <a:p>
            <a:r>
              <a:rPr lang="en-GB" sz="2200" dirty="0">
                <a:ln w="0"/>
                <a:solidFill>
                  <a:schemeClr val="tx1"/>
                </a:solidFill>
                <a:effectLst>
                  <a:outerShdw blurRad="38100" dist="19050" dir="2700000" algn="tl" rotWithShape="0">
                    <a:schemeClr val="dk1">
                      <a:alpha val="40000"/>
                    </a:schemeClr>
                  </a:outerShdw>
                </a:effectLst>
              </a:rPr>
              <a:t>a. H</a:t>
            </a:r>
            <a:r>
              <a:rPr lang="en-GB" sz="2200" baseline="-25000" dirty="0">
                <a:ln w="0"/>
                <a:solidFill>
                  <a:schemeClr val="tx1"/>
                </a:solidFill>
                <a:effectLst>
                  <a:outerShdw blurRad="38100" dist="19050" dir="2700000" algn="tl" rotWithShape="0">
                    <a:schemeClr val="dk1">
                      <a:alpha val="40000"/>
                    </a:schemeClr>
                  </a:outerShdw>
                </a:effectLst>
              </a:rPr>
              <a:t>o</a:t>
            </a:r>
            <a:r>
              <a:rPr lang="en-GB" sz="2200" dirty="0">
                <a:ln w="0"/>
                <a:solidFill>
                  <a:schemeClr val="tx1"/>
                </a:solidFill>
                <a:effectLst>
                  <a:outerShdw blurRad="38100" dist="19050" dir="2700000" algn="tl" rotWithShape="0">
                    <a:schemeClr val="dk1">
                      <a:alpha val="40000"/>
                    </a:schemeClr>
                  </a:outerShdw>
                </a:effectLst>
              </a:rPr>
              <a:t> : µ = µ</a:t>
            </a:r>
            <a:r>
              <a:rPr lang="en-GB" sz="2200" baseline="-25000" dirty="0">
                <a:ln w="0"/>
                <a:solidFill>
                  <a:schemeClr val="tx1"/>
                </a:solidFill>
                <a:effectLst>
                  <a:outerShdw blurRad="38100" dist="19050" dir="2700000" algn="tl" rotWithShape="0">
                    <a:schemeClr val="dk1">
                      <a:alpha val="40000"/>
                    </a:schemeClr>
                  </a:outerShdw>
                </a:effectLst>
              </a:rPr>
              <a:t>o</a:t>
            </a:r>
            <a:endParaRPr lang="en-ID" sz="2200" dirty="0">
              <a:ln w="0"/>
              <a:solidFill>
                <a:schemeClr val="tx1"/>
              </a:solidFill>
              <a:effectLst>
                <a:outerShdw blurRad="38100" dist="19050" dir="2700000" algn="tl" rotWithShape="0">
                  <a:schemeClr val="dk1">
                    <a:alpha val="40000"/>
                  </a:schemeClr>
                </a:outerShdw>
              </a:effectLst>
            </a:endParaRPr>
          </a:p>
          <a:p>
            <a:r>
              <a:rPr lang="en-GB" sz="2200" dirty="0" smtClean="0">
                <a:ln w="0"/>
                <a:solidFill>
                  <a:schemeClr val="tx1"/>
                </a:solidFill>
                <a:effectLst>
                  <a:outerShdw blurRad="38100" dist="19050" dir="2700000" algn="tl" rotWithShape="0">
                    <a:schemeClr val="dk1">
                      <a:alpha val="40000"/>
                    </a:schemeClr>
                  </a:outerShdw>
                </a:effectLst>
              </a:rPr>
              <a:t>     H</a:t>
            </a:r>
            <a:r>
              <a:rPr lang="en-GB" sz="2200" baseline="-25000" dirty="0" smtClean="0">
                <a:ln w="0"/>
                <a:solidFill>
                  <a:schemeClr val="tx1"/>
                </a:solidFill>
                <a:effectLst>
                  <a:outerShdw blurRad="38100" dist="19050" dir="2700000" algn="tl" rotWithShape="0">
                    <a:schemeClr val="dk1">
                      <a:alpha val="40000"/>
                    </a:schemeClr>
                  </a:outerShdw>
                </a:effectLst>
              </a:rPr>
              <a:t>1</a:t>
            </a:r>
            <a:r>
              <a:rPr lang="en-GB" sz="2200" dirty="0">
                <a:ln w="0"/>
                <a:solidFill>
                  <a:schemeClr val="tx1"/>
                </a:solidFill>
                <a:effectLst>
                  <a:outerShdw blurRad="38100" dist="19050" dir="2700000" algn="tl" rotWithShape="0">
                    <a:schemeClr val="dk1">
                      <a:alpha val="40000"/>
                    </a:schemeClr>
                  </a:outerShdw>
                </a:effectLst>
              </a:rPr>
              <a:t> : µ &gt; µ</a:t>
            </a:r>
            <a:r>
              <a:rPr lang="en-GB" sz="2200" baseline="-25000" dirty="0">
                <a:ln w="0"/>
                <a:solidFill>
                  <a:schemeClr val="tx1"/>
                </a:solidFill>
                <a:effectLst>
                  <a:outerShdw blurRad="38100" dist="19050" dir="2700000" algn="tl" rotWithShape="0">
                    <a:schemeClr val="dk1">
                      <a:alpha val="40000"/>
                    </a:schemeClr>
                  </a:outerShdw>
                </a:effectLst>
              </a:rPr>
              <a:t>o</a:t>
            </a:r>
            <a:endParaRPr lang="en-ID" sz="2200" dirty="0">
              <a:ln w="0"/>
              <a:solidFill>
                <a:schemeClr val="tx1"/>
              </a:solidFill>
              <a:effectLst>
                <a:outerShdw blurRad="38100" dist="19050" dir="2700000" algn="tl" rotWithShape="0">
                  <a:schemeClr val="dk1">
                    <a:alpha val="40000"/>
                  </a:schemeClr>
                </a:outerShdw>
              </a:effectLst>
            </a:endParaRPr>
          </a:p>
          <a:p>
            <a:pPr>
              <a:spcBef>
                <a:spcPts val="600"/>
              </a:spcBef>
            </a:pPr>
            <a:r>
              <a:rPr lang="en-GB" sz="2200" dirty="0">
                <a:ln w="0"/>
                <a:solidFill>
                  <a:schemeClr val="tx1"/>
                </a:solidFill>
                <a:effectLst>
                  <a:outerShdw blurRad="38100" dist="19050" dir="2700000" algn="tl" rotWithShape="0">
                    <a:schemeClr val="dk1">
                      <a:alpha val="40000"/>
                    </a:schemeClr>
                  </a:outerShdw>
                </a:effectLst>
              </a:rPr>
              <a:t>b. H</a:t>
            </a:r>
            <a:r>
              <a:rPr lang="en-GB" sz="2200" baseline="-25000" dirty="0">
                <a:ln w="0"/>
                <a:solidFill>
                  <a:schemeClr val="tx1"/>
                </a:solidFill>
                <a:effectLst>
                  <a:outerShdw blurRad="38100" dist="19050" dir="2700000" algn="tl" rotWithShape="0">
                    <a:schemeClr val="dk1">
                      <a:alpha val="40000"/>
                    </a:schemeClr>
                  </a:outerShdw>
                </a:effectLst>
              </a:rPr>
              <a:t>o</a:t>
            </a:r>
            <a:r>
              <a:rPr lang="en-GB" sz="2200" dirty="0">
                <a:ln w="0"/>
                <a:solidFill>
                  <a:schemeClr val="tx1"/>
                </a:solidFill>
                <a:effectLst>
                  <a:outerShdw blurRad="38100" dist="19050" dir="2700000" algn="tl" rotWithShape="0">
                    <a:schemeClr val="dk1">
                      <a:alpha val="40000"/>
                    </a:schemeClr>
                  </a:outerShdw>
                </a:effectLst>
              </a:rPr>
              <a:t> : µ = µ</a:t>
            </a:r>
            <a:r>
              <a:rPr lang="en-GB" sz="2200" baseline="-25000" dirty="0">
                <a:ln w="0"/>
                <a:solidFill>
                  <a:schemeClr val="tx1"/>
                </a:solidFill>
                <a:effectLst>
                  <a:outerShdw blurRad="38100" dist="19050" dir="2700000" algn="tl" rotWithShape="0">
                    <a:schemeClr val="dk1">
                      <a:alpha val="40000"/>
                    </a:schemeClr>
                  </a:outerShdw>
                </a:effectLst>
              </a:rPr>
              <a:t>o</a:t>
            </a:r>
            <a:endParaRPr lang="en-ID" sz="2200" dirty="0">
              <a:ln w="0"/>
              <a:solidFill>
                <a:schemeClr val="tx1"/>
              </a:solidFill>
              <a:effectLst>
                <a:outerShdw blurRad="38100" dist="19050" dir="2700000" algn="tl" rotWithShape="0">
                  <a:schemeClr val="dk1">
                    <a:alpha val="40000"/>
                  </a:schemeClr>
                </a:outerShdw>
              </a:effectLst>
            </a:endParaRPr>
          </a:p>
          <a:p>
            <a:r>
              <a:rPr lang="en-GB" sz="2200" dirty="0" smtClean="0">
                <a:ln w="0"/>
                <a:solidFill>
                  <a:schemeClr val="tx1"/>
                </a:solidFill>
                <a:effectLst>
                  <a:outerShdw blurRad="38100" dist="19050" dir="2700000" algn="tl" rotWithShape="0">
                    <a:schemeClr val="dk1">
                      <a:alpha val="40000"/>
                    </a:schemeClr>
                  </a:outerShdw>
                </a:effectLst>
              </a:rPr>
              <a:t>     H</a:t>
            </a:r>
            <a:r>
              <a:rPr lang="en-GB" sz="2200" baseline="-25000" dirty="0" smtClean="0">
                <a:ln w="0"/>
                <a:solidFill>
                  <a:schemeClr val="tx1"/>
                </a:solidFill>
                <a:effectLst>
                  <a:outerShdw blurRad="38100" dist="19050" dir="2700000" algn="tl" rotWithShape="0">
                    <a:schemeClr val="dk1">
                      <a:alpha val="40000"/>
                    </a:schemeClr>
                  </a:outerShdw>
                </a:effectLst>
              </a:rPr>
              <a:t>1</a:t>
            </a:r>
            <a:r>
              <a:rPr lang="en-GB" sz="2200" dirty="0">
                <a:ln w="0"/>
                <a:solidFill>
                  <a:schemeClr val="tx1"/>
                </a:solidFill>
                <a:effectLst>
                  <a:outerShdw blurRad="38100" dist="19050" dir="2700000" algn="tl" rotWithShape="0">
                    <a:schemeClr val="dk1">
                      <a:alpha val="40000"/>
                    </a:schemeClr>
                  </a:outerShdw>
                </a:effectLst>
              </a:rPr>
              <a:t> : µ &lt; µ</a:t>
            </a:r>
            <a:r>
              <a:rPr lang="en-GB" sz="2200" baseline="-25000" dirty="0">
                <a:ln w="0"/>
                <a:solidFill>
                  <a:schemeClr val="tx1"/>
                </a:solidFill>
                <a:effectLst>
                  <a:outerShdw blurRad="38100" dist="19050" dir="2700000" algn="tl" rotWithShape="0">
                    <a:schemeClr val="dk1">
                      <a:alpha val="40000"/>
                    </a:schemeClr>
                  </a:outerShdw>
                </a:effectLst>
              </a:rPr>
              <a:t>o</a:t>
            </a:r>
            <a:endParaRPr lang="en-ID" sz="2200" dirty="0">
              <a:ln w="0"/>
              <a:solidFill>
                <a:schemeClr val="tx1"/>
              </a:solidFill>
              <a:effectLst>
                <a:outerShdw blurRad="38100" dist="19050" dir="2700000" algn="tl" rotWithShape="0">
                  <a:schemeClr val="dk1">
                    <a:alpha val="40000"/>
                  </a:schemeClr>
                </a:outerShdw>
              </a:effectLst>
            </a:endParaRPr>
          </a:p>
          <a:p>
            <a:pPr>
              <a:spcBef>
                <a:spcPts val="600"/>
              </a:spcBef>
            </a:pPr>
            <a:r>
              <a:rPr lang="en-GB" sz="2200" dirty="0">
                <a:ln w="0"/>
                <a:solidFill>
                  <a:schemeClr val="tx1"/>
                </a:solidFill>
                <a:effectLst>
                  <a:outerShdw blurRad="38100" dist="19050" dir="2700000" algn="tl" rotWithShape="0">
                    <a:schemeClr val="dk1">
                      <a:alpha val="40000"/>
                    </a:schemeClr>
                  </a:outerShdw>
                </a:effectLst>
              </a:rPr>
              <a:t>c. H</a:t>
            </a:r>
            <a:r>
              <a:rPr lang="en-GB" sz="2200" baseline="-25000" dirty="0">
                <a:ln w="0"/>
                <a:solidFill>
                  <a:schemeClr val="tx1"/>
                </a:solidFill>
                <a:effectLst>
                  <a:outerShdw blurRad="38100" dist="19050" dir="2700000" algn="tl" rotWithShape="0">
                    <a:schemeClr val="dk1">
                      <a:alpha val="40000"/>
                    </a:schemeClr>
                  </a:outerShdw>
                </a:effectLst>
              </a:rPr>
              <a:t>o</a:t>
            </a:r>
            <a:r>
              <a:rPr lang="en-GB" sz="2200" dirty="0">
                <a:ln w="0"/>
                <a:solidFill>
                  <a:schemeClr val="tx1"/>
                </a:solidFill>
                <a:effectLst>
                  <a:outerShdw blurRad="38100" dist="19050" dir="2700000" algn="tl" rotWithShape="0">
                    <a:schemeClr val="dk1">
                      <a:alpha val="40000"/>
                    </a:schemeClr>
                  </a:outerShdw>
                </a:effectLst>
              </a:rPr>
              <a:t> : µ = µ</a:t>
            </a:r>
            <a:r>
              <a:rPr lang="en-GB" sz="2200" baseline="-25000" dirty="0">
                <a:ln w="0"/>
                <a:solidFill>
                  <a:schemeClr val="tx1"/>
                </a:solidFill>
                <a:effectLst>
                  <a:outerShdw blurRad="38100" dist="19050" dir="2700000" algn="tl" rotWithShape="0">
                    <a:schemeClr val="dk1">
                      <a:alpha val="40000"/>
                    </a:schemeClr>
                  </a:outerShdw>
                </a:effectLst>
              </a:rPr>
              <a:t>o</a:t>
            </a:r>
            <a:endParaRPr lang="en-ID" sz="2200" dirty="0">
              <a:ln w="0"/>
              <a:solidFill>
                <a:schemeClr val="tx1"/>
              </a:solidFill>
              <a:effectLst>
                <a:outerShdw blurRad="38100" dist="19050" dir="2700000" algn="tl" rotWithShape="0">
                  <a:schemeClr val="dk1">
                    <a:alpha val="40000"/>
                  </a:schemeClr>
                </a:outerShdw>
              </a:effectLst>
            </a:endParaRPr>
          </a:p>
          <a:p>
            <a:r>
              <a:rPr lang="en-GB" sz="2200" dirty="0" smtClean="0">
                <a:ln w="0"/>
                <a:solidFill>
                  <a:schemeClr val="tx1"/>
                </a:solidFill>
                <a:effectLst>
                  <a:outerShdw blurRad="38100" dist="19050" dir="2700000" algn="tl" rotWithShape="0">
                    <a:schemeClr val="dk1">
                      <a:alpha val="40000"/>
                    </a:schemeClr>
                  </a:outerShdw>
                </a:effectLst>
              </a:rPr>
              <a:t>     H</a:t>
            </a:r>
            <a:r>
              <a:rPr lang="en-GB" sz="2200" baseline="-25000" dirty="0" smtClean="0">
                <a:ln w="0"/>
                <a:solidFill>
                  <a:schemeClr val="tx1"/>
                </a:solidFill>
                <a:effectLst>
                  <a:outerShdw blurRad="38100" dist="19050" dir="2700000" algn="tl" rotWithShape="0">
                    <a:schemeClr val="dk1">
                      <a:alpha val="40000"/>
                    </a:schemeClr>
                  </a:outerShdw>
                </a:effectLst>
              </a:rPr>
              <a:t>1</a:t>
            </a:r>
            <a:r>
              <a:rPr lang="en-GB" sz="2200" dirty="0">
                <a:ln w="0"/>
                <a:solidFill>
                  <a:schemeClr val="tx1"/>
                </a:solidFill>
                <a:effectLst>
                  <a:outerShdw blurRad="38100" dist="19050" dir="2700000" algn="tl" rotWithShape="0">
                    <a:schemeClr val="dk1">
                      <a:alpha val="40000"/>
                    </a:schemeClr>
                  </a:outerShdw>
                </a:effectLst>
              </a:rPr>
              <a:t> : µ ≠ µ</a:t>
            </a:r>
            <a:r>
              <a:rPr lang="en-GB" sz="2200" baseline="-25000" dirty="0">
                <a:ln w="0"/>
                <a:solidFill>
                  <a:schemeClr val="tx1"/>
                </a:solidFill>
                <a:effectLst>
                  <a:outerShdw blurRad="38100" dist="19050" dir="2700000" algn="tl" rotWithShape="0">
                    <a:schemeClr val="dk1">
                      <a:alpha val="40000"/>
                    </a:schemeClr>
                  </a:outerShdw>
                </a:effectLst>
              </a:rPr>
              <a:t>o</a:t>
            </a:r>
            <a:endParaRPr lang="en-ID" sz="2200" dirty="0"/>
          </a:p>
        </p:txBody>
      </p:sp>
      <p:sp>
        <p:nvSpPr>
          <p:cNvPr id="4" name="Rectangle: Rounded Corners 3">
            <a:extLst>
              <a:ext uri="{FF2B5EF4-FFF2-40B4-BE49-F238E27FC236}">
                <a16:creationId xmlns:a16="http://schemas.microsoft.com/office/drawing/2014/main" xmlns="" id="{795D7FF3-F16E-4F73-A81F-695844BAC06E}"/>
              </a:ext>
            </a:extLst>
          </p:cNvPr>
          <p:cNvSpPr/>
          <p:nvPr/>
        </p:nvSpPr>
        <p:spPr>
          <a:xfrm>
            <a:off x="3936688" y="1878620"/>
            <a:ext cx="3709181" cy="3624191"/>
          </a:xfrm>
          <a:prstGeom prst="roundRect">
            <a:avLst/>
          </a:prstGeom>
          <a:solidFill>
            <a:srgbClr val="9E9E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b="1" i="1" dirty="0">
                <a:ln w="0"/>
                <a:solidFill>
                  <a:schemeClr val="tx1"/>
                </a:solidFill>
                <a:effectLst>
                  <a:outerShdw blurRad="38100" dist="19050" dir="2700000" algn="tl" rotWithShape="0">
                    <a:schemeClr val="dk1">
                      <a:alpha val="40000"/>
                    </a:schemeClr>
                  </a:outerShdw>
                </a:effectLst>
              </a:rPr>
              <a:t>2. PENENTUAN NILAI</a:t>
            </a:r>
          </a:p>
          <a:p>
            <a:endParaRPr lang="en-GB" sz="1200" dirty="0">
              <a:ln w="0"/>
              <a:solidFill>
                <a:schemeClr val="tx1"/>
              </a:solidFill>
              <a:effectLst>
                <a:outerShdw blurRad="38100" dist="19050" dir="2700000" algn="tl" rotWithShape="0">
                  <a:schemeClr val="dk1">
                    <a:alpha val="40000"/>
                  </a:schemeClr>
                </a:outerShdw>
              </a:effectLst>
            </a:endParaRPr>
          </a:p>
          <a:p>
            <a:r>
              <a:rPr lang="en-GB" sz="2200" dirty="0" err="1" smtClean="0">
                <a:ln w="0"/>
                <a:solidFill>
                  <a:schemeClr val="tx1"/>
                </a:solidFill>
                <a:effectLst>
                  <a:outerShdw blurRad="38100" dist="19050" dir="2700000" algn="tl" rotWithShape="0">
                    <a:schemeClr val="dk1">
                      <a:alpha val="40000"/>
                    </a:schemeClr>
                  </a:outerShdw>
                </a:effectLst>
              </a:rPr>
              <a:t>Menentukan</a:t>
            </a:r>
            <a:r>
              <a:rPr lang="en-GB" sz="2200" dirty="0">
                <a:ln w="0"/>
                <a:solidFill>
                  <a:schemeClr val="tx1"/>
                </a:solidFill>
                <a:effectLst>
                  <a:outerShdw blurRad="38100" dist="19050" dir="2700000" algn="tl" rotWithShape="0">
                    <a:schemeClr val="dk1">
                      <a:alpha val="40000"/>
                    </a:schemeClr>
                  </a:outerShdw>
                </a:effectLst>
              </a:rPr>
              <a:t> </a:t>
            </a:r>
            <a:r>
              <a:rPr lang="en-GB" sz="2200" dirty="0" err="1">
                <a:ln w="0"/>
                <a:solidFill>
                  <a:schemeClr val="tx1"/>
                </a:solidFill>
                <a:effectLst>
                  <a:outerShdw blurRad="38100" dist="19050" dir="2700000" algn="tl" rotWithShape="0">
                    <a:schemeClr val="dk1">
                      <a:alpha val="40000"/>
                    </a:schemeClr>
                  </a:outerShdw>
                </a:effectLst>
              </a:rPr>
              <a:t>nilai</a:t>
            </a:r>
            <a:r>
              <a:rPr lang="en-GB" sz="2200" dirty="0">
                <a:ln w="0"/>
                <a:solidFill>
                  <a:schemeClr val="tx1"/>
                </a:solidFill>
                <a:effectLst>
                  <a:outerShdw blurRad="38100" dist="19050" dir="2700000" algn="tl" rotWithShape="0">
                    <a:schemeClr val="dk1">
                      <a:alpha val="40000"/>
                    </a:schemeClr>
                  </a:outerShdw>
                </a:effectLst>
              </a:rPr>
              <a:t> t- </a:t>
            </a:r>
            <a:r>
              <a:rPr lang="en-GB" sz="2200" dirty="0" err="1" smtClean="0">
                <a:ln w="0"/>
                <a:solidFill>
                  <a:schemeClr val="tx1"/>
                </a:solidFill>
                <a:effectLst>
                  <a:outerShdw blurRad="38100" dist="19050" dir="2700000" algn="tl" rotWithShape="0">
                    <a:schemeClr val="dk1">
                      <a:alpha val="40000"/>
                    </a:schemeClr>
                  </a:outerShdw>
                </a:effectLst>
              </a:rPr>
              <a:t>tabel</a:t>
            </a:r>
            <a:r>
              <a:rPr lang="en-GB" sz="2200" dirty="0" smtClean="0">
                <a:ln w="0"/>
                <a:solidFill>
                  <a:schemeClr val="tx1"/>
                </a:solidFill>
                <a:effectLst>
                  <a:outerShdw blurRad="38100" dist="19050" dir="2700000" algn="tl" rotWithShape="0">
                    <a:schemeClr val="dk1">
                      <a:alpha val="40000"/>
                    </a:schemeClr>
                  </a:outerShdw>
                </a:effectLst>
              </a:rPr>
              <a:t> </a:t>
            </a:r>
            <a:r>
              <a:rPr lang="en-GB" sz="2200" dirty="0" err="1" smtClean="0">
                <a:ln w="0"/>
                <a:solidFill>
                  <a:schemeClr val="tx1"/>
                </a:solidFill>
                <a:effectLst>
                  <a:outerShdw blurRad="38100" dist="19050" dir="2700000" algn="tl" rotWithShape="0">
                    <a:schemeClr val="dk1">
                      <a:alpha val="40000"/>
                    </a:schemeClr>
                  </a:outerShdw>
                </a:effectLst>
              </a:rPr>
              <a:t>dengan</a:t>
            </a:r>
            <a:r>
              <a:rPr lang="en-GB" sz="2200" dirty="0" smtClean="0">
                <a:ln w="0"/>
                <a:solidFill>
                  <a:schemeClr val="tx1"/>
                </a:solidFill>
                <a:effectLst>
                  <a:outerShdw blurRad="38100" dist="19050" dir="2700000" algn="tl" rotWithShape="0">
                    <a:schemeClr val="dk1">
                      <a:alpha val="40000"/>
                    </a:schemeClr>
                  </a:outerShdw>
                </a:effectLst>
              </a:rPr>
              <a:t> </a:t>
            </a:r>
            <a:r>
              <a:rPr lang="en-GB" sz="2200" dirty="0" err="1" smtClean="0">
                <a:ln w="0"/>
                <a:solidFill>
                  <a:schemeClr val="tx1"/>
                </a:solidFill>
                <a:effectLst>
                  <a:outerShdw blurRad="38100" dist="19050" dir="2700000" algn="tl" rotWithShape="0">
                    <a:schemeClr val="dk1">
                      <a:alpha val="40000"/>
                    </a:schemeClr>
                  </a:outerShdw>
                </a:effectLst>
              </a:rPr>
              <a:t>nilai</a:t>
            </a:r>
            <a:r>
              <a:rPr lang="en-GB" sz="2200" dirty="0" smtClean="0">
                <a:ln w="0"/>
                <a:solidFill>
                  <a:schemeClr val="tx1"/>
                </a:solidFill>
                <a:effectLst>
                  <a:outerShdw blurRad="38100" dist="19050" dir="2700000" algn="tl" rotWithShape="0">
                    <a:schemeClr val="dk1">
                      <a:alpha val="40000"/>
                    </a:schemeClr>
                  </a:outerShdw>
                </a:effectLst>
              </a:rPr>
              <a:t> </a:t>
            </a:r>
            <a:r>
              <a:rPr lang="en-GB" sz="2200" dirty="0">
                <a:ln w="0"/>
                <a:solidFill>
                  <a:schemeClr val="tx1"/>
                </a:solidFill>
                <a:effectLst>
                  <a:outerShdw blurRad="38100" dist="19050" dir="2700000" algn="tl" rotWithShape="0">
                    <a:schemeClr val="dk1">
                      <a:alpha val="40000"/>
                    </a:schemeClr>
                  </a:outerShdw>
                </a:effectLst>
              </a:rPr>
              <a:t>α (</a:t>
            </a:r>
            <a:r>
              <a:rPr lang="en-GB" sz="2200" dirty="0" err="1">
                <a:ln w="0"/>
                <a:solidFill>
                  <a:schemeClr val="tx1"/>
                </a:solidFill>
                <a:effectLst>
                  <a:outerShdw blurRad="38100" dist="19050" dir="2700000" algn="tl" rotWithShape="0">
                    <a:schemeClr val="dk1">
                      <a:alpha val="40000"/>
                    </a:schemeClr>
                  </a:outerShdw>
                </a:effectLst>
              </a:rPr>
              <a:t>taraf</a:t>
            </a:r>
            <a:r>
              <a:rPr lang="en-GB" sz="2200" dirty="0">
                <a:ln w="0"/>
                <a:solidFill>
                  <a:schemeClr val="tx1"/>
                </a:solidFill>
                <a:effectLst>
                  <a:outerShdw blurRad="38100" dist="19050" dir="2700000" algn="tl" rotWithShape="0">
                    <a:schemeClr val="dk1">
                      <a:alpha val="40000"/>
                    </a:schemeClr>
                  </a:outerShdw>
                </a:effectLst>
              </a:rPr>
              <a:t> </a:t>
            </a:r>
            <a:r>
              <a:rPr lang="en-GB" sz="2200" dirty="0" err="1">
                <a:ln w="0"/>
                <a:solidFill>
                  <a:schemeClr val="tx1"/>
                </a:solidFill>
                <a:effectLst>
                  <a:outerShdw blurRad="38100" dist="19050" dir="2700000" algn="tl" rotWithShape="0">
                    <a:schemeClr val="dk1">
                      <a:alpha val="40000"/>
                    </a:schemeClr>
                  </a:outerShdw>
                </a:effectLst>
              </a:rPr>
              <a:t>nyata</a:t>
            </a:r>
            <a:r>
              <a:rPr lang="en-GB" sz="2200" dirty="0">
                <a:ln w="0"/>
                <a:solidFill>
                  <a:schemeClr val="tx1"/>
                </a:solidFill>
                <a:effectLst>
                  <a:outerShdw blurRad="38100" dist="19050" dir="2700000" algn="tl" rotWithShape="0">
                    <a:schemeClr val="dk1">
                      <a:alpha val="40000"/>
                    </a:schemeClr>
                  </a:outerShdw>
                </a:effectLst>
              </a:rPr>
              <a:t>) </a:t>
            </a:r>
            <a:r>
              <a:rPr lang="en-GB" sz="2200" dirty="0" err="1">
                <a:ln w="0"/>
                <a:solidFill>
                  <a:schemeClr val="tx1"/>
                </a:solidFill>
                <a:effectLst>
                  <a:outerShdw blurRad="38100" dist="19050" dir="2700000" algn="tl" rotWithShape="0">
                    <a:schemeClr val="dk1">
                      <a:alpha val="40000"/>
                    </a:schemeClr>
                  </a:outerShdw>
                </a:effectLst>
              </a:rPr>
              <a:t>sesuai</a:t>
            </a:r>
            <a:r>
              <a:rPr lang="en-GB" sz="2200" dirty="0">
                <a:ln w="0"/>
                <a:solidFill>
                  <a:schemeClr val="tx1"/>
                </a:solidFill>
                <a:effectLst>
                  <a:outerShdw blurRad="38100" dist="19050" dir="2700000" algn="tl" rotWithShape="0">
                    <a:schemeClr val="dk1">
                      <a:alpha val="40000"/>
                    </a:schemeClr>
                  </a:outerShdw>
                </a:effectLst>
              </a:rPr>
              <a:t> </a:t>
            </a:r>
            <a:r>
              <a:rPr lang="en-GB" sz="2200" dirty="0" err="1">
                <a:ln w="0"/>
                <a:solidFill>
                  <a:schemeClr val="tx1"/>
                </a:solidFill>
                <a:effectLst>
                  <a:outerShdw blurRad="38100" dist="19050" dir="2700000" algn="tl" rotWithShape="0">
                    <a:schemeClr val="dk1">
                      <a:alpha val="40000"/>
                    </a:schemeClr>
                  </a:outerShdw>
                </a:effectLst>
              </a:rPr>
              <a:t>soal</a:t>
            </a:r>
            <a:r>
              <a:rPr lang="en-GB" sz="2200" dirty="0">
                <a:ln w="0"/>
                <a:solidFill>
                  <a:schemeClr val="tx1"/>
                </a:solidFill>
                <a:effectLst>
                  <a:outerShdw blurRad="38100" dist="19050" dir="2700000" algn="tl" rotWithShape="0">
                    <a:schemeClr val="dk1">
                      <a:alpha val="40000"/>
                    </a:schemeClr>
                  </a:outerShdw>
                </a:effectLst>
              </a:rPr>
              <a:t>, </a:t>
            </a:r>
            <a:r>
              <a:rPr lang="en-GB" sz="2200" dirty="0" err="1">
                <a:ln w="0"/>
                <a:solidFill>
                  <a:schemeClr val="tx1"/>
                </a:solidFill>
                <a:effectLst>
                  <a:outerShdw blurRad="38100" dist="19050" dir="2700000" algn="tl" rotWithShape="0">
                    <a:schemeClr val="dk1">
                      <a:alpha val="40000"/>
                    </a:schemeClr>
                  </a:outerShdw>
                </a:effectLst>
              </a:rPr>
              <a:t>kemudian</a:t>
            </a:r>
            <a:r>
              <a:rPr lang="en-GB" sz="2200" dirty="0">
                <a:ln w="0"/>
                <a:solidFill>
                  <a:schemeClr val="tx1"/>
                </a:solidFill>
                <a:effectLst>
                  <a:outerShdw blurRad="38100" dist="19050" dir="2700000" algn="tl" rotWithShape="0">
                    <a:schemeClr val="dk1">
                      <a:alpha val="40000"/>
                    </a:schemeClr>
                  </a:outerShdw>
                </a:effectLst>
              </a:rPr>
              <a:t> </a:t>
            </a:r>
            <a:r>
              <a:rPr lang="en-GB" sz="2200" dirty="0" err="1">
                <a:ln w="0"/>
                <a:solidFill>
                  <a:schemeClr val="tx1"/>
                </a:solidFill>
                <a:effectLst>
                  <a:outerShdw blurRad="38100" dist="19050" dir="2700000" algn="tl" rotWithShape="0">
                    <a:schemeClr val="dk1">
                      <a:alpha val="40000"/>
                    </a:schemeClr>
                  </a:outerShdw>
                </a:effectLst>
              </a:rPr>
              <a:t>menentukan</a:t>
            </a:r>
            <a:r>
              <a:rPr lang="en-GB" sz="2200" dirty="0">
                <a:ln w="0"/>
                <a:solidFill>
                  <a:schemeClr val="tx1"/>
                </a:solidFill>
                <a:effectLst>
                  <a:outerShdw blurRad="38100" dist="19050" dir="2700000" algn="tl" rotWithShape="0">
                    <a:schemeClr val="dk1">
                      <a:alpha val="40000"/>
                    </a:schemeClr>
                  </a:outerShdw>
                </a:effectLst>
              </a:rPr>
              <a:t> </a:t>
            </a:r>
            <a:r>
              <a:rPr lang="en-GB" sz="2200" dirty="0" err="1">
                <a:ln w="0"/>
                <a:solidFill>
                  <a:schemeClr val="tx1"/>
                </a:solidFill>
                <a:effectLst>
                  <a:outerShdw blurRad="38100" dist="19050" dir="2700000" algn="tl" rotWithShape="0">
                    <a:schemeClr val="dk1">
                      <a:alpha val="40000"/>
                    </a:schemeClr>
                  </a:outerShdw>
                </a:effectLst>
              </a:rPr>
              <a:t>derajat</a:t>
            </a:r>
            <a:r>
              <a:rPr lang="en-GB" sz="2200" dirty="0">
                <a:ln w="0"/>
                <a:solidFill>
                  <a:schemeClr val="tx1"/>
                </a:solidFill>
                <a:effectLst>
                  <a:outerShdw blurRad="38100" dist="19050" dir="2700000" algn="tl" rotWithShape="0">
                    <a:schemeClr val="dk1">
                      <a:alpha val="40000"/>
                    </a:schemeClr>
                  </a:outerShdw>
                </a:effectLst>
              </a:rPr>
              <a:t> </a:t>
            </a:r>
            <a:r>
              <a:rPr lang="en-GB" sz="2200" dirty="0" err="1">
                <a:ln w="0"/>
                <a:solidFill>
                  <a:schemeClr val="tx1"/>
                </a:solidFill>
                <a:effectLst>
                  <a:outerShdw blurRad="38100" dist="19050" dir="2700000" algn="tl" rotWithShape="0">
                    <a:schemeClr val="dk1">
                      <a:alpha val="40000"/>
                    </a:schemeClr>
                  </a:outerShdw>
                </a:effectLst>
              </a:rPr>
              <a:t>bebas</a:t>
            </a:r>
            <a:r>
              <a:rPr lang="en-GB" sz="2200" dirty="0">
                <a:ln w="0"/>
                <a:solidFill>
                  <a:schemeClr val="tx1"/>
                </a:solidFill>
                <a:effectLst>
                  <a:outerShdw blurRad="38100" dist="19050" dir="2700000" algn="tl" rotWithShape="0">
                    <a:schemeClr val="dk1">
                      <a:alpha val="40000"/>
                    </a:schemeClr>
                  </a:outerShdw>
                </a:effectLst>
              </a:rPr>
              <a:t>, </a:t>
            </a:r>
            <a:r>
              <a:rPr lang="en-GB" sz="2200" dirty="0" err="1">
                <a:ln w="0"/>
                <a:solidFill>
                  <a:schemeClr val="tx1"/>
                </a:solidFill>
                <a:effectLst>
                  <a:outerShdw blurRad="38100" dist="19050" dir="2700000" algn="tl" rotWithShape="0">
                    <a:schemeClr val="dk1">
                      <a:alpha val="40000"/>
                    </a:schemeClr>
                  </a:outerShdw>
                </a:effectLst>
              </a:rPr>
              <a:t>yaitu</a:t>
            </a:r>
            <a:r>
              <a:rPr lang="en-GB" sz="2200" dirty="0">
                <a:ln w="0"/>
                <a:solidFill>
                  <a:schemeClr val="tx1"/>
                </a:solidFill>
                <a:effectLst>
                  <a:outerShdw blurRad="38100" dist="19050" dir="2700000" algn="tl" rotWithShape="0">
                    <a:schemeClr val="dk1">
                      <a:alpha val="40000"/>
                    </a:schemeClr>
                  </a:outerShdw>
                </a:effectLst>
              </a:rPr>
              <a:t> </a:t>
            </a:r>
            <a:r>
              <a:rPr lang="en-GB" sz="2200" dirty="0" err="1">
                <a:ln w="0"/>
                <a:solidFill>
                  <a:schemeClr val="tx1"/>
                </a:solidFill>
                <a:effectLst>
                  <a:outerShdw blurRad="38100" dist="19050" dir="2700000" algn="tl" rotWithShape="0">
                    <a:schemeClr val="dk1">
                      <a:alpha val="40000"/>
                    </a:schemeClr>
                  </a:outerShdw>
                </a:effectLst>
              </a:rPr>
              <a:t>db</a:t>
            </a:r>
            <a:r>
              <a:rPr lang="en-GB" sz="2200" dirty="0">
                <a:ln w="0"/>
                <a:solidFill>
                  <a:schemeClr val="tx1"/>
                </a:solidFill>
                <a:effectLst>
                  <a:outerShdw blurRad="38100" dist="19050" dir="2700000" algn="tl" rotWithShape="0">
                    <a:schemeClr val="dk1">
                      <a:alpha val="40000"/>
                    </a:schemeClr>
                  </a:outerShdw>
                </a:effectLst>
              </a:rPr>
              <a:t> = n – 1, </a:t>
            </a:r>
            <a:r>
              <a:rPr lang="en-GB" sz="2200" dirty="0" err="1">
                <a:ln w="0"/>
                <a:solidFill>
                  <a:schemeClr val="tx1"/>
                </a:solidFill>
                <a:effectLst>
                  <a:outerShdw blurRad="38100" dist="19050" dir="2700000" algn="tl" rotWithShape="0">
                    <a:schemeClr val="dk1">
                      <a:alpha val="40000"/>
                    </a:schemeClr>
                  </a:outerShdw>
                </a:effectLst>
              </a:rPr>
              <a:t>lalu</a:t>
            </a:r>
            <a:r>
              <a:rPr lang="en-GB" sz="2200" dirty="0">
                <a:ln w="0"/>
                <a:solidFill>
                  <a:schemeClr val="tx1"/>
                </a:solidFill>
                <a:effectLst>
                  <a:outerShdw blurRad="38100" dist="19050" dir="2700000" algn="tl" rotWithShape="0">
                    <a:schemeClr val="dk1">
                      <a:alpha val="40000"/>
                    </a:schemeClr>
                  </a:outerShdw>
                </a:effectLst>
              </a:rPr>
              <a:t> </a:t>
            </a:r>
            <a:r>
              <a:rPr lang="en-GB" sz="2200" dirty="0" err="1">
                <a:ln w="0"/>
                <a:solidFill>
                  <a:schemeClr val="tx1"/>
                </a:solidFill>
                <a:effectLst>
                  <a:outerShdw blurRad="38100" dist="19050" dir="2700000" algn="tl" rotWithShape="0">
                    <a:schemeClr val="dk1">
                      <a:alpha val="40000"/>
                    </a:schemeClr>
                  </a:outerShdw>
                </a:effectLst>
              </a:rPr>
              <a:t>menentukan</a:t>
            </a:r>
            <a:r>
              <a:rPr lang="en-GB" sz="2200" dirty="0">
                <a:ln w="0"/>
                <a:solidFill>
                  <a:schemeClr val="tx1"/>
                </a:solidFill>
                <a:effectLst>
                  <a:outerShdw blurRad="38100" dist="19050" dir="2700000" algn="tl" rotWithShape="0">
                    <a:schemeClr val="dk1">
                      <a:alpha val="40000"/>
                    </a:schemeClr>
                  </a:outerShdw>
                </a:effectLst>
              </a:rPr>
              <a:t> </a:t>
            </a:r>
            <a:r>
              <a:rPr lang="en-GB" sz="2200" dirty="0" err="1">
                <a:ln w="0"/>
                <a:solidFill>
                  <a:schemeClr val="tx1"/>
                </a:solidFill>
                <a:effectLst>
                  <a:outerShdw blurRad="38100" dist="19050" dir="2700000" algn="tl" rotWithShape="0">
                    <a:schemeClr val="dk1">
                      <a:alpha val="40000"/>
                    </a:schemeClr>
                  </a:outerShdw>
                </a:effectLst>
              </a:rPr>
              <a:t>nilai</a:t>
            </a:r>
            <a:r>
              <a:rPr lang="en-GB" sz="2200" dirty="0">
                <a:ln w="0"/>
                <a:solidFill>
                  <a:schemeClr val="tx1"/>
                </a:solidFill>
                <a:effectLst>
                  <a:outerShdw blurRad="38100" dist="19050" dir="2700000" algn="tl" rotWithShape="0">
                    <a:schemeClr val="dk1">
                      <a:alpha val="40000"/>
                    </a:schemeClr>
                  </a:outerShdw>
                </a:effectLst>
              </a:rPr>
              <a:t> </a:t>
            </a:r>
            <a:r>
              <a:rPr lang="en-GB" sz="2400" dirty="0">
                <a:ln w="0"/>
                <a:solidFill>
                  <a:schemeClr val="tx1"/>
                </a:solidFill>
                <a:effectLst>
                  <a:outerShdw blurRad="38100" dist="19050" dir="2700000" algn="tl" rotWithShape="0">
                    <a:schemeClr val="dk1">
                      <a:alpha val="40000"/>
                    </a:schemeClr>
                  </a:outerShdw>
                </a:effectLst>
              </a:rPr>
              <a:t>t</a:t>
            </a:r>
            <a:r>
              <a:rPr lang="en-GB" sz="2400" baseline="-25000" dirty="0">
                <a:ln w="0"/>
                <a:solidFill>
                  <a:schemeClr val="tx1"/>
                </a:solidFill>
                <a:effectLst>
                  <a:outerShdw blurRad="38100" dist="19050" dir="2700000" algn="tl" rotWithShape="0">
                    <a:schemeClr val="dk1">
                      <a:alpha val="40000"/>
                    </a:schemeClr>
                  </a:outerShdw>
                </a:effectLst>
              </a:rPr>
              <a:t>α;n-1</a:t>
            </a:r>
            <a:r>
              <a:rPr lang="en-GB" sz="2200" baseline="-25000" dirty="0">
                <a:ln w="0"/>
                <a:solidFill>
                  <a:schemeClr val="tx1"/>
                </a:solidFill>
                <a:effectLst>
                  <a:outerShdw blurRad="38100" dist="19050" dir="2700000" algn="tl" rotWithShape="0">
                    <a:schemeClr val="dk1">
                      <a:alpha val="40000"/>
                    </a:schemeClr>
                  </a:outerShdw>
                </a:effectLst>
              </a:rPr>
              <a:t> </a:t>
            </a:r>
            <a:r>
              <a:rPr lang="en-GB" sz="2200" dirty="0" err="1" smtClean="0">
                <a:ln w="0"/>
                <a:solidFill>
                  <a:schemeClr val="tx1"/>
                </a:solidFill>
                <a:effectLst>
                  <a:outerShdw blurRad="38100" dist="19050" dir="2700000" algn="tl" rotWithShape="0">
                    <a:schemeClr val="dk1">
                      <a:alpha val="40000"/>
                    </a:schemeClr>
                  </a:outerShdw>
                </a:effectLst>
              </a:rPr>
              <a:t>atau</a:t>
            </a:r>
            <a:r>
              <a:rPr lang="en-GB" sz="2200" dirty="0" smtClean="0">
                <a:ln w="0"/>
                <a:solidFill>
                  <a:schemeClr val="tx1"/>
                </a:solidFill>
                <a:effectLst>
                  <a:outerShdw blurRad="38100" dist="19050" dir="2700000" algn="tl" rotWithShape="0">
                    <a:schemeClr val="dk1">
                      <a:alpha val="40000"/>
                    </a:schemeClr>
                  </a:outerShdw>
                </a:effectLst>
              </a:rPr>
              <a:t> </a:t>
            </a:r>
            <a:r>
              <a:rPr lang="en-GB" sz="2400" dirty="0" smtClean="0">
                <a:ln w="0"/>
                <a:solidFill>
                  <a:schemeClr val="tx1"/>
                </a:solidFill>
                <a:effectLst>
                  <a:outerShdw blurRad="38100" dist="19050" dir="2700000" algn="tl" rotWithShape="0">
                    <a:schemeClr val="dk1">
                      <a:alpha val="40000"/>
                    </a:schemeClr>
                  </a:outerShdw>
                </a:effectLst>
              </a:rPr>
              <a:t>t</a:t>
            </a:r>
            <a:r>
              <a:rPr lang="en-GB" sz="2400" baseline="-25000" dirty="0" smtClean="0">
                <a:ln w="0"/>
                <a:solidFill>
                  <a:schemeClr val="tx1"/>
                </a:solidFill>
                <a:effectLst>
                  <a:outerShdw blurRad="38100" dist="19050" dir="2700000" algn="tl" rotWithShape="0">
                    <a:schemeClr val="dk1">
                      <a:alpha val="40000"/>
                    </a:schemeClr>
                  </a:outerShdw>
                </a:effectLst>
              </a:rPr>
              <a:t>α/2;n-1  </a:t>
            </a:r>
            <a:r>
              <a:rPr lang="en-GB" sz="2200" dirty="0" err="1" smtClean="0">
                <a:ln w="0"/>
                <a:solidFill>
                  <a:schemeClr val="tx1"/>
                </a:solidFill>
                <a:effectLst>
                  <a:outerShdw blurRad="38100" dist="19050" dir="2700000" algn="tl" rotWithShape="0">
                    <a:schemeClr val="dk1">
                      <a:alpha val="40000"/>
                    </a:schemeClr>
                  </a:outerShdw>
                </a:effectLst>
              </a:rPr>
              <a:t>dari</a:t>
            </a:r>
            <a:r>
              <a:rPr lang="en-GB" sz="2200" dirty="0" smtClean="0">
                <a:ln w="0"/>
                <a:solidFill>
                  <a:schemeClr val="tx1"/>
                </a:solidFill>
                <a:effectLst>
                  <a:outerShdw blurRad="38100" dist="19050" dir="2700000" algn="tl" rotWithShape="0">
                    <a:schemeClr val="dk1">
                      <a:alpha val="40000"/>
                    </a:schemeClr>
                  </a:outerShdw>
                </a:effectLst>
              </a:rPr>
              <a:t> </a:t>
            </a:r>
            <a:r>
              <a:rPr lang="en-GB" sz="2200" dirty="0" err="1" smtClean="0">
                <a:ln w="0"/>
                <a:solidFill>
                  <a:schemeClr val="tx1"/>
                </a:solidFill>
                <a:effectLst>
                  <a:outerShdw blurRad="38100" dist="19050" dir="2700000" algn="tl" rotWithShape="0">
                    <a:schemeClr val="dk1">
                      <a:alpha val="40000"/>
                    </a:schemeClr>
                  </a:outerShdw>
                </a:effectLst>
              </a:rPr>
              <a:t>tabel</a:t>
            </a:r>
            <a:r>
              <a:rPr lang="en-GB" sz="2200" dirty="0" smtClean="0">
                <a:ln w="0"/>
                <a:solidFill>
                  <a:schemeClr val="tx1"/>
                </a:solidFill>
                <a:effectLst>
                  <a:outerShdw blurRad="38100" dist="19050" dir="2700000" algn="tl" rotWithShape="0">
                    <a:schemeClr val="dk1">
                      <a:alpha val="40000"/>
                    </a:schemeClr>
                  </a:outerShdw>
                </a:effectLst>
              </a:rPr>
              <a:t> t.</a:t>
            </a:r>
            <a:endParaRPr lang="en-ID" sz="2200" dirty="0">
              <a:ln w="0"/>
              <a:solidFill>
                <a:schemeClr val="tx1"/>
              </a:solidFill>
              <a:effectLst>
                <a:outerShdw blurRad="38100" dist="19050" dir="2700000" algn="tl" rotWithShape="0">
                  <a:schemeClr val="dk1">
                    <a:alpha val="40000"/>
                  </a:schemeClr>
                </a:outerShdw>
              </a:effectLst>
            </a:endParaRPr>
          </a:p>
        </p:txBody>
      </p:sp>
      <p:sp>
        <p:nvSpPr>
          <p:cNvPr id="5" name="Rectangle: Rounded Corners 4">
            <a:extLst>
              <a:ext uri="{FF2B5EF4-FFF2-40B4-BE49-F238E27FC236}">
                <a16:creationId xmlns:a16="http://schemas.microsoft.com/office/drawing/2014/main" xmlns="" id="{9349D07F-CDC6-44FA-94C5-30525AE5BEE8}"/>
              </a:ext>
            </a:extLst>
          </p:cNvPr>
          <p:cNvSpPr/>
          <p:nvPr/>
        </p:nvSpPr>
        <p:spPr>
          <a:xfrm>
            <a:off x="7802880" y="252047"/>
            <a:ext cx="4251960" cy="6240194"/>
          </a:xfrm>
          <a:prstGeom prst="roundRect">
            <a:avLst/>
          </a:prstGeom>
          <a:solidFill>
            <a:srgbClr val="9E9E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b="1" i="1" dirty="0">
                <a:ln w="0"/>
                <a:solidFill>
                  <a:schemeClr val="tx1"/>
                </a:solidFill>
                <a:effectLst>
                  <a:outerShdw blurRad="38100" dist="19050" dir="2700000" algn="tl" rotWithShape="0">
                    <a:schemeClr val="dk1">
                      <a:alpha val="40000"/>
                    </a:schemeClr>
                  </a:outerShdw>
                </a:effectLst>
              </a:rPr>
              <a:t>3. KRITERIA PENGUJIAN</a:t>
            </a:r>
          </a:p>
          <a:p>
            <a:endParaRPr lang="en-GB" sz="2200" dirty="0">
              <a:ln w="0"/>
              <a:solidFill>
                <a:schemeClr val="tx1"/>
              </a:solidFill>
              <a:effectLst>
                <a:outerShdw blurRad="38100" dist="19050" dir="2700000" algn="tl" rotWithShape="0">
                  <a:schemeClr val="dk1">
                    <a:alpha val="40000"/>
                  </a:schemeClr>
                </a:outerShdw>
              </a:effectLst>
            </a:endParaRPr>
          </a:p>
          <a:p>
            <a:r>
              <a:rPr lang="en-GB" sz="2200" dirty="0">
                <a:ln w="0"/>
                <a:solidFill>
                  <a:schemeClr val="tx1"/>
                </a:solidFill>
                <a:effectLst>
                  <a:outerShdw blurRad="38100" dist="19050" dir="2700000" algn="tl" rotWithShape="0">
                    <a:schemeClr val="dk1">
                      <a:alpha val="40000"/>
                    </a:schemeClr>
                  </a:outerShdw>
                </a:effectLst>
              </a:rPr>
              <a:t>a.) </a:t>
            </a:r>
            <a:r>
              <a:rPr lang="en-GB" sz="2200" dirty="0" smtClean="0">
                <a:ln w="0"/>
                <a:solidFill>
                  <a:schemeClr val="tx1"/>
                </a:solidFill>
                <a:effectLst>
                  <a:outerShdw blurRad="38100" dist="19050" dir="2700000" algn="tl" rotWithShape="0">
                    <a:schemeClr val="dk1">
                      <a:alpha val="40000"/>
                    </a:schemeClr>
                  </a:outerShdw>
                </a:effectLst>
              </a:rPr>
              <a:t> </a:t>
            </a:r>
            <a:r>
              <a:rPr lang="en-GB" sz="2200" dirty="0" err="1" smtClean="0">
                <a:ln w="0"/>
                <a:solidFill>
                  <a:schemeClr val="tx1"/>
                </a:solidFill>
                <a:effectLst>
                  <a:outerShdw blurRad="38100" dist="19050" dir="2700000" algn="tl" rotWithShape="0">
                    <a:schemeClr val="dk1">
                      <a:alpha val="40000"/>
                    </a:schemeClr>
                  </a:outerShdw>
                </a:effectLst>
              </a:rPr>
              <a:t>Untuk</a:t>
            </a:r>
            <a:r>
              <a:rPr lang="en-GB" sz="2200" dirty="0" smtClean="0">
                <a:ln w="0"/>
                <a:solidFill>
                  <a:schemeClr val="tx1"/>
                </a:solidFill>
                <a:effectLst>
                  <a:outerShdw blurRad="38100" dist="19050" dir="2700000" algn="tl" rotWithShape="0">
                    <a:schemeClr val="dk1">
                      <a:alpha val="40000"/>
                    </a:schemeClr>
                  </a:outerShdw>
                </a:effectLst>
              </a:rPr>
              <a:t> </a:t>
            </a:r>
            <a:r>
              <a:rPr lang="en-GB" sz="2200" dirty="0">
                <a:ln w="0"/>
                <a:solidFill>
                  <a:schemeClr val="tx1"/>
                </a:solidFill>
                <a:effectLst>
                  <a:outerShdw blurRad="38100" dist="19050" dir="2700000" algn="tl" rotWithShape="0">
                    <a:schemeClr val="dk1">
                      <a:alpha val="40000"/>
                    </a:schemeClr>
                  </a:outerShdw>
                </a:effectLst>
              </a:rPr>
              <a:t>H</a:t>
            </a:r>
            <a:r>
              <a:rPr lang="en-GB" sz="2200" baseline="-25000" dirty="0">
                <a:ln w="0"/>
                <a:solidFill>
                  <a:schemeClr val="tx1"/>
                </a:solidFill>
                <a:effectLst>
                  <a:outerShdw blurRad="38100" dist="19050" dir="2700000" algn="tl" rotWithShape="0">
                    <a:schemeClr val="dk1">
                      <a:alpha val="40000"/>
                    </a:schemeClr>
                  </a:outerShdw>
                </a:effectLst>
              </a:rPr>
              <a:t>o</a:t>
            </a:r>
            <a:r>
              <a:rPr lang="en-GB" sz="2200" dirty="0">
                <a:ln w="0"/>
                <a:solidFill>
                  <a:schemeClr val="tx1"/>
                </a:solidFill>
                <a:effectLst>
                  <a:outerShdw blurRad="38100" dist="19050" dir="2700000" algn="tl" rotWithShape="0">
                    <a:schemeClr val="dk1">
                      <a:alpha val="40000"/>
                    </a:schemeClr>
                  </a:outerShdw>
                </a:effectLst>
              </a:rPr>
              <a:t> : µ = µ</a:t>
            </a:r>
            <a:r>
              <a:rPr lang="en-GB" sz="2200" baseline="-25000" dirty="0">
                <a:ln w="0"/>
                <a:solidFill>
                  <a:schemeClr val="tx1"/>
                </a:solidFill>
                <a:effectLst>
                  <a:outerShdw blurRad="38100" dist="19050" dir="2700000" algn="tl" rotWithShape="0">
                    <a:schemeClr val="dk1">
                      <a:alpha val="40000"/>
                    </a:schemeClr>
                  </a:outerShdw>
                </a:effectLst>
              </a:rPr>
              <a:t>o </a:t>
            </a:r>
            <a:r>
              <a:rPr lang="en-GB" sz="2200" baseline="-25000" dirty="0" smtClean="0">
                <a:ln w="0"/>
                <a:solidFill>
                  <a:schemeClr val="tx1"/>
                </a:solidFill>
                <a:effectLst>
                  <a:outerShdw blurRad="38100" dist="19050" dir="2700000" algn="tl" rotWithShape="0">
                    <a:schemeClr val="dk1">
                      <a:alpha val="40000"/>
                    </a:schemeClr>
                  </a:outerShdw>
                </a:effectLst>
              </a:rPr>
              <a:t>  </a:t>
            </a:r>
            <a:r>
              <a:rPr lang="en-GB" sz="2200" dirty="0" err="1" smtClean="0">
                <a:ln w="0"/>
                <a:solidFill>
                  <a:schemeClr val="tx1"/>
                </a:solidFill>
                <a:effectLst>
                  <a:outerShdw blurRad="38100" dist="19050" dir="2700000" algn="tl" rotWithShape="0">
                    <a:schemeClr val="dk1">
                      <a:alpha val="40000"/>
                    </a:schemeClr>
                  </a:outerShdw>
                </a:effectLst>
              </a:rPr>
              <a:t>dan</a:t>
            </a:r>
            <a:r>
              <a:rPr lang="en-GB" sz="2200" dirty="0" smtClean="0">
                <a:ln w="0"/>
                <a:solidFill>
                  <a:schemeClr val="tx1"/>
                </a:solidFill>
                <a:effectLst>
                  <a:outerShdw blurRad="38100" dist="19050" dir="2700000" algn="tl" rotWithShape="0">
                    <a:schemeClr val="dk1">
                      <a:alpha val="40000"/>
                    </a:schemeClr>
                  </a:outerShdw>
                </a:effectLst>
              </a:rPr>
              <a:t> </a:t>
            </a:r>
          </a:p>
          <a:p>
            <a:r>
              <a:rPr lang="en-GB" sz="2200" dirty="0">
                <a:ln w="0"/>
                <a:solidFill>
                  <a:schemeClr val="tx1"/>
                </a:solidFill>
                <a:effectLst>
                  <a:outerShdw blurRad="38100" dist="19050" dir="2700000" algn="tl" rotWithShape="0">
                    <a:schemeClr val="dk1">
                      <a:alpha val="40000"/>
                    </a:schemeClr>
                  </a:outerShdw>
                </a:effectLst>
              </a:rPr>
              <a:t> </a:t>
            </a:r>
            <a:r>
              <a:rPr lang="en-GB" sz="2200" dirty="0" smtClean="0">
                <a:ln w="0"/>
                <a:solidFill>
                  <a:schemeClr val="tx1"/>
                </a:solidFill>
                <a:effectLst>
                  <a:outerShdw blurRad="38100" dist="19050" dir="2700000" algn="tl" rotWithShape="0">
                    <a:schemeClr val="dk1">
                      <a:alpha val="40000"/>
                    </a:schemeClr>
                  </a:outerShdw>
                </a:effectLst>
              </a:rPr>
              <a:t>                    H</a:t>
            </a:r>
            <a:r>
              <a:rPr lang="en-GB" sz="2200" baseline="-25000" dirty="0" smtClean="0">
                <a:ln w="0"/>
                <a:solidFill>
                  <a:schemeClr val="tx1"/>
                </a:solidFill>
                <a:effectLst>
                  <a:outerShdw blurRad="38100" dist="19050" dir="2700000" algn="tl" rotWithShape="0">
                    <a:schemeClr val="dk1">
                      <a:alpha val="40000"/>
                    </a:schemeClr>
                  </a:outerShdw>
                </a:effectLst>
              </a:rPr>
              <a:t>1</a:t>
            </a:r>
            <a:r>
              <a:rPr lang="en-GB" sz="2200" dirty="0">
                <a:ln w="0"/>
                <a:solidFill>
                  <a:schemeClr val="tx1"/>
                </a:solidFill>
                <a:effectLst>
                  <a:outerShdw blurRad="38100" dist="19050" dir="2700000" algn="tl" rotWithShape="0">
                    <a:schemeClr val="dk1">
                      <a:alpha val="40000"/>
                    </a:schemeClr>
                  </a:outerShdw>
                </a:effectLst>
              </a:rPr>
              <a:t> : µ &gt; µ</a:t>
            </a:r>
            <a:r>
              <a:rPr lang="en-GB" sz="2200" baseline="-25000" dirty="0">
                <a:ln w="0"/>
                <a:solidFill>
                  <a:schemeClr val="tx1"/>
                </a:solidFill>
                <a:effectLst>
                  <a:outerShdw blurRad="38100" dist="19050" dir="2700000" algn="tl" rotWithShape="0">
                    <a:schemeClr val="dk1">
                      <a:alpha val="40000"/>
                    </a:schemeClr>
                  </a:outerShdw>
                </a:effectLst>
              </a:rPr>
              <a:t>o</a:t>
            </a:r>
            <a:endParaRPr lang="en-ID" sz="2200" dirty="0">
              <a:ln w="0"/>
              <a:solidFill>
                <a:schemeClr val="tx1"/>
              </a:solidFill>
              <a:effectLst>
                <a:outerShdw blurRad="38100" dist="19050" dir="2700000" algn="tl" rotWithShape="0">
                  <a:schemeClr val="dk1">
                    <a:alpha val="40000"/>
                  </a:schemeClr>
                </a:outerShdw>
              </a:effectLst>
            </a:endParaRPr>
          </a:p>
          <a:p>
            <a:r>
              <a:rPr lang="en-GB" sz="2200" dirty="0" smtClean="0">
                <a:ln w="0"/>
                <a:solidFill>
                  <a:schemeClr val="tx1"/>
                </a:solidFill>
                <a:effectLst>
                  <a:outerShdw blurRad="38100" dist="19050" dir="2700000" algn="tl" rotWithShape="0">
                    <a:schemeClr val="dk1">
                      <a:alpha val="40000"/>
                    </a:schemeClr>
                  </a:outerShdw>
                </a:effectLst>
              </a:rPr>
              <a:t>     </a:t>
            </a:r>
            <a:r>
              <a:rPr lang="en-GB" sz="2200" dirty="0">
                <a:ln w="0"/>
                <a:solidFill>
                  <a:schemeClr val="tx1"/>
                </a:solidFill>
                <a:effectLst>
                  <a:outerShdw blurRad="38100" dist="19050" dir="2700000" algn="tl" rotWithShape="0">
                    <a:schemeClr val="dk1">
                      <a:alpha val="40000"/>
                    </a:schemeClr>
                  </a:outerShdw>
                </a:effectLst>
              </a:rPr>
              <a:t> </a:t>
            </a:r>
            <a:r>
              <a:rPr lang="en-GB" sz="2200" dirty="0" smtClean="0">
                <a:ln w="0"/>
                <a:solidFill>
                  <a:schemeClr val="tx1"/>
                </a:solidFill>
                <a:effectLst>
                  <a:outerShdw blurRad="38100" dist="19050" dir="2700000" algn="tl" rotWithShape="0">
                    <a:schemeClr val="dk1">
                      <a:alpha val="40000"/>
                    </a:schemeClr>
                  </a:outerShdw>
                </a:effectLst>
              </a:rPr>
              <a:t> </a:t>
            </a:r>
            <a:r>
              <a:rPr lang="en-GB" sz="2200" dirty="0" err="1" smtClean="0">
                <a:ln w="0"/>
                <a:solidFill>
                  <a:schemeClr val="tx1"/>
                </a:solidFill>
                <a:effectLst>
                  <a:outerShdw blurRad="38100" dist="19050" dir="2700000" algn="tl" rotWithShape="0">
                    <a:schemeClr val="dk1">
                      <a:alpha val="40000"/>
                    </a:schemeClr>
                  </a:outerShdw>
                </a:effectLst>
              </a:rPr>
              <a:t>H</a:t>
            </a:r>
            <a:r>
              <a:rPr lang="en-GB" sz="2200" baseline="-25000" dirty="0" err="1" smtClean="0">
                <a:ln w="0"/>
                <a:solidFill>
                  <a:schemeClr val="tx1"/>
                </a:solidFill>
                <a:effectLst>
                  <a:outerShdw blurRad="38100" dist="19050" dir="2700000" algn="tl" rotWithShape="0">
                    <a:schemeClr val="dk1">
                      <a:alpha val="40000"/>
                    </a:schemeClr>
                  </a:outerShdw>
                </a:effectLst>
              </a:rPr>
              <a:t>o</a:t>
            </a:r>
            <a:r>
              <a:rPr lang="en-GB" sz="2200" dirty="0">
                <a:ln w="0"/>
                <a:solidFill>
                  <a:schemeClr val="tx1"/>
                </a:solidFill>
                <a:effectLst>
                  <a:outerShdw blurRad="38100" dist="19050" dir="2700000" algn="tl" rotWithShape="0">
                    <a:schemeClr val="dk1">
                      <a:alpha val="40000"/>
                    </a:schemeClr>
                  </a:outerShdw>
                </a:effectLst>
              </a:rPr>
              <a:t> di </a:t>
            </a:r>
            <a:r>
              <a:rPr lang="en-GB" sz="2200" dirty="0" err="1">
                <a:ln w="0"/>
                <a:solidFill>
                  <a:schemeClr val="tx1"/>
                </a:solidFill>
                <a:effectLst>
                  <a:outerShdw blurRad="38100" dist="19050" dir="2700000" algn="tl" rotWithShape="0">
                    <a:schemeClr val="dk1">
                      <a:alpha val="40000"/>
                    </a:schemeClr>
                  </a:outerShdw>
                </a:effectLst>
              </a:rPr>
              <a:t>terima</a:t>
            </a:r>
            <a:r>
              <a:rPr lang="en-GB" sz="2200" dirty="0">
                <a:ln w="0"/>
                <a:solidFill>
                  <a:schemeClr val="tx1"/>
                </a:solidFill>
                <a:effectLst>
                  <a:outerShdw blurRad="38100" dist="19050" dir="2700000" algn="tl" rotWithShape="0">
                    <a:schemeClr val="dk1">
                      <a:alpha val="40000"/>
                    </a:schemeClr>
                  </a:outerShdw>
                </a:effectLst>
              </a:rPr>
              <a:t> </a:t>
            </a:r>
            <a:r>
              <a:rPr lang="en-GB" sz="2200" dirty="0" err="1">
                <a:ln w="0"/>
                <a:solidFill>
                  <a:schemeClr val="tx1"/>
                </a:solidFill>
                <a:effectLst>
                  <a:outerShdw blurRad="38100" dist="19050" dir="2700000" algn="tl" rotWithShape="0">
                    <a:schemeClr val="dk1">
                      <a:alpha val="40000"/>
                    </a:schemeClr>
                  </a:outerShdw>
                </a:effectLst>
              </a:rPr>
              <a:t>jika</a:t>
            </a:r>
            <a:r>
              <a:rPr lang="en-GB" sz="2200" dirty="0">
                <a:ln w="0"/>
                <a:solidFill>
                  <a:schemeClr val="tx1"/>
                </a:solidFill>
                <a:effectLst>
                  <a:outerShdw blurRad="38100" dist="19050" dir="2700000" algn="tl" rotWithShape="0">
                    <a:schemeClr val="dk1">
                      <a:alpha val="40000"/>
                    </a:schemeClr>
                  </a:outerShdw>
                </a:effectLst>
              </a:rPr>
              <a:t> t</a:t>
            </a:r>
            <a:r>
              <a:rPr lang="en-GB" sz="2200" baseline="-25000" dirty="0">
                <a:ln w="0"/>
                <a:solidFill>
                  <a:schemeClr val="tx1"/>
                </a:solidFill>
                <a:effectLst>
                  <a:outerShdw blurRad="38100" dist="19050" dir="2700000" algn="tl" rotWithShape="0">
                    <a:schemeClr val="dk1">
                      <a:alpha val="40000"/>
                    </a:schemeClr>
                  </a:outerShdw>
                </a:effectLst>
              </a:rPr>
              <a:t>o</a:t>
            </a:r>
            <a:r>
              <a:rPr lang="en-GB" sz="2200" dirty="0">
                <a:ln w="0"/>
                <a:solidFill>
                  <a:schemeClr val="tx1"/>
                </a:solidFill>
                <a:effectLst>
                  <a:outerShdw blurRad="38100" dist="19050" dir="2700000" algn="tl" rotWithShape="0">
                    <a:schemeClr val="dk1">
                      <a:alpha val="40000"/>
                    </a:schemeClr>
                  </a:outerShdw>
                </a:effectLst>
              </a:rPr>
              <a:t> ≤ t</a:t>
            </a:r>
            <a:r>
              <a:rPr lang="en-GB" sz="2200" baseline="-25000" dirty="0">
                <a:ln w="0"/>
                <a:solidFill>
                  <a:schemeClr val="tx1"/>
                </a:solidFill>
                <a:effectLst>
                  <a:outerShdw blurRad="38100" dist="19050" dir="2700000" algn="tl" rotWithShape="0">
                    <a:schemeClr val="dk1">
                      <a:alpha val="40000"/>
                    </a:schemeClr>
                  </a:outerShdw>
                </a:effectLst>
              </a:rPr>
              <a:t>α</a:t>
            </a:r>
            <a:endParaRPr lang="en-ID" sz="2200" dirty="0">
              <a:ln w="0"/>
              <a:solidFill>
                <a:schemeClr val="tx1"/>
              </a:solidFill>
              <a:effectLst>
                <a:outerShdw blurRad="38100" dist="19050" dir="2700000" algn="tl" rotWithShape="0">
                  <a:schemeClr val="dk1">
                    <a:alpha val="40000"/>
                  </a:schemeClr>
                </a:outerShdw>
              </a:effectLst>
            </a:endParaRPr>
          </a:p>
          <a:p>
            <a:r>
              <a:rPr lang="en-GB" sz="2200" dirty="0" smtClean="0">
                <a:ln w="0"/>
                <a:solidFill>
                  <a:schemeClr val="tx1"/>
                </a:solidFill>
                <a:effectLst>
                  <a:outerShdw blurRad="38100" dist="19050" dir="2700000" algn="tl" rotWithShape="0">
                    <a:schemeClr val="dk1">
                      <a:alpha val="40000"/>
                    </a:schemeClr>
                  </a:outerShdw>
                </a:effectLst>
              </a:rPr>
              <a:t>    </a:t>
            </a:r>
            <a:r>
              <a:rPr lang="en-GB" sz="2200" dirty="0">
                <a:ln w="0"/>
                <a:solidFill>
                  <a:schemeClr val="tx1"/>
                </a:solidFill>
                <a:effectLst>
                  <a:outerShdw blurRad="38100" dist="19050" dir="2700000" algn="tl" rotWithShape="0">
                    <a:schemeClr val="dk1">
                      <a:alpha val="40000"/>
                    </a:schemeClr>
                  </a:outerShdw>
                </a:effectLst>
              </a:rPr>
              <a:t> </a:t>
            </a:r>
            <a:r>
              <a:rPr lang="en-GB" sz="2200" dirty="0" smtClean="0">
                <a:ln w="0"/>
                <a:solidFill>
                  <a:schemeClr val="tx1"/>
                </a:solidFill>
                <a:effectLst>
                  <a:outerShdw blurRad="38100" dist="19050" dir="2700000" algn="tl" rotWithShape="0">
                    <a:schemeClr val="dk1">
                      <a:alpha val="40000"/>
                    </a:schemeClr>
                  </a:outerShdw>
                </a:effectLst>
              </a:rPr>
              <a:t> </a:t>
            </a:r>
            <a:r>
              <a:rPr lang="en-GB" sz="2200" dirty="0">
                <a:ln w="0"/>
                <a:solidFill>
                  <a:schemeClr val="tx1"/>
                </a:solidFill>
                <a:effectLst>
                  <a:outerShdw blurRad="38100" dist="19050" dir="2700000" algn="tl" rotWithShape="0">
                    <a:schemeClr val="dk1">
                      <a:alpha val="40000"/>
                    </a:schemeClr>
                  </a:outerShdw>
                </a:effectLst>
              </a:rPr>
              <a:t> H</a:t>
            </a:r>
            <a:r>
              <a:rPr lang="en-GB" sz="2200" baseline="-25000" dirty="0">
                <a:ln w="0"/>
                <a:solidFill>
                  <a:schemeClr val="tx1"/>
                </a:solidFill>
                <a:effectLst>
                  <a:outerShdw blurRad="38100" dist="19050" dir="2700000" algn="tl" rotWithShape="0">
                    <a:schemeClr val="dk1">
                      <a:alpha val="40000"/>
                    </a:schemeClr>
                  </a:outerShdw>
                </a:effectLst>
              </a:rPr>
              <a:t>o</a:t>
            </a:r>
            <a:r>
              <a:rPr lang="en-GB" sz="2200" dirty="0">
                <a:ln w="0"/>
                <a:solidFill>
                  <a:schemeClr val="tx1"/>
                </a:solidFill>
                <a:effectLst>
                  <a:outerShdw blurRad="38100" dist="19050" dir="2700000" algn="tl" rotWithShape="0">
                    <a:schemeClr val="dk1">
                      <a:alpha val="40000"/>
                    </a:schemeClr>
                  </a:outerShdw>
                </a:effectLst>
              </a:rPr>
              <a:t> di </a:t>
            </a:r>
            <a:r>
              <a:rPr lang="en-GB" sz="2200" dirty="0" err="1">
                <a:ln w="0"/>
                <a:solidFill>
                  <a:schemeClr val="tx1"/>
                </a:solidFill>
                <a:effectLst>
                  <a:outerShdw blurRad="38100" dist="19050" dir="2700000" algn="tl" rotWithShape="0">
                    <a:schemeClr val="dk1">
                      <a:alpha val="40000"/>
                    </a:schemeClr>
                  </a:outerShdw>
                </a:effectLst>
              </a:rPr>
              <a:t>tolak</a:t>
            </a:r>
            <a:r>
              <a:rPr lang="en-GB" sz="2200" dirty="0">
                <a:ln w="0"/>
                <a:solidFill>
                  <a:schemeClr val="tx1"/>
                </a:solidFill>
                <a:effectLst>
                  <a:outerShdw blurRad="38100" dist="19050" dir="2700000" algn="tl" rotWithShape="0">
                    <a:schemeClr val="dk1">
                      <a:alpha val="40000"/>
                    </a:schemeClr>
                  </a:outerShdw>
                </a:effectLst>
              </a:rPr>
              <a:t> </a:t>
            </a:r>
            <a:r>
              <a:rPr lang="en-GB" sz="2200" dirty="0" err="1">
                <a:ln w="0"/>
                <a:solidFill>
                  <a:schemeClr val="tx1"/>
                </a:solidFill>
                <a:effectLst>
                  <a:outerShdw blurRad="38100" dist="19050" dir="2700000" algn="tl" rotWithShape="0">
                    <a:schemeClr val="dk1">
                      <a:alpha val="40000"/>
                    </a:schemeClr>
                  </a:outerShdw>
                </a:effectLst>
              </a:rPr>
              <a:t>jika</a:t>
            </a:r>
            <a:r>
              <a:rPr lang="en-GB" sz="2200" dirty="0">
                <a:ln w="0"/>
                <a:solidFill>
                  <a:schemeClr val="tx1"/>
                </a:solidFill>
                <a:effectLst>
                  <a:outerShdw blurRad="38100" dist="19050" dir="2700000" algn="tl" rotWithShape="0">
                    <a:schemeClr val="dk1">
                      <a:alpha val="40000"/>
                    </a:schemeClr>
                  </a:outerShdw>
                </a:effectLst>
              </a:rPr>
              <a:t> t</a:t>
            </a:r>
            <a:r>
              <a:rPr lang="en-GB" sz="2200" baseline="-25000" dirty="0">
                <a:ln w="0"/>
                <a:solidFill>
                  <a:schemeClr val="tx1"/>
                </a:solidFill>
                <a:effectLst>
                  <a:outerShdw blurRad="38100" dist="19050" dir="2700000" algn="tl" rotWithShape="0">
                    <a:schemeClr val="dk1">
                      <a:alpha val="40000"/>
                    </a:schemeClr>
                  </a:outerShdw>
                </a:effectLst>
              </a:rPr>
              <a:t>o</a:t>
            </a:r>
            <a:r>
              <a:rPr lang="en-GB" sz="2200" dirty="0">
                <a:ln w="0"/>
                <a:solidFill>
                  <a:schemeClr val="tx1"/>
                </a:solidFill>
                <a:effectLst>
                  <a:outerShdw blurRad="38100" dist="19050" dir="2700000" algn="tl" rotWithShape="0">
                    <a:schemeClr val="dk1">
                      <a:alpha val="40000"/>
                    </a:schemeClr>
                  </a:outerShdw>
                </a:effectLst>
              </a:rPr>
              <a:t> &gt; t</a:t>
            </a:r>
            <a:r>
              <a:rPr lang="en-GB" sz="2200" baseline="-25000" dirty="0">
                <a:ln w="0"/>
                <a:solidFill>
                  <a:schemeClr val="tx1"/>
                </a:solidFill>
                <a:effectLst>
                  <a:outerShdw blurRad="38100" dist="19050" dir="2700000" algn="tl" rotWithShape="0">
                    <a:schemeClr val="dk1">
                      <a:alpha val="40000"/>
                    </a:schemeClr>
                  </a:outerShdw>
                </a:effectLst>
              </a:rPr>
              <a:t>α</a:t>
            </a:r>
          </a:p>
          <a:p>
            <a:endParaRPr lang="en-ID" sz="2200" dirty="0">
              <a:ln w="0"/>
              <a:solidFill>
                <a:schemeClr val="tx1"/>
              </a:solidFill>
              <a:effectLst>
                <a:outerShdw blurRad="38100" dist="19050" dir="2700000" algn="tl" rotWithShape="0">
                  <a:schemeClr val="dk1">
                    <a:alpha val="40000"/>
                  </a:schemeClr>
                </a:outerShdw>
              </a:effectLst>
            </a:endParaRPr>
          </a:p>
          <a:p>
            <a:r>
              <a:rPr lang="en-GB" sz="2200" dirty="0">
                <a:ln w="0"/>
                <a:solidFill>
                  <a:schemeClr val="tx1"/>
                </a:solidFill>
                <a:effectLst>
                  <a:outerShdw blurRad="38100" dist="19050" dir="2700000" algn="tl" rotWithShape="0">
                    <a:schemeClr val="dk1">
                      <a:alpha val="40000"/>
                    </a:schemeClr>
                  </a:outerShdw>
                </a:effectLst>
              </a:rPr>
              <a:t>b</a:t>
            </a:r>
            <a:r>
              <a:rPr lang="en-GB" sz="2200" dirty="0" smtClean="0">
                <a:ln w="0"/>
                <a:solidFill>
                  <a:schemeClr val="tx1"/>
                </a:solidFill>
                <a:effectLst>
                  <a:outerShdw blurRad="38100" dist="19050" dir="2700000" algn="tl" rotWithShape="0">
                    <a:schemeClr val="dk1">
                      <a:alpha val="40000"/>
                    </a:schemeClr>
                  </a:outerShdw>
                </a:effectLst>
              </a:rPr>
              <a:t>.)  </a:t>
            </a:r>
            <a:r>
              <a:rPr lang="en-GB" sz="2200" dirty="0" err="1">
                <a:ln w="0"/>
                <a:solidFill>
                  <a:schemeClr val="tx1"/>
                </a:solidFill>
                <a:effectLst>
                  <a:outerShdw blurRad="38100" dist="19050" dir="2700000" algn="tl" rotWithShape="0">
                    <a:schemeClr val="dk1">
                      <a:alpha val="40000"/>
                    </a:schemeClr>
                  </a:outerShdw>
                </a:effectLst>
              </a:rPr>
              <a:t>Untuk</a:t>
            </a:r>
            <a:r>
              <a:rPr lang="en-GB" sz="2200" dirty="0">
                <a:ln w="0"/>
                <a:solidFill>
                  <a:schemeClr val="tx1"/>
                </a:solidFill>
                <a:effectLst>
                  <a:outerShdw blurRad="38100" dist="19050" dir="2700000" algn="tl" rotWithShape="0">
                    <a:schemeClr val="dk1">
                      <a:alpha val="40000"/>
                    </a:schemeClr>
                  </a:outerShdw>
                </a:effectLst>
              </a:rPr>
              <a:t> H</a:t>
            </a:r>
            <a:r>
              <a:rPr lang="en-GB" sz="2200" baseline="-25000" dirty="0">
                <a:ln w="0"/>
                <a:solidFill>
                  <a:schemeClr val="tx1"/>
                </a:solidFill>
                <a:effectLst>
                  <a:outerShdw blurRad="38100" dist="19050" dir="2700000" algn="tl" rotWithShape="0">
                    <a:schemeClr val="dk1">
                      <a:alpha val="40000"/>
                    </a:schemeClr>
                  </a:outerShdw>
                </a:effectLst>
              </a:rPr>
              <a:t>o</a:t>
            </a:r>
            <a:r>
              <a:rPr lang="en-GB" sz="2200" dirty="0">
                <a:ln w="0"/>
                <a:solidFill>
                  <a:schemeClr val="tx1"/>
                </a:solidFill>
                <a:effectLst>
                  <a:outerShdw blurRad="38100" dist="19050" dir="2700000" algn="tl" rotWithShape="0">
                    <a:schemeClr val="dk1">
                      <a:alpha val="40000"/>
                    </a:schemeClr>
                  </a:outerShdw>
                </a:effectLst>
              </a:rPr>
              <a:t> : µ = µ</a:t>
            </a:r>
            <a:r>
              <a:rPr lang="en-GB" sz="2200" baseline="-25000" dirty="0">
                <a:ln w="0"/>
                <a:solidFill>
                  <a:schemeClr val="tx1"/>
                </a:solidFill>
                <a:effectLst>
                  <a:outerShdw blurRad="38100" dist="19050" dir="2700000" algn="tl" rotWithShape="0">
                    <a:schemeClr val="dk1">
                      <a:alpha val="40000"/>
                    </a:schemeClr>
                  </a:outerShdw>
                </a:effectLst>
              </a:rPr>
              <a:t>o </a:t>
            </a:r>
            <a:r>
              <a:rPr lang="en-GB" sz="2200" dirty="0" err="1">
                <a:ln w="0"/>
                <a:solidFill>
                  <a:schemeClr val="tx1"/>
                </a:solidFill>
                <a:effectLst>
                  <a:outerShdw blurRad="38100" dist="19050" dir="2700000" algn="tl" rotWithShape="0">
                    <a:schemeClr val="dk1">
                      <a:alpha val="40000"/>
                    </a:schemeClr>
                  </a:outerShdw>
                </a:effectLst>
              </a:rPr>
              <a:t>dan</a:t>
            </a:r>
            <a:r>
              <a:rPr lang="en-GB" sz="2200" dirty="0">
                <a:ln w="0"/>
                <a:solidFill>
                  <a:schemeClr val="tx1"/>
                </a:solidFill>
                <a:effectLst>
                  <a:outerShdw blurRad="38100" dist="19050" dir="2700000" algn="tl" rotWithShape="0">
                    <a:schemeClr val="dk1">
                      <a:alpha val="40000"/>
                    </a:schemeClr>
                  </a:outerShdw>
                </a:effectLst>
              </a:rPr>
              <a:t> </a:t>
            </a:r>
            <a:endParaRPr lang="en-GB" sz="2200" dirty="0" smtClean="0">
              <a:ln w="0"/>
              <a:solidFill>
                <a:schemeClr val="tx1"/>
              </a:solidFill>
              <a:effectLst>
                <a:outerShdw blurRad="38100" dist="19050" dir="2700000" algn="tl" rotWithShape="0">
                  <a:schemeClr val="dk1">
                    <a:alpha val="40000"/>
                  </a:schemeClr>
                </a:outerShdw>
              </a:effectLst>
            </a:endParaRPr>
          </a:p>
          <a:p>
            <a:r>
              <a:rPr lang="en-GB" sz="2200" dirty="0">
                <a:ln w="0"/>
                <a:solidFill>
                  <a:schemeClr val="tx1"/>
                </a:solidFill>
                <a:effectLst>
                  <a:outerShdw blurRad="38100" dist="19050" dir="2700000" algn="tl" rotWithShape="0">
                    <a:schemeClr val="dk1">
                      <a:alpha val="40000"/>
                    </a:schemeClr>
                  </a:outerShdw>
                </a:effectLst>
              </a:rPr>
              <a:t> </a:t>
            </a:r>
            <a:r>
              <a:rPr lang="en-GB" sz="2200" dirty="0" smtClean="0">
                <a:ln w="0"/>
                <a:solidFill>
                  <a:schemeClr val="tx1"/>
                </a:solidFill>
                <a:effectLst>
                  <a:outerShdw blurRad="38100" dist="19050" dir="2700000" algn="tl" rotWithShape="0">
                    <a:schemeClr val="dk1">
                      <a:alpha val="40000"/>
                    </a:schemeClr>
                  </a:outerShdw>
                </a:effectLst>
              </a:rPr>
              <a:t>                     H</a:t>
            </a:r>
            <a:r>
              <a:rPr lang="en-GB" sz="2200" baseline="-25000" dirty="0" smtClean="0">
                <a:ln w="0"/>
                <a:solidFill>
                  <a:schemeClr val="tx1"/>
                </a:solidFill>
                <a:effectLst>
                  <a:outerShdw blurRad="38100" dist="19050" dir="2700000" algn="tl" rotWithShape="0">
                    <a:schemeClr val="dk1">
                      <a:alpha val="40000"/>
                    </a:schemeClr>
                  </a:outerShdw>
                </a:effectLst>
              </a:rPr>
              <a:t>1</a:t>
            </a:r>
            <a:r>
              <a:rPr lang="en-GB" sz="2200" dirty="0">
                <a:ln w="0"/>
                <a:solidFill>
                  <a:schemeClr val="tx1"/>
                </a:solidFill>
                <a:effectLst>
                  <a:outerShdw blurRad="38100" dist="19050" dir="2700000" algn="tl" rotWithShape="0">
                    <a:schemeClr val="dk1">
                      <a:alpha val="40000"/>
                    </a:schemeClr>
                  </a:outerShdw>
                </a:effectLst>
              </a:rPr>
              <a:t> : µ &lt; µ</a:t>
            </a:r>
            <a:r>
              <a:rPr lang="en-GB" sz="2200" baseline="-25000" dirty="0">
                <a:ln w="0"/>
                <a:solidFill>
                  <a:schemeClr val="tx1"/>
                </a:solidFill>
                <a:effectLst>
                  <a:outerShdw blurRad="38100" dist="19050" dir="2700000" algn="tl" rotWithShape="0">
                    <a:schemeClr val="dk1">
                      <a:alpha val="40000"/>
                    </a:schemeClr>
                  </a:outerShdw>
                </a:effectLst>
              </a:rPr>
              <a:t>o</a:t>
            </a:r>
            <a:endParaRPr lang="en-ID" sz="2200" dirty="0">
              <a:ln w="0"/>
              <a:solidFill>
                <a:schemeClr val="tx1"/>
              </a:solidFill>
              <a:effectLst>
                <a:outerShdw blurRad="38100" dist="19050" dir="2700000" algn="tl" rotWithShape="0">
                  <a:schemeClr val="dk1">
                    <a:alpha val="40000"/>
                  </a:schemeClr>
                </a:outerShdw>
              </a:effectLst>
            </a:endParaRPr>
          </a:p>
          <a:p>
            <a:r>
              <a:rPr lang="en-GB" sz="2200" dirty="0" smtClean="0">
                <a:ln w="0"/>
                <a:solidFill>
                  <a:schemeClr val="tx1"/>
                </a:solidFill>
                <a:effectLst>
                  <a:outerShdw blurRad="38100" dist="19050" dir="2700000" algn="tl" rotWithShape="0">
                    <a:schemeClr val="dk1">
                      <a:alpha val="40000"/>
                    </a:schemeClr>
                  </a:outerShdw>
                </a:effectLst>
              </a:rPr>
              <a:t>   </a:t>
            </a:r>
            <a:r>
              <a:rPr lang="en-GB" sz="2200" dirty="0">
                <a:ln w="0"/>
                <a:solidFill>
                  <a:schemeClr val="tx1"/>
                </a:solidFill>
                <a:effectLst>
                  <a:outerShdw blurRad="38100" dist="19050" dir="2700000" algn="tl" rotWithShape="0">
                    <a:schemeClr val="dk1">
                      <a:alpha val="40000"/>
                    </a:schemeClr>
                  </a:outerShdw>
                </a:effectLst>
              </a:rPr>
              <a:t> </a:t>
            </a:r>
            <a:r>
              <a:rPr lang="en-GB" sz="2200" dirty="0" smtClean="0">
                <a:ln w="0"/>
                <a:solidFill>
                  <a:schemeClr val="tx1"/>
                </a:solidFill>
                <a:effectLst>
                  <a:outerShdw blurRad="38100" dist="19050" dir="2700000" algn="tl" rotWithShape="0">
                    <a:schemeClr val="dk1">
                      <a:alpha val="40000"/>
                    </a:schemeClr>
                  </a:outerShdw>
                </a:effectLst>
              </a:rPr>
              <a:t>  </a:t>
            </a:r>
            <a:r>
              <a:rPr lang="en-GB" sz="2200" dirty="0">
                <a:ln w="0"/>
                <a:solidFill>
                  <a:schemeClr val="tx1"/>
                </a:solidFill>
                <a:effectLst>
                  <a:outerShdw blurRad="38100" dist="19050" dir="2700000" algn="tl" rotWithShape="0">
                    <a:schemeClr val="dk1">
                      <a:alpha val="40000"/>
                    </a:schemeClr>
                  </a:outerShdw>
                </a:effectLst>
              </a:rPr>
              <a:t> H</a:t>
            </a:r>
            <a:r>
              <a:rPr lang="en-GB" sz="2200" baseline="-25000" dirty="0">
                <a:ln w="0"/>
                <a:solidFill>
                  <a:schemeClr val="tx1"/>
                </a:solidFill>
                <a:effectLst>
                  <a:outerShdw blurRad="38100" dist="19050" dir="2700000" algn="tl" rotWithShape="0">
                    <a:schemeClr val="dk1">
                      <a:alpha val="40000"/>
                    </a:schemeClr>
                  </a:outerShdw>
                </a:effectLst>
              </a:rPr>
              <a:t>o</a:t>
            </a:r>
            <a:r>
              <a:rPr lang="en-GB" sz="2200" dirty="0">
                <a:ln w="0"/>
                <a:solidFill>
                  <a:schemeClr val="tx1"/>
                </a:solidFill>
                <a:effectLst>
                  <a:outerShdw blurRad="38100" dist="19050" dir="2700000" algn="tl" rotWithShape="0">
                    <a:schemeClr val="dk1">
                      <a:alpha val="40000"/>
                    </a:schemeClr>
                  </a:outerShdw>
                </a:effectLst>
              </a:rPr>
              <a:t> di </a:t>
            </a:r>
            <a:r>
              <a:rPr lang="en-GB" sz="2200" dirty="0" err="1">
                <a:ln w="0"/>
                <a:solidFill>
                  <a:schemeClr val="tx1"/>
                </a:solidFill>
                <a:effectLst>
                  <a:outerShdw blurRad="38100" dist="19050" dir="2700000" algn="tl" rotWithShape="0">
                    <a:schemeClr val="dk1">
                      <a:alpha val="40000"/>
                    </a:schemeClr>
                  </a:outerShdw>
                </a:effectLst>
              </a:rPr>
              <a:t>terima</a:t>
            </a:r>
            <a:r>
              <a:rPr lang="en-GB" sz="2200" dirty="0">
                <a:ln w="0"/>
                <a:solidFill>
                  <a:schemeClr val="tx1"/>
                </a:solidFill>
                <a:effectLst>
                  <a:outerShdw blurRad="38100" dist="19050" dir="2700000" algn="tl" rotWithShape="0">
                    <a:schemeClr val="dk1">
                      <a:alpha val="40000"/>
                    </a:schemeClr>
                  </a:outerShdw>
                </a:effectLst>
              </a:rPr>
              <a:t> </a:t>
            </a:r>
            <a:r>
              <a:rPr lang="en-GB" sz="2200" dirty="0" err="1">
                <a:ln w="0"/>
                <a:solidFill>
                  <a:schemeClr val="tx1"/>
                </a:solidFill>
                <a:effectLst>
                  <a:outerShdw blurRad="38100" dist="19050" dir="2700000" algn="tl" rotWithShape="0">
                    <a:schemeClr val="dk1">
                      <a:alpha val="40000"/>
                    </a:schemeClr>
                  </a:outerShdw>
                </a:effectLst>
              </a:rPr>
              <a:t>jika</a:t>
            </a:r>
            <a:r>
              <a:rPr lang="en-GB" sz="2200" dirty="0">
                <a:ln w="0"/>
                <a:solidFill>
                  <a:schemeClr val="tx1"/>
                </a:solidFill>
                <a:effectLst>
                  <a:outerShdw blurRad="38100" dist="19050" dir="2700000" algn="tl" rotWithShape="0">
                    <a:schemeClr val="dk1">
                      <a:alpha val="40000"/>
                    </a:schemeClr>
                  </a:outerShdw>
                </a:effectLst>
              </a:rPr>
              <a:t> t</a:t>
            </a:r>
            <a:r>
              <a:rPr lang="en-GB" sz="2200" baseline="-25000" dirty="0">
                <a:ln w="0"/>
                <a:solidFill>
                  <a:schemeClr val="tx1"/>
                </a:solidFill>
                <a:effectLst>
                  <a:outerShdw blurRad="38100" dist="19050" dir="2700000" algn="tl" rotWithShape="0">
                    <a:schemeClr val="dk1">
                      <a:alpha val="40000"/>
                    </a:schemeClr>
                  </a:outerShdw>
                </a:effectLst>
              </a:rPr>
              <a:t>o</a:t>
            </a:r>
            <a:r>
              <a:rPr lang="en-GB" sz="2200" dirty="0">
                <a:ln w="0"/>
                <a:solidFill>
                  <a:schemeClr val="tx1"/>
                </a:solidFill>
                <a:effectLst>
                  <a:outerShdw blurRad="38100" dist="19050" dir="2700000" algn="tl" rotWithShape="0">
                    <a:schemeClr val="dk1">
                      <a:alpha val="40000"/>
                    </a:schemeClr>
                  </a:outerShdw>
                </a:effectLst>
              </a:rPr>
              <a:t> ≥ - t</a:t>
            </a:r>
            <a:r>
              <a:rPr lang="en-GB" sz="2200" baseline="-25000" dirty="0">
                <a:ln w="0"/>
                <a:solidFill>
                  <a:schemeClr val="tx1"/>
                </a:solidFill>
                <a:effectLst>
                  <a:outerShdw blurRad="38100" dist="19050" dir="2700000" algn="tl" rotWithShape="0">
                    <a:schemeClr val="dk1">
                      <a:alpha val="40000"/>
                    </a:schemeClr>
                  </a:outerShdw>
                </a:effectLst>
              </a:rPr>
              <a:t>α</a:t>
            </a:r>
            <a:endParaRPr lang="en-ID" sz="2200" dirty="0">
              <a:ln w="0"/>
              <a:solidFill>
                <a:schemeClr val="tx1"/>
              </a:solidFill>
              <a:effectLst>
                <a:outerShdw blurRad="38100" dist="19050" dir="2700000" algn="tl" rotWithShape="0">
                  <a:schemeClr val="dk1">
                    <a:alpha val="40000"/>
                  </a:schemeClr>
                </a:outerShdw>
              </a:effectLst>
            </a:endParaRPr>
          </a:p>
          <a:p>
            <a:r>
              <a:rPr lang="en-GB" sz="2200" dirty="0" smtClean="0">
                <a:ln w="0"/>
                <a:solidFill>
                  <a:schemeClr val="tx1"/>
                </a:solidFill>
                <a:effectLst>
                  <a:outerShdw blurRad="38100" dist="19050" dir="2700000" algn="tl" rotWithShape="0">
                    <a:schemeClr val="dk1">
                      <a:alpha val="40000"/>
                    </a:schemeClr>
                  </a:outerShdw>
                </a:effectLst>
              </a:rPr>
              <a:t>     </a:t>
            </a:r>
            <a:r>
              <a:rPr lang="en-GB" sz="2200" dirty="0">
                <a:ln w="0"/>
                <a:solidFill>
                  <a:schemeClr val="tx1"/>
                </a:solidFill>
                <a:effectLst>
                  <a:outerShdw blurRad="38100" dist="19050" dir="2700000" algn="tl" rotWithShape="0">
                    <a:schemeClr val="dk1">
                      <a:alpha val="40000"/>
                    </a:schemeClr>
                  </a:outerShdw>
                </a:effectLst>
              </a:rPr>
              <a:t>  H</a:t>
            </a:r>
            <a:r>
              <a:rPr lang="en-GB" sz="2200" baseline="-25000" dirty="0">
                <a:ln w="0"/>
                <a:solidFill>
                  <a:schemeClr val="tx1"/>
                </a:solidFill>
                <a:effectLst>
                  <a:outerShdw blurRad="38100" dist="19050" dir="2700000" algn="tl" rotWithShape="0">
                    <a:schemeClr val="dk1">
                      <a:alpha val="40000"/>
                    </a:schemeClr>
                  </a:outerShdw>
                </a:effectLst>
              </a:rPr>
              <a:t>o</a:t>
            </a:r>
            <a:r>
              <a:rPr lang="en-GB" sz="2200" dirty="0">
                <a:ln w="0"/>
                <a:solidFill>
                  <a:schemeClr val="tx1"/>
                </a:solidFill>
                <a:effectLst>
                  <a:outerShdw blurRad="38100" dist="19050" dir="2700000" algn="tl" rotWithShape="0">
                    <a:schemeClr val="dk1">
                      <a:alpha val="40000"/>
                    </a:schemeClr>
                  </a:outerShdw>
                </a:effectLst>
              </a:rPr>
              <a:t> di </a:t>
            </a:r>
            <a:r>
              <a:rPr lang="en-GB" sz="2200" dirty="0" err="1">
                <a:ln w="0"/>
                <a:solidFill>
                  <a:schemeClr val="tx1"/>
                </a:solidFill>
                <a:effectLst>
                  <a:outerShdw blurRad="38100" dist="19050" dir="2700000" algn="tl" rotWithShape="0">
                    <a:schemeClr val="dk1">
                      <a:alpha val="40000"/>
                    </a:schemeClr>
                  </a:outerShdw>
                </a:effectLst>
              </a:rPr>
              <a:t>tolak</a:t>
            </a:r>
            <a:r>
              <a:rPr lang="en-GB" sz="2200" dirty="0">
                <a:ln w="0"/>
                <a:solidFill>
                  <a:schemeClr val="tx1"/>
                </a:solidFill>
                <a:effectLst>
                  <a:outerShdw blurRad="38100" dist="19050" dir="2700000" algn="tl" rotWithShape="0">
                    <a:schemeClr val="dk1">
                      <a:alpha val="40000"/>
                    </a:schemeClr>
                  </a:outerShdw>
                </a:effectLst>
              </a:rPr>
              <a:t> </a:t>
            </a:r>
            <a:r>
              <a:rPr lang="en-GB" sz="2200" dirty="0" err="1">
                <a:ln w="0"/>
                <a:solidFill>
                  <a:schemeClr val="tx1"/>
                </a:solidFill>
                <a:effectLst>
                  <a:outerShdw blurRad="38100" dist="19050" dir="2700000" algn="tl" rotWithShape="0">
                    <a:schemeClr val="dk1">
                      <a:alpha val="40000"/>
                    </a:schemeClr>
                  </a:outerShdw>
                </a:effectLst>
              </a:rPr>
              <a:t>jika</a:t>
            </a:r>
            <a:r>
              <a:rPr lang="en-GB" sz="2200" dirty="0">
                <a:ln w="0"/>
                <a:solidFill>
                  <a:schemeClr val="tx1"/>
                </a:solidFill>
                <a:effectLst>
                  <a:outerShdw blurRad="38100" dist="19050" dir="2700000" algn="tl" rotWithShape="0">
                    <a:schemeClr val="dk1">
                      <a:alpha val="40000"/>
                    </a:schemeClr>
                  </a:outerShdw>
                </a:effectLst>
              </a:rPr>
              <a:t> t</a:t>
            </a:r>
            <a:r>
              <a:rPr lang="en-GB" sz="2200" baseline="-25000" dirty="0">
                <a:ln w="0"/>
                <a:solidFill>
                  <a:schemeClr val="tx1"/>
                </a:solidFill>
                <a:effectLst>
                  <a:outerShdw blurRad="38100" dist="19050" dir="2700000" algn="tl" rotWithShape="0">
                    <a:schemeClr val="dk1">
                      <a:alpha val="40000"/>
                    </a:schemeClr>
                  </a:outerShdw>
                </a:effectLst>
              </a:rPr>
              <a:t>o</a:t>
            </a:r>
            <a:r>
              <a:rPr lang="en-GB" sz="2200" dirty="0">
                <a:ln w="0"/>
                <a:solidFill>
                  <a:schemeClr val="tx1"/>
                </a:solidFill>
                <a:effectLst>
                  <a:outerShdw blurRad="38100" dist="19050" dir="2700000" algn="tl" rotWithShape="0">
                    <a:schemeClr val="dk1">
                      <a:alpha val="40000"/>
                    </a:schemeClr>
                  </a:outerShdw>
                </a:effectLst>
              </a:rPr>
              <a:t> &lt; - t</a:t>
            </a:r>
            <a:r>
              <a:rPr lang="en-GB" sz="2200" baseline="-25000" dirty="0">
                <a:ln w="0"/>
                <a:solidFill>
                  <a:schemeClr val="tx1"/>
                </a:solidFill>
                <a:effectLst>
                  <a:outerShdw blurRad="38100" dist="19050" dir="2700000" algn="tl" rotWithShape="0">
                    <a:schemeClr val="dk1">
                      <a:alpha val="40000"/>
                    </a:schemeClr>
                  </a:outerShdw>
                </a:effectLst>
              </a:rPr>
              <a:t>α</a:t>
            </a:r>
          </a:p>
          <a:p>
            <a:endParaRPr lang="en-ID" sz="2200" dirty="0" smtClean="0">
              <a:ln w="0"/>
              <a:solidFill>
                <a:schemeClr val="tx1"/>
              </a:solidFill>
              <a:effectLst>
                <a:outerShdw blurRad="38100" dist="19050" dir="2700000" algn="tl" rotWithShape="0">
                  <a:schemeClr val="dk1">
                    <a:alpha val="40000"/>
                  </a:schemeClr>
                </a:outerShdw>
              </a:effectLst>
            </a:endParaRPr>
          </a:p>
          <a:p>
            <a:r>
              <a:rPr lang="en-GB" sz="2200" dirty="0" smtClean="0">
                <a:ln w="0"/>
                <a:solidFill>
                  <a:schemeClr val="tx1"/>
                </a:solidFill>
                <a:effectLst>
                  <a:outerShdw blurRad="38100" dist="19050" dir="2700000" algn="tl" rotWithShape="0">
                    <a:schemeClr val="dk1">
                      <a:alpha val="40000"/>
                    </a:schemeClr>
                  </a:outerShdw>
                </a:effectLst>
              </a:rPr>
              <a:t>c.)  </a:t>
            </a:r>
            <a:r>
              <a:rPr lang="en-GB" sz="2200" dirty="0" err="1">
                <a:ln w="0"/>
                <a:solidFill>
                  <a:schemeClr val="tx1"/>
                </a:solidFill>
                <a:effectLst>
                  <a:outerShdw blurRad="38100" dist="19050" dir="2700000" algn="tl" rotWithShape="0">
                    <a:schemeClr val="dk1">
                      <a:alpha val="40000"/>
                    </a:schemeClr>
                  </a:outerShdw>
                </a:effectLst>
              </a:rPr>
              <a:t>Untuk</a:t>
            </a:r>
            <a:r>
              <a:rPr lang="en-GB" sz="2200" dirty="0">
                <a:ln w="0"/>
                <a:solidFill>
                  <a:schemeClr val="tx1"/>
                </a:solidFill>
                <a:effectLst>
                  <a:outerShdw blurRad="38100" dist="19050" dir="2700000" algn="tl" rotWithShape="0">
                    <a:schemeClr val="dk1">
                      <a:alpha val="40000"/>
                    </a:schemeClr>
                  </a:outerShdw>
                </a:effectLst>
              </a:rPr>
              <a:t> H</a:t>
            </a:r>
            <a:r>
              <a:rPr lang="en-GB" sz="2200" baseline="-25000" dirty="0">
                <a:ln w="0"/>
                <a:solidFill>
                  <a:schemeClr val="tx1"/>
                </a:solidFill>
                <a:effectLst>
                  <a:outerShdw blurRad="38100" dist="19050" dir="2700000" algn="tl" rotWithShape="0">
                    <a:schemeClr val="dk1">
                      <a:alpha val="40000"/>
                    </a:schemeClr>
                  </a:outerShdw>
                </a:effectLst>
              </a:rPr>
              <a:t>o</a:t>
            </a:r>
            <a:r>
              <a:rPr lang="en-GB" sz="2200" dirty="0">
                <a:ln w="0"/>
                <a:solidFill>
                  <a:schemeClr val="tx1"/>
                </a:solidFill>
                <a:effectLst>
                  <a:outerShdw blurRad="38100" dist="19050" dir="2700000" algn="tl" rotWithShape="0">
                    <a:schemeClr val="dk1">
                      <a:alpha val="40000"/>
                    </a:schemeClr>
                  </a:outerShdw>
                </a:effectLst>
              </a:rPr>
              <a:t> : µ = µ</a:t>
            </a:r>
            <a:r>
              <a:rPr lang="en-GB" sz="2200" baseline="-25000" dirty="0">
                <a:ln w="0"/>
                <a:solidFill>
                  <a:schemeClr val="tx1"/>
                </a:solidFill>
                <a:effectLst>
                  <a:outerShdw blurRad="38100" dist="19050" dir="2700000" algn="tl" rotWithShape="0">
                    <a:schemeClr val="dk1">
                      <a:alpha val="40000"/>
                    </a:schemeClr>
                  </a:outerShdw>
                </a:effectLst>
              </a:rPr>
              <a:t>o </a:t>
            </a:r>
            <a:r>
              <a:rPr lang="en-GB" sz="2200" dirty="0" err="1">
                <a:ln w="0"/>
                <a:solidFill>
                  <a:schemeClr val="tx1"/>
                </a:solidFill>
                <a:effectLst>
                  <a:outerShdw blurRad="38100" dist="19050" dir="2700000" algn="tl" rotWithShape="0">
                    <a:schemeClr val="dk1">
                      <a:alpha val="40000"/>
                    </a:schemeClr>
                  </a:outerShdw>
                </a:effectLst>
              </a:rPr>
              <a:t>dan</a:t>
            </a:r>
            <a:r>
              <a:rPr lang="en-GB" sz="2200" dirty="0">
                <a:ln w="0"/>
                <a:solidFill>
                  <a:schemeClr val="tx1"/>
                </a:solidFill>
                <a:effectLst>
                  <a:outerShdw blurRad="38100" dist="19050" dir="2700000" algn="tl" rotWithShape="0">
                    <a:schemeClr val="dk1">
                      <a:alpha val="40000"/>
                    </a:schemeClr>
                  </a:outerShdw>
                </a:effectLst>
              </a:rPr>
              <a:t> </a:t>
            </a:r>
            <a:endParaRPr lang="en-GB" sz="2200" dirty="0" smtClean="0">
              <a:ln w="0"/>
              <a:solidFill>
                <a:schemeClr val="tx1"/>
              </a:solidFill>
              <a:effectLst>
                <a:outerShdw blurRad="38100" dist="19050" dir="2700000" algn="tl" rotWithShape="0">
                  <a:schemeClr val="dk1">
                    <a:alpha val="40000"/>
                  </a:schemeClr>
                </a:outerShdw>
              </a:effectLst>
            </a:endParaRPr>
          </a:p>
          <a:p>
            <a:r>
              <a:rPr lang="en-GB" sz="2200" dirty="0">
                <a:ln w="0"/>
                <a:solidFill>
                  <a:schemeClr val="tx1"/>
                </a:solidFill>
                <a:effectLst>
                  <a:outerShdw blurRad="38100" dist="19050" dir="2700000" algn="tl" rotWithShape="0">
                    <a:schemeClr val="dk1">
                      <a:alpha val="40000"/>
                    </a:schemeClr>
                  </a:outerShdw>
                </a:effectLst>
              </a:rPr>
              <a:t> </a:t>
            </a:r>
            <a:r>
              <a:rPr lang="en-GB" sz="2200" dirty="0" smtClean="0">
                <a:ln w="0"/>
                <a:solidFill>
                  <a:schemeClr val="tx1"/>
                </a:solidFill>
                <a:effectLst>
                  <a:outerShdw blurRad="38100" dist="19050" dir="2700000" algn="tl" rotWithShape="0">
                    <a:schemeClr val="dk1">
                      <a:alpha val="40000"/>
                    </a:schemeClr>
                  </a:outerShdw>
                </a:effectLst>
              </a:rPr>
              <a:t>                    H</a:t>
            </a:r>
            <a:r>
              <a:rPr lang="en-GB" sz="2200" baseline="-25000" dirty="0" smtClean="0">
                <a:ln w="0"/>
                <a:solidFill>
                  <a:schemeClr val="tx1"/>
                </a:solidFill>
                <a:effectLst>
                  <a:outerShdw blurRad="38100" dist="19050" dir="2700000" algn="tl" rotWithShape="0">
                    <a:schemeClr val="dk1">
                      <a:alpha val="40000"/>
                    </a:schemeClr>
                  </a:outerShdw>
                </a:effectLst>
              </a:rPr>
              <a:t>1</a:t>
            </a:r>
            <a:r>
              <a:rPr lang="en-GB" sz="2200" dirty="0">
                <a:ln w="0"/>
                <a:solidFill>
                  <a:schemeClr val="tx1"/>
                </a:solidFill>
                <a:effectLst>
                  <a:outerShdw blurRad="38100" dist="19050" dir="2700000" algn="tl" rotWithShape="0">
                    <a:schemeClr val="dk1">
                      <a:alpha val="40000"/>
                    </a:schemeClr>
                  </a:outerShdw>
                </a:effectLst>
              </a:rPr>
              <a:t> : µ ≠ µ</a:t>
            </a:r>
            <a:r>
              <a:rPr lang="en-GB" sz="2200" baseline="-25000" dirty="0">
                <a:ln w="0"/>
                <a:solidFill>
                  <a:schemeClr val="tx1"/>
                </a:solidFill>
                <a:effectLst>
                  <a:outerShdw blurRad="38100" dist="19050" dir="2700000" algn="tl" rotWithShape="0">
                    <a:schemeClr val="dk1">
                      <a:alpha val="40000"/>
                    </a:schemeClr>
                  </a:outerShdw>
                </a:effectLst>
              </a:rPr>
              <a:t>o</a:t>
            </a:r>
            <a:endParaRPr lang="en-ID" sz="2200" dirty="0">
              <a:ln w="0"/>
              <a:solidFill>
                <a:schemeClr val="tx1"/>
              </a:solidFill>
              <a:effectLst>
                <a:outerShdw blurRad="38100" dist="19050" dir="2700000" algn="tl" rotWithShape="0">
                  <a:schemeClr val="dk1">
                    <a:alpha val="40000"/>
                  </a:schemeClr>
                </a:outerShdw>
              </a:effectLst>
            </a:endParaRPr>
          </a:p>
          <a:p>
            <a:r>
              <a:rPr lang="en-GB" sz="2200" dirty="0" smtClean="0">
                <a:ln w="0"/>
                <a:solidFill>
                  <a:schemeClr val="tx1"/>
                </a:solidFill>
                <a:effectLst>
                  <a:outerShdw blurRad="38100" dist="19050" dir="2700000" algn="tl" rotWithShape="0">
                    <a:schemeClr val="dk1">
                      <a:alpha val="40000"/>
                    </a:schemeClr>
                  </a:outerShdw>
                </a:effectLst>
              </a:rPr>
              <a:t>    </a:t>
            </a:r>
            <a:r>
              <a:rPr lang="en-GB" sz="2200" dirty="0">
                <a:ln w="0"/>
                <a:solidFill>
                  <a:schemeClr val="tx1"/>
                </a:solidFill>
                <a:effectLst>
                  <a:outerShdw blurRad="38100" dist="19050" dir="2700000" algn="tl" rotWithShape="0">
                    <a:schemeClr val="dk1">
                      <a:alpha val="40000"/>
                    </a:schemeClr>
                  </a:outerShdw>
                </a:effectLst>
              </a:rPr>
              <a:t> </a:t>
            </a:r>
            <a:r>
              <a:rPr lang="en-GB" sz="2100" dirty="0">
                <a:ln w="0"/>
                <a:solidFill>
                  <a:schemeClr val="tx1"/>
                </a:solidFill>
                <a:effectLst>
                  <a:outerShdw blurRad="38100" dist="19050" dir="2700000" algn="tl" rotWithShape="0">
                    <a:schemeClr val="dk1">
                      <a:alpha val="40000"/>
                    </a:schemeClr>
                  </a:outerShdw>
                </a:effectLst>
              </a:rPr>
              <a:t> </a:t>
            </a:r>
            <a:r>
              <a:rPr lang="en-GB" sz="2000" dirty="0">
                <a:ln w="0"/>
                <a:solidFill>
                  <a:schemeClr val="tx1"/>
                </a:solidFill>
                <a:effectLst>
                  <a:outerShdw blurRad="38100" dist="19050" dir="2700000" algn="tl" rotWithShape="0">
                    <a:schemeClr val="dk1">
                      <a:alpha val="40000"/>
                    </a:schemeClr>
                  </a:outerShdw>
                </a:effectLst>
              </a:rPr>
              <a:t>H</a:t>
            </a:r>
            <a:r>
              <a:rPr lang="en-GB" sz="2000" baseline="-25000" dirty="0">
                <a:ln w="0"/>
                <a:solidFill>
                  <a:schemeClr val="tx1"/>
                </a:solidFill>
                <a:effectLst>
                  <a:outerShdw blurRad="38100" dist="19050" dir="2700000" algn="tl" rotWithShape="0">
                    <a:schemeClr val="dk1">
                      <a:alpha val="40000"/>
                    </a:schemeClr>
                  </a:outerShdw>
                </a:effectLst>
              </a:rPr>
              <a:t>o</a:t>
            </a:r>
            <a:r>
              <a:rPr lang="en-GB" sz="2000" dirty="0">
                <a:ln w="0"/>
                <a:solidFill>
                  <a:schemeClr val="tx1"/>
                </a:solidFill>
                <a:effectLst>
                  <a:outerShdw blurRad="38100" dist="19050" dir="2700000" algn="tl" rotWithShape="0">
                    <a:schemeClr val="dk1">
                      <a:alpha val="40000"/>
                    </a:schemeClr>
                  </a:outerShdw>
                </a:effectLst>
              </a:rPr>
              <a:t> di </a:t>
            </a:r>
            <a:r>
              <a:rPr lang="en-GB" sz="2000" dirty="0" err="1">
                <a:ln w="0"/>
                <a:solidFill>
                  <a:schemeClr val="tx1"/>
                </a:solidFill>
                <a:effectLst>
                  <a:outerShdw blurRad="38100" dist="19050" dir="2700000" algn="tl" rotWithShape="0">
                    <a:schemeClr val="dk1">
                      <a:alpha val="40000"/>
                    </a:schemeClr>
                  </a:outerShdw>
                </a:effectLst>
              </a:rPr>
              <a:t>terima</a:t>
            </a:r>
            <a:r>
              <a:rPr lang="en-GB" sz="2000" dirty="0">
                <a:ln w="0"/>
                <a:solidFill>
                  <a:schemeClr val="tx1"/>
                </a:solidFill>
                <a:effectLst>
                  <a:outerShdw blurRad="38100" dist="19050" dir="2700000" algn="tl" rotWithShape="0">
                    <a:schemeClr val="dk1">
                      <a:alpha val="40000"/>
                    </a:schemeClr>
                  </a:outerShdw>
                </a:effectLst>
              </a:rPr>
              <a:t> </a:t>
            </a:r>
            <a:r>
              <a:rPr lang="en-GB" sz="2000" dirty="0" err="1" smtClean="0">
                <a:ln w="0"/>
                <a:solidFill>
                  <a:schemeClr val="tx1"/>
                </a:solidFill>
                <a:effectLst>
                  <a:outerShdw blurRad="38100" dist="19050" dir="2700000" algn="tl" rotWithShape="0">
                    <a:schemeClr val="dk1">
                      <a:alpha val="40000"/>
                    </a:schemeClr>
                  </a:outerShdw>
                </a:effectLst>
              </a:rPr>
              <a:t>jika</a:t>
            </a:r>
            <a:r>
              <a:rPr lang="en-GB" sz="2000" dirty="0" smtClean="0">
                <a:ln w="0"/>
                <a:solidFill>
                  <a:schemeClr val="tx1"/>
                </a:solidFill>
                <a:effectLst>
                  <a:outerShdw blurRad="38100" dist="19050" dir="2700000" algn="tl" rotWithShape="0">
                    <a:schemeClr val="dk1">
                      <a:alpha val="40000"/>
                    </a:schemeClr>
                  </a:outerShdw>
                </a:effectLst>
              </a:rPr>
              <a:t> - </a:t>
            </a:r>
            <a:r>
              <a:rPr lang="en-GB" sz="2000" dirty="0">
                <a:ln w="0"/>
                <a:solidFill>
                  <a:schemeClr val="tx1"/>
                </a:solidFill>
                <a:effectLst>
                  <a:outerShdw blurRad="38100" dist="19050" dir="2700000" algn="tl" rotWithShape="0">
                    <a:schemeClr val="dk1">
                      <a:alpha val="40000"/>
                    </a:schemeClr>
                  </a:outerShdw>
                </a:effectLst>
              </a:rPr>
              <a:t>t</a:t>
            </a:r>
            <a:r>
              <a:rPr lang="en-GB" sz="2000" baseline="-25000" dirty="0">
                <a:ln w="0"/>
                <a:solidFill>
                  <a:schemeClr val="tx1"/>
                </a:solidFill>
                <a:effectLst>
                  <a:outerShdw blurRad="38100" dist="19050" dir="2700000" algn="tl" rotWithShape="0">
                    <a:schemeClr val="dk1">
                      <a:alpha val="40000"/>
                    </a:schemeClr>
                  </a:outerShdw>
                </a:effectLst>
              </a:rPr>
              <a:t>α/2 </a:t>
            </a:r>
            <a:r>
              <a:rPr lang="en-GB" sz="2000" dirty="0">
                <a:ln w="0"/>
                <a:solidFill>
                  <a:schemeClr val="tx1"/>
                </a:solidFill>
                <a:effectLst>
                  <a:outerShdw blurRad="38100" dist="19050" dir="2700000" algn="tl" rotWithShape="0">
                    <a:schemeClr val="dk1">
                      <a:alpha val="40000"/>
                    </a:schemeClr>
                  </a:outerShdw>
                </a:effectLst>
              </a:rPr>
              <a:t> ≤  t</a:t>
            </a:r>
            <a:r>
              <a:rPr lang="en-GB" sz="2000" baseline="-25000" dirty="0">
                <a:ln w="0"/>
                <a:solidFill>
                  <a:schemeClr val="tx1"/>
                </a:solidFill>
                <a:effectLst>
                  <a:outerShdw blurRad="38100" dist="19050" dir="2700000" algn="tl" rotWithShape="0">
                    <a:schemeClr val="dk1">
                      <a:alpha val="40000"/>
                    </a:schemeClr>
                  </a:outerShdw>
                </a:effectLst>
              </a:rPr>
              <a:t>o </a:t>
            </a:r>
            <a:r>
              <a:rPr lang="en-GB" sz="2000" dirty="0">
                <a:ln w="0"/>
                <a:solidFill>
                  <a:schemeClr val="tx1"/>
                </a:solidFill>
                <a:effectLst>
                  <a:outerShdw blurRad="38100" dist="19050" dir="2700000" algn="tl" rotWithShape="0">
                    <a:schemeClr val="dk1">
                      <a:alpha val="40000"/>
                    </a:schemeClr>
                  </a:outerShdw>
                </a:effectLst>
              </a:rPr>
              <a:t>≤ t</a:t>
            </a:r>
            <a:r>
              <a:rPr lang="en-GB" sz="2000" baseline="-25000" dirty="0">
                <a:ln w="0"/>
                <a:solidFill>
                  <a:schemeClr val="tx1"/>
                </a:solidFill>
                <a:effectLst>
                  <a:outerShdw blurRad="38100" dist="19050" dir="2700000" algn="tl" rotWithShape="0">
                    <a:schemeClr val="dk1">
                      <a:alpha val="40000"/>
                    </a:schemeClr>
                  </a:outerShdw>
                </a:effectLst>
              </a:rPr>
              <a:t>α/2 </a:t>
            </a:r>
            <a:r>
              <a:rPr lang="en-GB" sz="2000" dirty="0">
                <a:ln w="0"/>
                <a:solidFill>
                  <a:schemeClr val="tx1"/>
                </a:solidFill>
                <a:effectLst>
                  <a:outerShdw blurRad="38100" dist="19050" dir="2700000" algn="tl" rotWithShape="0">
                    <a:schemeClr val="dk1">
                      <a:alpha val="40000"/>
                    </a:schemeClr>
                  </a:outerShdw>
                </a:effectLst>
              </a:rPr>
              <a:t> </a:t>
            </a:r>
            <a:endParaRPr lang="en-ID" sz="2000" dirty="0">
              <a:ln w="0"/>
              <a:solidFill>
                <a:schemeClr val="tx1"/>
              </a:solidFill>
              <a:effectLst>
                <a:outerShdw blurRad="38100" dist="19050" dir="2700000" algn="tl" rotWithShape="0">
                  <a:schemeClr val="dk1">
                    <a:alpha val="40000"/>
                  </a:schemeClr>
                </a:outerShdw>
              </a:effectLst>
            </a:endParaRPr>
          </a:p>
          <a:p>
            <a:r>
              <a:rPr lang="en-GB" sz="2000" dirty="0">
                <a:ln w="0"/>
                <a:solidFill>
                  <a:schemeClr val="tx1"/>
                </a:solidFill>
                <a:effectLst>
                  <a:outerShdw blurRad="38100" dist="19050" dir="2700000" algn="tl" rotWithShape="0">
                    <a:schemeClr val="dk1">
                      <a:alpha val="40000"/>
                    </a:schemeClr>
                  </a:outerShdw>
                </a:effectLst>
              </a:rPr>
              <a:t>  </a:t>
            </a:r>
            <a:r>
              <a:rPr lang="en-GB" sz="2000" dirty="0" smtClean="0">
                <a:ln w="0"/>
                <a:solidFill>
                  <a:schemeClr val="tx1"/>
                </a:solidFill>
                <a:effectLst>
                  <a:outerShdw blurRad="38100" dist="19050" dir="2700000" algn="tl" rotWithShape="0">
                    <a:schemeClr val="dk1">
                      <a:alpha val="40000"/>
                    </a:schemeClr>
                  </a:outerShdw>
                </a:effectLst>
              </a:rPr>
              <a:t>     </a:t>
            </a:r>
            <a:r>
              <a:rPr lang="en-GB" sz="2000" dirty="0" err="1" smtClean="0">
                <a:ln w="0"/>
                <a:solidFill>
                  <a:schemeClr val="tx1"/>
                </a:solidFill>
                <a:effectLst>
                  <a:outerShdw blurRad="38100" dist="19050" dir="2700000" algn="tl" rotWithShape="0">
                    <a:schemeClr val="dk1">
                      <a:alpha val="40000"/>
                    </a:schemeClr>
                  </a:outerShdw>
                </a:effectLst>
              </a:rPr>
              <a:t>H</a:t>
            </a:r>
            <a:r>
              <a:rPr lang="en-GB" sz="2000" baseline="-25000" dirty="0" err="1" smtClean="0">
                <a:ln w="0"/>
                <a:solidFill>
                  <a:schemeClr val="tx1"/>
                </a:solidFill>
                <a:effectLst>
                  <a:outerShdw blurRad="38100" dist="19050" dir="2700000" algn="tl" rotWithShape="0">
                    <a:schemeClr val="dk1">
                      <a:alpha val="40000"/>
                    </a:schemeClr>
                  </a:outerShdw>
                </a:effectLst>
              </a:rPr>
              <a:t>o</a:t>
            </a:r>
            <a:r>
              <a:rPr lang="en-GB" sz="2000" dirty="0">
                <a:ln w="0"/>
                <a:solidFill>
                  <a:schemeClr val="tx1"/>
                </a:solidFill>
                <a:effectLst>
                  <a:outerShdw blurRad="38100" dist="19050" dir="2700000" algn="tl" rotWithShape="0">
                    <a:schemeClr val="dk1">
                      <a:alpha val="40000"/>
                    </a:schemeClr>
                  </a:outerShdw>
                </a:effectLst>
              </a:rPr>
              <a:t> di </a:t>
            </a:r>
            <a:r>
              <a:rPr lang="en-GB" sz="2000" dirty="0" err="1">
                <a:ln w="0"/>
                <a:solidFill>
                  <a:schemeClr val="tx1"/>
                </a:solidFill>
                <a:effectLst>
                  <a:outerShdw blurRad="38100" dist="19050" dir="2700000" algn="tl" rotWithShape="0">
                    <a:schemeClr val="dk1">
                      <a:alpha val="40000"/>
                    </a:schemeClr>
                  </a:outerShdw>
                </a:effectLst>
              </a:rPr>
              <a:t>tolak</a:t>
            </a:r>
            <a:r>
              <a:rPr lang="en-GB" sz="2000" dirty="0">
                <a:ln w="0"/>
                <a:solidFill>
                  <a:schemeClr val="tx1"/>
                </a:solidFill>
                <a:effectLst>
                  <a:outerShdw blurRad="38100" dist="19050" dir="2700000" algn="tl" rotWithShape="0">
                    <a:schemeClr val="dk1">
                      <a:alpha val="40000"/>
                    </a:schemeClr>
                  </a:outerShdw>
                </a:effectLst>
              </a:rPr>
              <a:t> </a:t>
            </a:r>
            <a:r>
              <a:rPr lang="en-GB" sz="2000" dirty="0" err="1">
                <a:ln w="0"/>
                <a:solidFill>
                  <a:schemeClr val="tx1"/>
                </a:solidFill>
                <a:effectLst>
                  <a:outerShdw blurRad="38100" dist="19050" dir="2700000" algn="tl" rotWithShape="0">
                    <a:schemeClr val="dk1">
                      <a:alpha val="40000"/>
                    </a:schemeClr>
                  </a:outerShdw>
                </a:effectLst>
              </a:rPr>
              <a:t>jika</a:t>
            </a:r>
            <a:r>
              <a:rPr lang="en-GB" sz="2000" dirty="0">
                <a:ln w="0"/>
                <a:solidFill>
                  <a:schemeClr val="tx1"/>
                </a:solidFill>
                <a:effectLst>
                  <a:outerShdw blurRad="38100" dist="19050" dir="2700000" algn="tl" rotWithShape="0">
                    <a:schemeClr val="dk1">
                      <a:alpha val="40000"/>
                    </a:schemeClr>
                  </a:outerShdw>
                </a:effectLst>
              </a:rPr>
              <a:t> t</a:t>
            </a:r>
            <a:r>
              <a:rPr lang="en-GB" sz="2000" baseline="-25000" dirty="0">
                <a:ln w="0"/>
                <a:solidFill>
                  <a:schemeClr val="tx1"/>
                </a:solidFill>
                <a:effectLst>
                  <a:outerShdw blurRad="38100" dist="19050" dir="2700000" algn="tl" rotWithShape="0">
                    <a:schemeClr val="dk1">
                      <a:alpha val="40000"/>
                    </a:schemeClr>
                  </a:outerShdw>
                </a:effectLst>
              </a:rPr>
              <a:t>o</a:t>
            </a:r>
            <a:r>
              <a:rPr lang="en-GB" sz="2000" dirty="0">
                <a:ln w="0"/>
                <a:solidFill>
                  <a:schemeClr val="tx1"/>
                </a:solidFill>
                <a:effectLst>
                  <a:outerShdw blurRad="38100" dist="19050" dir="2700000" algn="tl" rotWithShape="0">
                    <a:schemeClr val="dk1">
                      <a:alpha val="40000"/>
                    </a:schemeClr>
                  </a:outerShdw>
                </a:effectLst>
              </a:rPr>
              <a:t> &gt; t</a:t>
            </a:r>
            <a:r>
              <a:rPr lang="en-GB" sz="2000" baseline="-25000" dirty="0">
                <a:ln w="0"/>
                <a:solidFill>
                  <a:schemeClr val="tx1"/>
                </a:solidFill>
                <a:effectLst>
                  <a:outerShdw blurRad="38100" dist="19050" dir="2700000" algn="tl" rotWithShape="0">
                    <a:schemeClr val="dk1">
                      <a:alpha val="40000"/>
                    </a:schemeClr>
                  </a:outerShdw>
                </a:effectLst>
              </a:rPr>
              <a:t>α/2 </a:t>
            </a:r>
            <a:r>
              <a:rPr lang="en-GB" sz="2000" baseline="-25000" dirty="0" smtClean="0">
                <a:ln w="0"/>
                <a:solidFill>
                  <a:schemeClr val="tx1"/>
                </a:solidFill>
                <a:effectLst>
                  <a:outerShdw blurRad="38100" dist="19050" dir="2700000" algn="tl" rotWithShape="0">
                    <a:schemeClr val="dk1">
                      <a:alpha val="40000"/>
                    </a:schemeClr>
                  </a:outerShdw>
                </a:effectLst>
              </a:rPr>
              <a:t>    </a:t>
            </a:r>
            <a:r>
              <a:rPr lang="en-GB" sz="2000" dirty="0" err="1" smtClean="0">
                <a:ln w="0"/>
                <a:solidFill>
                  <a:schemeClr val="tx1"/>
                </a:solidFill>
                <a:effectLst>
                  <a:outerShdw blurRad="38100" dist="19050" dir="2700000" algn="tl" rotWithShape="0">
                    <a:schemeClr val="dk1">
                      <a:alpha val="40000"/>
                    </a:schemeClr>
                  </a:outerShdw>
                </a:effectLst>
              </a:rPr>
              <a:t>atau</a:t>
            </a:r>
            <a:r>
              <a:rPr lang="en-GB" sz="2000" dirty="0" smtClean="0">
                <a:ln w="0"/>
                <a:solidFill>
                  <a:schemeClr val="tx1"/>
                </a:solidFill>
                <a:effectLst>
                  <a:outerShdw blurRad="38100" dist="19050" dir="2700000" algn="tl" rotWithShape="0">
                    <a:schemeClr val="dk1">
                      <a:alpha val="40000"/>
                    </a:schemeClr>
                  </a:outerShdw>
                </a:effectLst>
              </a:rPr>
              <a:t>      </a:t>
            </a:r>
          </a:p>
          <a:p>
            <a:r>
              <a:rPr lang="en-GB" sz="2000" dirty="0">
                <a:ln w="0"/>
                <a:solidFill>
                  <a:schemeClr val="tx1"/>
                </a:solidFill>
                <a:effectLst>
                  <a:outerShdw blurRad="38100" dist="19050" dir="2700000" algn="tl" rotWithShape="0">
                    <a:schemeClr val="dk1">
                      <a:alpha val="40000"/>
                    </a:schemeClr>
                  </a:outerShdw>
                </a:effectLst>
              </a:rPr>
              <a:t> </a:t>
            </a:r>
            <a:r>
              <a:rPr lang="en-GB" sz="2000" dirty="0" smtClean="0">
                <a:ln w="0"/>
                <a:solidFill>
                  <a:schemeClr val="tx1"/>
                </a:solidFill>
                <a:effectLst>
                  <a:outerShdw blurRad="38100" dist="19050" dir="2700000" algn="tl" rotWithShape="0">
                    <a:schemeClr val="dk1">
                      <a:alpha val="40000"/>
                    </a:schemeClr>
                  </a:outerShdw>
                </a:effectLst>
              </a:rPr>
              <a:t>       t</a:t>
            </a:r>
            <a:r>
              <a:rPr lang="en-GB" sz="2000" baseline="-25000" dirty="0" smtClean="0">
                <a:ln w="0"/>
                <a:solidFill>
                  <a:schemeClr val="tx1"/>
                </a:solidFill>
                <a:effectLst>
                  <a:outerShdw blurRad="38100" dist="19050" dir="2700000" algn="tl" rotWithShape="0">
                    <a:schemeClr val="dk1">
                      <a:alpha val="40000"/>
                    </a:schemeClr>
                  </a:outerShdw>
                </a:effectLst>
              </a:rPr>
              <a:t>o</a:t>
            </a:r>
            <a:r>
              <a:rPr lang="en-GB" sz="2000" baseline="-25000" dirty="0">
                <a:ln w="0"/>
                <a:solidFill>
                  <a:schemeClr val="tx1"/>
                </a:solidFill>
                <a:effectLst>
                  <a:outerShdw blurRad="38100" dist="19050" dir="2700000" algn="tl" rotWithShape="0">
                    <a:schemeClr val="dk1">
                      <a:alpha val="40000"/>
                    </a:schemeClr>
                  </a:outerShdw>
                </a:effectLst>
              </a:rPr>
              <a:t> </a:t>
            </a:r>
            <a:r>
              <a:rPr lang="en-GB" sz="2000" dirty="0">
                <a:ln w="0"/>
                <a:solidFill>
                  <a:schemeClr val="tx1"/>
                </a:solidFill>
                <a:effectLst>
                  <a:outerShdw blurRad="38100" dist="19050" dir="2700000" algn="tl" rotWithShape="0">
                    <a:schemeClr val="dk1">
                      <a:alpha val="40000"/>
                    </a:schemeClr>
                  </a:outerShdw>
                </a:effectLst>
              </a:rPr>
              <a:t>&lt; - t</a:t>
            </a:r>
            <a:r>
              <a:rPr lang="en-GB" sz="2000" baseline="-25000" dirty="0">
                <a:ln w="0"/>
                <a:solidFill>
                  <a:schemeClr val="tx1"/>
                </a:solidFill>
                <a:effectLst>
                  <a:outerShdw blurRad="38100" dist="19050" dir="2700000" algn="tl" rotWithShape="0">
                    <a:schemeClr val="dk1">
                      <a:alpha val="40000"/>
                    </a:schemeClr>
                  </a:outerShdw>
                </a:effectLst>
              </a:rPr>
              <a:t>α/2 </a:t>
            </a:r>
            <a:r>
              <a:rPr lang="en-GB" sz="2000" dirty="0">
                <a:ln w="0"/>
                <a:solidFill>
                  <a:schemeClr val="tx1"/>
                </a:solidFill>
                <a:effectLst>
                  <a:outerShdw blurRad="38100" dist="19050" dir="2700000" algn="tl" rotWithShape="0">
                    <a:schemeClr val="dk1">
                      <a:alpha val="40000"/>
                    </a:schemeClr>
                  </a:outerShdw>
                </a:effectLst>
              </a:rPr>
              <a:t> </a:t>
            </a:r>
            <a:endParaRPr lang="en-ID" sz="200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2105673" y="281484"/>
            <a:ext cx="5357315" cy="523220"/>
          </a:xfrm>
          <a:prstGeom prst="rect">
            <a:avLst/>
          </a:prstGeom>
        </p:spPr>
        <p:txBody>
          <a:bodyPr wrap="square">
            <a:spAutoFit/>
          </a:bodyPr>
          <a:lstStyle/>
          <a:p>
            <a:r>
              <a:rPr lang="en-US" sz="2800" b="1" u="sng" dirty="0">
                <a:ln w="0"/>
                <a:effectLst>
                  <a:outerShdw blurRad="38100" dist="19050" dir="2700000" algn="tl" rotWithShape="0">
                    <a:schemeClr val="dk1">
                      <a:alpha val="40000"/>
                    </a:schemeClr>
                  </a:outerShdw>
                </a:effectLst>
              </a:rPr>
              <a:t>UJI HIPOTESIS SATU RATA-RATA</a:t>
            </a:r>
            <a:endParaRPr lang="en-ID" sz="2800" b="1" u="sng" dirty="0">
              <a:ln w="0"/>
              <a:effectLst>
                <a:outerShdw blurRad="38100" dist="19050" dir="2700000" algn="tl" rotWithShape="0">
                  <a:schemeClr val="dk1">
                    <a:alpha val="40000"/>
                  </a:schemeClr>
                </a:outerShdw>
              </a:effectLst>
            </a:endParaRPr>
          </a:p>
        </p:txBody>
      </p:sp>
      <p:sp>
        <p:nvSpPr>
          <p:cNvPr id="7" name="Rectangle 6"/>
          <p:cNvSpPr>
            <a:spLocks noChangeArrowheads="1"/>
          </p:cNvSpPr>
          <p:nvPr/>
        </p:nvSpPr>
        <p:spPr bwMode="auto">
          <a:xfrm>
            <a:off x="10024075" y="6553200"/>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atinLnBrk="1"/>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extLst>
      <p:ext uri="{BB962C8B-B14F-4D97-AF65-F5344CB8AC3E}">
        <p14:creationId xmlns:p14="http://schemas.microsoft.com/office/powerpoint/2010/main" val="1357788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FFDA9CFA-5E02-48DE-A148-0C215EA2FDB2}"/>
              </a:ext>
            </a:extLst>
          </p:cNvPr>
          <p:cNvSpPr/>
          <p:nvPr/>
        </p:nvSpPr>
        <p:spPr>
          <a:xfrm>
            <a:off x="2349305" y="253217"/>
            <a:ext cx="3615397" cy="6121233"/>
          </a:xfrm>
          <a:prstGeom prst="roundRect">
            <a:avLst/>
          </a:prstGeom>
          <a:solidFill>
            <a:srgbClr val="9E9E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D" sz="2000" dirty="0">
              <a:ln w="0"/>
              <a:solidFill>
                <a:schemeClr val="tx1"/>
              </a:solidFill>
              <a:effectLst>
                <a:outerShdw blurRad="38100" dist="19050" dir="2700000" algn="tl" rotWithShape="0">
                  <a:schemeClr val="dk1">
                    <a:alpha val="40000"/>
                  </a:schemeClr>
                </a:outerShdw>
              </a:effectLst>
            </a:endParaRPr>
          </a:p>
        </p:txBody>
      </p:sp>
      <p:sp>
        <p:nvSpPr>
          <p:cNvPr id="3" name="TextBox 2">
            <a:extLst>
              <a:ext uri="{FF2B5EF4-FFF2-40B4-BE49-F238E27FC236}">
                <a16:creationId xmlns:a16="http://schemas.microsoft.com/office/drawing/2014/main" xmlns="" id="{262CE435-60FD-48D0-A94D-4195B34C0D07}"/>
              </a:ext>
            </a:extLst>
          </p:cNvPr>
          <p:cNvSpPr txBox="1"/>
          <p:nvPr/>
        </p:nvSpPr>
        <p:spPr>
          <a:xfrm>
            <a:off x="2616592" y="483549"/>
            <a:ext cx="3193366" cy="430887"/>
          </a:xfrm>
          <a:prstGeom prst="rect">
            <a:avLst/>
          </a:prstGeom>
          <a:noFill/>
        </p:spPr>
        <p:txBody>
          <a:bodyPr wrap="square" rtlCol="0">
            <a:spAutoFit/>
          </a:bodyPr>
          <a:lstStyle/>
          <a:p>
            <a:r>
              <a:rPr lang="en-GB" sz="2200" b="1" i="1" dirty="0">
                <a:ln w="0"/>
                <a:effectLst>
                  <a:outerShdw blurRad="38100" dist="19050" dir="2700000" algn="tl" rotWithShape="0">
                    <a:schemeClr val="dk1">
                      <a:alpha val="40000"/>
                    </a:schemeClr>
                  </a:outerShdw>
                </a:effectLst>
              </a:rPr>
              <a:t>4. UJI STATISTIK</a:t>
            </a:r>
            <a:endParaRPr lang="en-ID" sz="2200" b="1" i="1" dirty="0">
              <a:ln w="0"/>
              <a:effectLst>
                <a:outerShdw blurRad="38100" dist="19050" dir="2700000" algn="tl" rotWithShape="0">
                  <a:schemeClr val="dk1">
                    <a:alpha val="40000"/>
                  </a:schemeClr>
                </a:outerShdw>
              </a:effectLst>
            </a:endParaRPr>
          </a:p>
        </p:txBody>
      </p:sp>
      <p:sp>
        <p:nvSpPr>
          <p:cNvPr id="4" name="TextBox 3">
            <a:extLst>
              <a:ext uri="{FF2B5EF4-FFF2-40B4-BE49-F238E27FC236}">
                <a16:creationId xmlns:a16="http://schemas.microsoft.com/office/drawing/2014/main" xmlns="" id="{661805E7-7537-47C7-AC44-22D8873E9677}"/>
              </a:ext>
            </a:extLst>
          </p:cNvPr>
          <p:cNvSpPr txBox="1"/>
          <p:nvPr/>
        </p:nvSpPr>
        <p:spPr>
          <a:xfrm>
            <a:off x="2499360" y="1111739"/>
            <a:ext cx="3310598" cy="769441"/>
          </a:xfrm>
          <a:prstGeom prst="rect">
            <a:avLst/>
          </a:prstGeom>
          <a:noFill/>
        </p:spPr>
        <p:txBody>
          <a:bodyPr wrap="square" rtlCol="0">
            <a:spAutoFit/>
          </a:bodyPr>
          <a:lstStyle/>
          <a:p>
            <a:r>
              <a:rPr lang="en-GB" sz="2200" dirty="0" err="1">
                <a:ln w="0"/>
                <a:effectLst>
                  <a:outerShdw blurRad="38100" dist="19050" dir="2700000" algn="tl" rotWithShape="0">
                    <a:schemeClr val="dk1">
                      <a:alpha val="40000"/>
                    </a:schemeClr>
                  </a:outerShdw>
                </a:effectLst>
              </a:rPr>
              <a:t>Simpangan</a:t>
            </a:r>
            <a:r>
              <a:rPr lang="en-GB" sz="2200" dirty="0">
                <a:ln w="0"/>
                <a:effectLst>
                  <a:outerShdw blurRad="38100" dist="19050" dir="2700000" algn="tl" rotWithShape="0">
                    <a:schemeClr val="dk1">
                      <a:alpha val="40000"/>
                    </a:schemeClr>
                  </a:outerShdw>
                </a:effectLst>
              </a:rPr>
              <a:t> </a:t>
            </a:r>
            <a:r>
              <a:rPr lang="en-GB" sz="2200" dirty="0" err="1">
                <a:ln w="0"/>
                <a:effectLst>
                  <a:outerShdw blurRad="38100" dist="19050" dir="2700000" algn="tl" rotWithShape="0">
                    <a:schemeClr val="dk1">
                      <a:alpha val="40000"/>
                    </a:schemeClr>
                  </a:outerShdw>
                </a:effectLst>
              </a:rPr>
              <a:t>baku</a:t>
            </a:r>
            <a:r>
              <a:rPr lang="en-GB" sz="2200" dirty="0">
                <a:ln w="0"/>
                <a:effectLst>
                  <a:outerShdw blurRad="38100" dist="19050" dir="2700000" algn="tl" rotWithShape="0">
                    <a:schemeClr val="dk1">
                      <a:alpha val="40000"/>
                    </a:schemeClr>
                  </a:outerShdw>
                </a:effectLst>
              </a:rPr>
              <a:t> </a:t>
            </a:r>
            <a:r>
              <a:rPr lang="en-GB" sz="2200" dirty="0" err="1">
                <a:ln w="0"/>
                <a:effectLst>
                  <a:outerShdw blurRad="38100" dist="19050" dir="2700000" algn="tl" rotWithShape="0">
                    <a:schemeClr val="dk1">
                      <a:alpha val="40000"/>
                    </a:schemeClr>
                  </a:outerShdw>
                </a:effectLst>
              </a:rPr>
              <a:t>populasi</a:t>
            </a:r>
            <a:r>
              <a:rPr lang="en-GB" sz="2200" dirty="0">
                <a:ln w="0"/>
                <a:effectLst>
                  <a:outerShdw blurRad="38100" dist="19050" dir="2700000" algn="tl" rotWithShape="0">
                    <a:schemeClr val="dk1">
                      <a:alpha val="40000"/>
                    </a:schemeClr>
                  </a:outerShdw>
                </a:effectLst>
              </a:rPr>
              <a:t> </a:t>
            </a:r>
            <a:r>
              <a:rPr lang="en-GB" sz="2200" dirty="0" smtClean="0">
                <a:ln w="0"/>
                <a:effectLst>
                  <a:outerShdw blurRad="38100" dist="19050" dir="2700000" algn="tl" rotWithShape="0">
                    <a:schemeClr val="dk1">
                      <a:alpha val="40000"/>
                    </a:schemeClr>
                  </a:outerShdw>
                </a:effectLst>
              </a:rPr>
              <a:t> ( </a:t>
            </a:r>
            <a:r>
              <a:rPr lang="en-GB" sz="2200" dirty="0">
                <a:ln w="0"/>
                <a:effectLst>
                  <a:outerShdw blurRad="38100" dist="19050" dir="2700000" algn="tl" rotWithShape="0">
                    <a:schemeClr val="dk1">
                      <a:alpha val="40000"/>
                    </a:schemeClr>
                  </a:outerShdw>
                </a:effectLst>
              </a:rPr>
              <a:t>σ ) di </a:t>
            </a:r>
            <a:r>
              <a:rPr lang="en-GB" sz="2200" dirty="0" err="1">
                <a:ln w="0"/>
                <a:effectLst>
                  <a:outerShdw blurRad="38100" dist="19050" dir="2700000" algn="tl" rotWithShape="0">
                    <a:schemeClr val="dk1">
                      <a:alpha val="40000"/>
                    </a:schemeClr>
                  </a:outerShdw>
                </a:effectLst>
              </a:rPr>
              <a:t>ketahui</a:t>
            </a:r>
            <a:r>
              <a:rPr lang="en-GB" sz="2200" dirty="0">
                <a:ln w="0"/>
                <a:effectLst>
                  <a:outerShdw blurRad="38100" dist="19050" dir="2700000" algn="tl" rotWithShape="0">
                    <a:schemeClr val="dk1">
                      <a:alpha val="40000"/>
                    </a:schemeClr>
                  </a:outerShdw>
                </a:effectLst>
              </a:rPr>
              <a:t> :</a:t>
            </a:r>
            <a:endParaRPr lang="en-ID" sz="2200" dirty="0"/>
          </a:p>
        </p:txBody>
      </p:sp>
      <p:pic>
        <p:nvPicPr>
          <p:cNvPr id="5" name="Picture 4">
            <a:hlinkClick r:id="rId2"/>
            <a:extLst>
              <a:ext uri="{FF2B5EF4-FFF2-40B4-BE49-F238E27FC236}">
                <a16:creationId xmlns:a16="http://schemas.microsoft.com/office/drawing/2014/main" xmlns="" id="{2A03FB71-3883-4DD1-AF16-909F204AE51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616591" y="2033218"/>
            <a:ext cx="2897943" cy="1381295"/>
          </a:xfrm>
          <a:prstGeom prst="rect">
            <a:avLst/>
          </a:prstGeom>
          <a:noFill/>
          <a:ln>
            <a:noFill/>
          </a:ln>
        </p:spPr>
      </p:pic>
      <p:sp>
        <p:nvSpPr>
          <p:cNvPr id="6" name="TextBox 5">
            <a:extLst>
              <a:ext uri="{FF2B5EF4-FFF2-40B4-BE49-F238E27FC236}">
                <a16:creationId xmlns:a16="http://schemas.microsoft.com/office/drawing/2014/main" xmlns="" id="{EDC5BE88-BDCA-4DF5-96E4-2E186A77D9A7}"/>
              </a:ext>
            </a:extLst>
          </p:cNvPr>
          <p:cNvSpPr txBox="1"/>
          <p:nvPr/>
        </p:nvSpPr>
        <p:spPr>
          <a:xfrm>
            <a:off x="2499360" y="3577381"/>
            <a:ext cx="3465341" cy="769441"/>
          </a:xfrm>
          <a:prstGeom prst="rect">
            <a:avLst/>
          </a:prstGeom>
          <a:noFill/>
        </p:spPr>
        <p:txBody>
          <a:bodyPr wrap="square" rtlCol="0">
            <a:spAutoFit/>
          </a:bodyPr>
          <a:lstStyle/>
          <a:p>
            <a:r>
              <a:rPr lang="en-GB" sz="2200" dirty="0" err="1">
                <a:ln w="0"/>
                <a:effectLst>
                  <a:outerShdw blurRad="38100" dist="19050" dir="2700000" algn="tl" rotWithShape="0">
                    <a:schemeClr val="dk1">
                      <a:alpha val="40000"/>
                    </a:schemeClr>
                  </a:outerShdw>
                </a:effectLst>
              </a:rPr>
              <a:t>Simpangan</a:t>
            </a:r>
            <a:r>
              <a:rPr lang="en-GB" sz="2200" dirty="0">
                <a:ln w="0"/>
                <a:effectLst>
                  <a:outerShdw blurRad="38100" dist="19050" dir="2700000" algn="tl" rotWithShape="0">
                    <a:schemeClr val="dk1">
                      <a:alpha val="40000"/>
                    </a:schemeClr>
                  </a:outerShdw>
                </a:effectLst>
              </a:rPr>
              <a:t> </a:t>
            </a:r>
            <a:r>
              <a:rPr lang="en-GB" sz="2200" dirty="0" err="1">
                <a:ln w="0"/>
                <a:effectLst>
                  <a:outerShdw blurRad="38100" dist="19050" dir="2700000" algn="tl" rotWithShape="0">
                    <a:schemeClr val="dk1">
                      <a:alpha val="40000"/>
                    </a:schemeClr>
                  </a:outerShdw>
                </a:effectLst>
              </a:rPr>
              <a:t>baku</a:t>
            </a:r>
            <a:r>
              <a:rPr lang="en-GB" sz="2200" dirty="0">
                <a:ln w="0"/>
                <a:effectLst>
                  <a:outerShdw blurRad="38100" dist="19050" dir="2700000" algn="tl" rotWithShape="0">
                    <a:schemeClr val="dk1">
                      <a:alpha val="40000"/>
                    </a:schemeClr>
                  </a:outerShdw>
                </a:effectLst>
              </a:rPr>
              <a:t> </a:t>
            </a:r>
            <a:r>
              <a:rPr lang="en-GB" sz="2200" dirty="0" err="1">
                <a:ln w="0"/>
                <a:effectLst>
                  <a:outerShdw blurRad="38100" dist="19050" dir="2700000" algn="tl" rotWithShape="0">
                    <a:schemeClr val="dk1">
                      <a:alpha val="40000"/>
                    </a:schemeClr>
                  </a:outerShdw>
                </a:effectLst>
              </a:rPr>
              <a:t>populasi</a:t>
            </a:r>
            <a:r>
              <a:rPr lang="en-GB" sz="2200" dirty="0">
                <a:ln w="0"/>
                <a:effectLst>
                  <a:outerShdw blurRad="38100" dist="19050" dir="2700000" algn="tl" rotWithShape="0">
                    <a:schemeClr val="dk1">
                      <a:alpha val="40000"/>
                    </a:schemeClr>
                  </a:outerShdw>
                </a:effectLst>
              </a:rPr>
              <a:t> </a:t>
            </a:r>
            <a:endParaRPr lang="en-GB" sz="2200" dirty="0" smtClean="0">
              <a:ln w="0"/>
              <a:effectLst>
                <a:outerShdw blurRad="38100" dist="19050" dir="2700000" algn="tl" rotWithShape="0">
                  <a:schemeClr val="dk1">
                    <a:alpha val="40000"/>
                  </a:schemeClr>
                </a:outerShdw>
              </a:effectLst>
            </a:endParaRPr>
          </a:p>
          <a:p>
            <a:r>
              <a:rPr lang="en-GB" sz="2200" dirty="0" smtClean="0">
                <a:ln w="0"/>
                <a:effectLst>
                  <a:outerShdw blurRad="38100" dist="19050" dir="2700000" algn="tl" rotWithShape="0">
                    <a:schemeClr val="dk1">
                      <a:alpha val="40000"/>
                    </a:schemeClr>
                  </a:outerShdw>
                </a:effectLst>
              </a:rPr>
              <a:t>( </a:t>
            </a:r>
            <a:r>
              <a:rPr lang="en-GB" sz="2200" dirty="0">
                <a:ln w="0"/>
                <a:effectLst>
                  <a:outerShdw blurRad="38100" dist="19050" dir="2700000" algn="tl" rotWithShape="0">
                    <a:schemeClr val="dk1">
                      <a:alpha val="40000"/>
                    </a:schemeClr>
                  </a:outerShdw>
                </a:effectLst>
              </a:rPr>
              <a:t>σ ) </a:t>
            </a:r>
            <a:r>
              <a:rPr lang="en-GB" sz="2200" dirty="0" err="1">
                <a:ln w="0"/>
                <a:effectLst>
                  <a:outerShdw blurRad="38100" dist="19050" dir="2700000" algn="tl" rotWithShape="0">
                    <a:schemeClr val="dk1">
                      <a:alpha val="40000"/>
                    </a:schemeClr>
                  </a:outerShdw>
                </a:effectLst>
              </a:rPr>
              <a:t>tidak</a:t>
            </a:r>
            <a:r>
              <a:rPr lang="en-GB" sz="2200" dirty="0">
                <a:ln w="0"/>
                <a:effectLst>
                  <a:outerShdw blurRad="38100" dist="19050" dir="2700000" algn="tl" rotWithShape="0">
                    <a:schemeClr val="dk1">
                      <a:alpha val="40000"/>
                    </a:schemeClr>
                  </a:outerShdw>
                </a:effectLst>
              </a:rPr>
              <a:t> di </a:t>
            </a:r>
            <a:r>
              <a:rPr lang="en-GB" sz="2200" dirty="0" err="1">
                <a:ln w="0"/>
                <a:effectLst>
                  <a:outerShdw blurRad="38100" dist="19050" dir="2700000" algn="tl" rotWithShape="0">
                    <a:schemeClr val="dk1">
                      <a:alpha val="40000"/>
                    </a:schemeClr>
                  </a:outerShdw>
                </a:effectLst>
              </a:rPr>
              <a:t>ketahui</a:t>
            </a:r>
            <a:r>
              <a:rPr lang="en-GB" sz="2200" dirty="0">
                <a:ln w="0"/>
                <a:effectLst>
                  <a:outerShdw blurRad="38100" dist="19050" dir="2700000" algn="tl" rotWithShape="0">
                    <a:schemeClr val="dk1">
                      <a:alpha val="40000"/>
                    </a:schemeClr>
                  </a:outerShdw>
                </a:effectLst>
              </a:rPr>
              <a:t> :</a:t>
            </a:r>
            <a:endParaRPr lang="en-ID" sz="2200" dirty="0">
              <a:ln w="0"/>
              <a:effectLst>
                <a:outerShdw blurRad="38100" dist="19050" dir="2700000" algn="tl" rotWithShape="0">
                  <a:schemeClr val="dk1">
                    <a:alpha val="40000"/>
                  </a:schemeClr>
                </a:outerShdw>
              </a:effectLst>
            </a:endParaRPr>
          </a:p>
        </p:txBody>
      </p:sp>
      <p:pic>
        <p:nvPicPr>
          <p:cNvPr id="7" name="Picture 6">
            <a:hlinkClick r:id="rId4"/>
            <a:extLst>
              <a:ext uri="{FF2B5EF4-FFF2-40B4-BE49-F238E27FC236}">
                <a16:creationId xmlns:a16="http://schemas.microsoft.com/office/drawing/2014/main" xmlns="" id="{47216262-D034-4DCC-B07C-0162E1610B4D}"/>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616590" y="4503112"/>
            <a:ext cx="2897943" cy="1381295"/>
          </a:xfrm>
          <a:prstGeom prst="rect">
            <a:avLst/>
          </a:prstGeom>
          <a:noFill/>
          <a:ln>
            <a:noFill/>
          </a:ln>
        </p:spPr>
      </p:pic>
      <p:sp>
        <p:nvSpPr>
          <p:cNvPr id="8" name="Rectangle: Rounded Corners 7">
            <a:extLst>
              <a:ext uri="{FF2B5EF4-FFF2-40B4-BE49-F238E27FC236}">
                <a16:creationId xmlns:a16="http://schemas.microsoft.com/office/drawing/2014/main" xmlns="" id="{CAB69B86-ECDD-41C4-B06B-D6A8AB7F1488}"/>
              </a:ext>
            </a:extLst>
          </p:cNvPr>
          <p:cNvSpPr/>
          <p:nvPr/>
        </p:nvSpPr>
        <p:spPr>
          <a:xfrm>
            <a:off x="6446521" y="483549"/>
            <a:ext cx="4943622" cy="3478552"/>
          </a:xfrm>
          <a:prstGeom prst="roundRect">
            <a:avLst/>
          </a:prstGeom>
          <a:solidFill>
            <a:srgbClr val="9E9E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b="1" i="1" dirty="0">
                <a:ln w="0"/>
                <a:solidFill>
                  <a:schemeClr val="tx1"/>
                </a:solidFill>
                <a:effectLst>
                  <a:outerShdw blurRad="38100" dist="19050" dir="2700000" algn="tl" rotWithShape="0">
                    <a:schemeClr val="dk1">
                      <a:alpha val="40000"/>
                    </a:schemeClr>
                  </a:outerShdw>
                </a:effectLst>
              </a:rPr>
              <a:t>5. KESIMPULAN</a:t>
            </a:r>
          </a:p>
          <a:p>
            <a:endParaRPr lang="en-GB" sz="2200" dirty="0">
              <a:ln w="0"/>
              <a:solidFill>
                <a:schemeClr val="tx1"/>
              </a:solidFill>
              <a:effectLst>
                <a:outerShdw blurRad="38100" dist="19050" dir="2700000" algn="tl" rotWithShape="0">
                  <a:schemeClr val="dk1">
                    <a:alpha val="40000"/>
                  </a:schemeClr>
                </a:outerShdw>
              </a:effectLst>
            </a:endParaRPr>
          </a:p>
          <a:p>
            <a:r>
              <a:rPr lang="en-GB" sz="2200" dirty="0" err="1">
                <a:ln w="0"/>
                <a:solidFill>
                  <a:schemeClr val="tx1"/>
                </a:solidFill>
                <a:effectLst>
                  <a:outerShdw blurRad="38100" dist="19050" dir="2700000" algn="tl" rotWithShape="0">
                    <a:schemeClr val="dk1">
                      <a:alpha val="40000"/>
                    </a:schemeClr>
                  </a:outerShdw>
                </a:effectLst>
              </a:rPr>
              <a:t>Menyimpulkan</a:t>
            </a:r>
            <a:r>
              <a:rPr lang="en-GB" sz="2200" dirty="0">
                <a:ln w="0"/>
                <a:solidFill>
                  <a:schemeClr val="tx1"/>
                </a:solidFill>
                <a:effectLst>
                  <a:outerShdw blurRad="38100" dist="19050" dir="2700000" algn="tl" rotWithShape="0">
                    <a:schemeClr val="dk1">
                      <a:alpha val="40000"/>
                    </a:schemeClr>
                  </a:outerShdw>
                </a:effectLst>
              </a:rPr>
              <a:t> </a:t>
            </a:r>
            <a:r>
              <a:rPr lang="en-GB" sz="2200" dirty="0" err="1">
                <a:ln w="0"/>
                <a:solidFill>
                  <a:schemeClr val="tx1"/>
                </a:solidFill>
                <a:effectLst>
                  <a:outerShdw blurRad="38100" dist="19050" dir="2700000" algn="tl" rotWithShape="0">
                    <a:schemeClr val="dk1">
                      <a:alpha val="40000"/>
                    </a:schemeClr>
                  </a:outerShdw>
                </a:effectLst>
              </a:rPr>
              <a:t>tentang</a:t>
            </a:r>
            <a:r>
              <a:rPr lang="en-GB" sz="2200" dirty="0">
                <a:ln w="0"/>
                <a:solidFill>
                  <a:schemeClr val="tx1"/>
                </a:solidFill>
                <a:effectLst>
                  <a:outerShdw blurRad="38100" dist="19050" dir="2700000" algn="tl" rotWithShape="0">
                    <a:schemeClr val="dk1">
                      <a:alpha val="40000"/>
                    </a:schemeClr>
                  </a:outerShdw>
                </a:effectLst>
              </a:rPr>
              <a:t> </a:t>
            </a:r>
            <a:r>
              <a:rPr lang="en-GB" sz="2200" dirty="0" err="1">
                <a:ln w="0"/>
                <a:solidFill>
                  <a:schemeClr val="tx1"/>
                </a:solidFill>
                <a:effectLst>
                  <a:outerShdw blurRad="38100" dist="19050" dir="2700000" algn="tl" rotWithShape="0">
                    <a:schemeClr val="dk1">
                      <a:alpha val="40000"/>
                    </a:schemeClr>
                  </a:outerShdw>
                </a:effectLst>
              </a:rPr>
              <a:t>penerimaan</a:t>
            </a:r>
            <a:r>
              <a:rPr lang="en-GB" sz="2200" dirty="0">
                <a:ln w="0"/>
                <a:solidFill>
                  <a:schemeClr val="tx1"/>
                </a:solidFill>
                <a:effectLst>
                  <a:outerShdw blurRad="38100" dist="19050" dir="2700000" algn="tl" rotWithShape="0">
                    <a:schemeClr val="dk1">
                      <a:alpha val="40000"/>
                    </a:schemeClr>
                  </a:outerShdw>
                </a:effectLst>
              </a:rPr>
              <a:t> </a:t>
            </a:r>
            <a:r>
              <a:rPr lang="en-GB" sz="2200" dirty="0" err="1">
                <a:ln w="0"/>
                <a:solidFill>
                  <a:schemeClr val="tx1"/>
                </a:solidFill>
                <a:effectLst>
                  <a:outerShdw blurRad="38100" dist="19050" dir="2700000" algn="tl" rotWithShape="0">
                    <a:schemeClr val="dk1">
                      <a:alpha val="40000"/>
                    </a:schemeClr>
                  </a:outerShdw>
                </a:effectLst>
              </a:rPr>
              <a:t>atau</a:t>
            </a:r>
            <a:r>
              <a:rPr lang="en-GB" sz="2200" dirty="0">
                <a:ln w="0"/>
                <a:solidFill>
                  <a:schemeClr val="tx1"/>
                </a:solidFill>
                <a:effectLst>
                  <a:outerShdw blurRad="38100" dist="19050" dir="2700000" algn="tl" rotWithShape="0">
                    <a:schemeClr val="dk1">
                      <a:alpha val="40000"/>
                    </a:schemeClr>
                  </a:outerShdw>
                </a:effectLst>
              </a:rPr>
              <a:t> </a:t>
            </a:r>
            <a:r>
              <a:rPr lang="en-GB" sz="2200" dirty="0" err="1">
                <a:ln w="0"/>
                <a:solidFill>
                  <a:schemeClr val="tx1"/>
                </a:solidFill>
                <a:effectLst>
                  <a:outerShdw blurRad="38100" dist="19050" dir="2700000" algn="tl" rotWithShape="0">
                    <a:schemeClr val="dk1">
                      <a:alpha val="40000"/>
                    </a:schemeClr>
                  </a:outerShdw>
                </a:effectLst>
              </a:rPr>
              <a:t>penolakan</a:t>
            </a:r>
            <a:r>
              <a:rPr lang="en-GB" sz="2200" dirty="0">
                <a:ln w="0"/>
                <a:solidFill>
                  <a:schemeClr val="tx1"/>
                </a:solidFill>
                <a:effectLst>
                  <a:outerShdw blurRad="38100" dist="19050" dir="2700000" algn="tl" rotWithShape="0">
                    <a:schemeClr val="dk1">
                      <a:alpha val="40000"/>
                    </a:schemeClr>
                  </a:outerShdw>
                </a:effectLst>
              </a:rPr>
              <a:t> H</a:t>
            </a:r>
            <a:r>
              <a:rPr lang="en-GB" sz="2200" baseline="-25000" dirty="0">
                <a:ln w="0"/>
                <a:solidFill>
                  <a:schemeClr val="tx1"/>
                </a:solidFill>
                <a:effectLst>
                  <a:outerShdw blurRad="38100" dist="19050" dir="2700000" algn="tl" rotWithShape="0">
                    <a:schemeClr val="dk1">
                      <a:alpha val="40000"/>
                    </a:schemeClr>
                  </a:outerShdw>
                </a:effectLst>
              </a:rPr>
              <a:t>o</a:t>
            </a:r>
            <a:r>
              <a:rPr lang="en-GB" sz="2200" dirty="0">
                <a:ln w="0"/>
                <a:solidFill>
                  <a:schemeClr val="tx1"/>
                </a:solidFill>
                <a:effectLst>
                  <a:outerShdw blurRad="38100" dist="19050" dir="2700000" algn="tl" rotWithShape="0">
                    <a:schemeClr val="dk1">
                      <a:alpha val="40000"/>
                    </a:schemeClr>
                  </a:outerShdw>
                </a:effectLst>
              </a:rPr>
              <a:t> (</a:t>
            </a:r>
            <a:r>
              <a:rPr lang="en-GB" sz="2200" dirty="0" err="1">
                <a:ln w="0"/>
                <a:solidFill>
                  <a:schemeClr val="tx1"/>
                </a:solidFill>
                <a:effectLst>
                  <a:outerShdw blurRad="38100" dist="19050" dir="2700000" algn="tl" rotWithShape="0">
                    <a:schemeClr val="dk1">
                      <a:alpha val="40000"/>
                    </a:schemeClr>
                  </a:outerShdw>
                </a:effectLst>
              </a:rPr>
              <a:t>sesuai</a:t>
            </a:r>
            <a:r>
              <a:rPr lang="en-GB" sz="2200" dirty="0">
                <a:ln w="0"/>
                <a:solidFill>
                  <a:schemeClr val="tx1"/>
                </a:solidFill>
                <a:effectLst>
                  <a:outerShdw blurRad="38100" dist="19050" dir="2700000" algn="tl" rotWithShape="0">
                    <a:schemeClr val="dk1">
                      <a:alpha val="40000"/>
                    </a:schemeClr>
                  </a:outerShdw>
                </a:effectLst>
              </a:rPr>
              <a:t> </a:t>
            </a:r>
            <a:r>
              <a:rPr lang="en-GB" sz="2200" dirty="0" err="1">
                <a:ln w="0"/>
                <a:solidFill>
                  <a:schemeClr val="tx1"/>
                </a:solidFill>
                <a:effectLst>
                  <a:outerShdw blurRad="38100" dist="19050" dir="2700000" algn="tl" rotWithShape="0">
                    <a:schemeClr val="dk1">
                      <a:alpha val="40000"/>
                    </a:schemeClr>
                  </a:outerShdw>
                </a:effectLst>
              </a:rPr>
              <a:t>dengan</a:t>
            </a:r>
            <a:r>
              <a:rPr lang="en-GB" sz="2200" dirty="0">
                <a:ln w="0"/>
                <a:solidFill>
                  <a:schemeClr val="tx1"/>
                </a:solidFill>
                <a:effectLst>
                  <a:outerShdw blurRad="38100" dist="19050" dir="2700000" algn="tl" rotWithShape="0">
                    <a:schemeClr val="dk1">
                      <a:alpha val="40000"/>
                    </a:schemeClr>
                  </a:outerShdw>
                </a:effectLst>
              </a:rPr>
              <a:t> criteria </a:t>
            </a:r>
            <a:r>
              <a:rPr lang="en-GB" sz="2200" dirty="0" err="1">
                <a:ln w="0"/>
                <a:solidFill>
                  <a:schemeClr val="tx1"/>
                </a:solidFill>
                <a:effectLst>
                  <a:outerShdw blurRad="38100" dist="19050" dir="2700000" algn="tl" rotWithShape="0">
                    <a:schemeClr val="dk1">
                      <a:alpha val="40000"/>
                    </a:schemeClr>
                  </a:outerShdw>
                </a:effectLst>
              </a:rPr>
              <a:t>pengujiannya</a:t>
            </a:r>
            <a:r>
              <a:rPr lang="en-GB" sz="2200" dirty="0">
                <a:ln w="0"/>
                <a:solidFill>
                  <a:schemeClr val="tx1"/>
                </a:solidFill>
                <a:effectLst>
                  <a:outerShdw blurRad="38100" dist="19050" dir="2700000" algn="tl" rotWithShape="0">
                    <a:schemeClr val="dk1">
                      <a:alpha val="40000"/>
                    </a:schemeClr>
                  </a:outerShdw>
                </a:effectLst>
              </a:rPr>
              <a:t>).</a:t>
            </a:r>
            <a:endParaRPr lang="en-ID" sz="2200" dirty="0">
              <a:ln w="0"/>
              <a:solidFill>
                <a:schemeClr val="tx1"/>
              </a:solidFill>
              <a:effectLst>
                <a:outerShdw blurRad="38100" dist="19050" dir="2700000" algn="tl" rotWithShape="0">
                  <a:schemeClr val="dk1">
                    <a:alpha val="40000"/>
                  </a:schemeClr>
                </a:outerShdw>
              </a:effectLst>
            </a:endParaRPr>
          </a:p>
          <a:p>
            <a:r>
              <a:rPr lang="en-GB" sz="2200" dirty="0">
                <a:ln w="0"/>
                <a:solidFill>
                  <a:schemeClr val="tx1"/>
                </a:solidFill>
                <a:effectLst>
                  <a:outerShdw blurRad="38100" dist="19050" dir="2700000" algn="tl" rotWithShape="0">
                    <a:schemeClr val="dk1">
                      <a:alpha val="40000"/>
                    </a:schemeClr>
                  </a:outerShdw>
                </a:effectLst>
              </a:rPr>
              <a:t>a)      </a:t>
            </a:r>
            <a:r>
              <a:rPr lang="en-GB" sz="2200" dirty="0" err="1">
                <a:ln w="0"/>
                <a:solidFill>
                  <a:schemeClr val="tx1"/>
                </a:solidFill>
                <a:effectLst>
                  <a:outerShdw blurRad="38100" dist="19050" dir="2700000" algn="tl" rotWithShape="0">
                    <a:schemeClr val="dk1">
                      <a:alpha val="40000"/>
                    </a:schemeClr>
                  </a:outerShdw>
                </a:effectLst>
              </a:rPr>
              <a:t>Jika</a:t>
            </a:r>
            <a:r>
              <a:rPr lang="en-GB" sz="2200" dirty="0">
                <a:ln w="0"/>
                <a:solidFill>
                  <a:schemeClr val="tx1"/>
                </a:solidFill>
                <a:effectLst>
                  <a:outerShdw blurRad="38100" dist="19050" dir="2700000" algn="tl" rotWithShape="0">
                    <a:schemeClr val="dk1">
                      <a:alpha val="40000"/>
                    </a:schemeClr>
                  </a:outerShdw>
                </a:effectLst>
              </a:rPr>
              <a:t> H</a:t>
            </a:r>
            <a:r>
              <a:rPr lang="en-GB" sz="2200" baseline="-25000" dirty="0">
                <a:ln w="0"/>
                <a:solidFill>
                  <a:schemeClr val="tx1"/>
                </a:solidFill>
                <a:effectLst>
                  <a:outerShdw blurRad="38100" dist="19050" dir="2700000" algn="tl" rotWithShape="0">
                    <a:schemeClr val="dk1">
                      <a:alpha val="40000"/>
                    </a:schemeClr>
                  </a:outerShdw>
                </a:effectLst>
              </a:rPr>
              <a:t>0</a:t>
            </a:r>
            <a:r>
              <a:rPr lang="en-GB" sz="2200" dirty="0">
                <a:ln w="0"/>
                <a:solidFill>
                  <a:schemeClr val="tx1"/>
                </a:solidFill>
                <a:effectLst>
                  <a:outerShdw blurRad="38100" dist="19050" dir="2700000" algn="tl" rotWithShape="0">
                    <a:schemeClr val="dk1">
                      <a:alpha val="40000"/>
                    </a:schemeClr>
                  </a:outerShdw>
                </a:effectLst>
              </a:rPr>
              <a:t> </a:t>
            </a:r>
            <a:r>
              <a:rPr lang="en-GB" sz="2200" dirty="0" err="1">
                <a:ln w="0"/>
                <a:solidFill>
                  <a:schemeClr val="tx1"/>
                </a:solidFill>
                <a:effectLst>
                  <a:outerShdw blurRad="38100" dist="19050" dir="2700000" algn="tl" rotWithShape="0">
                    <a:schemeClr val="dk1">
                      <a:alpha val="40000"/>
                    </a:schemeClr>
                  </a:outerShdw>
                </a:effectLst>
              </a:rPr>
              <a:t>diterima</a:t>
            </a:r>
            <a:r>
              <a:rPr lang="en-GB" sz="2200" dirty="0">
                <a:ln w="0"/>
                <a:solidFill>
                  <a:schemeClr val="tx1"/>
                </a:solidFill>
                <a:effectLst>
                  <a:outerShdw blurRad="38100" dist="19050" dir="2700000" algn="tl" rotWithShape="0">
                    <a:schemeClr val="dk1">
                      <a:alpha val="40000"/>
                    </a:schemeClr>
                  </a:outerShdw>
                </a:effectLst>
              </a:rPr>
              <a:t> </a:t>
            </a:r>
            <a:r>
              <a:rPr lang="en-GB" sz="2200" dirty="0" err="1">
                <a:ln w="0"/>
                <a:solidFill>
                  <a:schemeClr val="tx1"/>
                </a:solidFill>
                <a:effectLst>
                  <a:outerShdw blurRad="38100" dist="19050" dir="2700000" algn="tl" rotWithShape="0">
                    <a:schemeClr val="dk1">
                      <a:alpha val="40000"/>
                    </a:schemeClr>
                  </a:outerShdw>
                </a:effectLst>
              </a:rPr>
              <a:t>maka</a:t>
            </a:r>
            <a:r>
              <a:rPr lang="en-GB" sz="2200" dirty="0">
                <a:ln w="0"/>
                <a:solidFill>
                  <a:schemeClr val="tx1"/>
                </a:solidFill>
                <a:effectLst>
                  <a:outerShdw blurRad="38100" dist="19050" dir="2700000" algn="tl" rotWithShape="0">
                    <a:schemeClr val="dk1">
                      <a:alpha val="40000"/>
                    </a:schemeClr>
                  </a:outerShdw>
                </a:effectLst>
              </a:rPr>
              <a:t> H</a:t>
            </a:r>
            <a:r>
              <a:rPr lang="en-GB" sz="2200" baseline="-25000" dirty="0">
                <a:ln w="0"/>
                <a:solidFill>
                  <a:schemeClr val="tx1"/>
                </a:solidFill>
                <a:effectLst>
                  <a:outerShdw blurRad="38100" dist="19050" dir="2700000" algn="tl" rotWithShape="0">
                    <a:schemeClr val="dk1">
                      <a:alpha val="40000"/>
                    </a:schemeClr>
                  </a:outerShdw>
                </a:effectLst>
              </a:rPr>
              <a:t>1</a:t>
            </a:r>
            <a:r>
              <a:rPr lang="en-GB" sz="2200" dirty="0">
                <a:ln w="0"/>
                <a:solidFill>
                  <a:schemeClr val="tx1"/>
                </a:solidFill>
                <a:effectLst>
                  <a:outerShdw blurRad="38100" dist="19050" dir="2700000" algn="tl" rotWithShape="0">
                    <a:schemeClr val="dk1">
                      <a:alpha val="40000"/>
                    </a:schemeClr>
                  </a:outerShdw>
                </a:effectLst>
              </a:rPr>
              <a:t> di </a:t>
            </a:r>
            <a:r>
              <a:rPr lang="en-GB" sz="2200" dirty="0" err="1">
                <a:ln w="0"/>
                <a:solidFill>
                  <a:schemeClr val="tx1"/>
                </a:solidFill>
                <a:effectLst>
                  <a:outerShdw blurRad="38100" dist="19050" dir="2700000" algn="tl" rotWithShape="0">
                    <a:schemeClr val="dk1">
                      <a:alpha val="40000"/>
                    </a:schemeClr>
                  </a:outerShdw>
                </a:effectLst>
              </a:rPr>
              <a:t>tolak</a:t>
            </a:r>
            <a:endParaRPr lang="en-ID" sz="2200" dirty="0">
              <a:ln w="0"/>
              <a:solidFill>
                <a:schemeClr val="tx1"/>
              </a:solidFill>
              <a:effectLst>
                <a:outerShdw blurRad="38100" dist="19050" dir="2700000" algn="tl" rotWithShape="0">
                  <a:schemeClr val="dk1">
                    <a:alpha val="40000"/>
                  </a:schemeClr>
                </a:outerShdw>
              </a:effectLst>
            </a:endParaRPr>
          </a:p>
          <a:p>
            <a:r>
              <a:rPr lang="en-GB" sz="2200" dirty="0">
                <a:ln w="0"/>
                <a:solidFill>
                  <a:schemeClr val="tx1"/>
                </a:solidFill>
                <a:effectLst>
                  <a:outerShdw blurRad="38100" dist="19050" dir="2700000" algn="tl" rotWithShape="0">
                    <a:schemeClr val="dk1">
                      <a:alpha val="40000"/>
                    </a:schemeClr>
                  </a:outerShdw>
                </a:effectLst>
              </a:rPr>
              <a:t>b)      </a:t>
            </a:r>
            <a:r>
              <a:rPr lang="en-GB" sz="2200" dirty="0" err="1">
                <a:ln w="0"/>
                <a:solidFill>
                  <a:schemeClr val="tx1"/>
                </a:solidFill>
                <a:effectLst>
                  <a:outerShdw blurRad="38100" dist="19050" dir="2700000" algn="tl" rotWithShape="0">
                    <a:schemeClr val="dk1">
                      <a:alpha val="40000"/>
                    </a:schemeClr>
                  </a:outerShdw>
                </a:effectLst>
              </a:rPr>
              <a:t>Jika</a:t>
            </a:r>
            <a:r>
              <a:rPr lang="en-GB" sz="2200" dirty="0">
                <a:ln w="0"/>
                <a:solidFill>
                  <a:schemeClr val="tx1"/>
                </a:solidFill>
                <a:effectLst>
                  <a:outerShdw blurRad="38100" dist="19050" dir="2700000" algn="tl" rotWithShape="0">
                    <a:schemeClr val="dk1">
                      <a:alpha val="40000"/>
                    </a:schemeClr>
                  </a:outerShdw>
                </a:effectLst>
              </a:rPr>
              <a:t> H</a:t>
            </a:r>
            <a:r>
              <a:rPr lang="en-GB" sz="2200" baseline="-25000" dirty="0">
                <a:ln w="0"/>
                <a:solidFill>
                  <a:schemeClr val="tx1"/>
                </a:solidFill>
                <a:effectLst>
                  <a:outerShdw blurRad="38100" dist="19050" dir="2700000" algn="tl" rotWithShape="0">
                    <a:schemeClr val="dk1">
                      <a:alpha val="40000"/>
                    </a:schemeClr>
                  </a:outerShdw>
                </a:effectLst>
              </a:rPr>
              <a:t>0 </a:t>
            </a:r>
            <a:r>
              <a:rPr lang="en-GB" sz="2200" dirty="0">
                <a:ln w="0"/>
                <a:solidFill>
                  <a:schemeClr val="tx1"/>
                </a:solidFill>
                <a:effectLst>
                  <a:outerShdw blurRad="38100" dist="19050" dir="2700000" algn="tl" rotWithShape="0">
                    <a:schemeClr val="dk1">
                      <a:alpha val="40000"/>
                    </a:schemeClr>
                  </a:outerShdw>
                </a:effectLst>
              </a:rPr>
              <a:t>di </a:t>
            </a:r>
            <a:r>
              <a:rPr lang="en-GB" sz="2200" dirty="0" err="1">
                <a:ln w="0"/>
                <a:solidFill>
                  <a:schemeClr val="tx1"/>
                </a:solidFill>
                <a:effectLst>
                  <a:outerShdw blurRad="38100" dist="19050" dir="2700000" algn="tl" rotWithShape="0">
                    <a:schemeClr val="dk1">
                      <a:alpha val="40000"/>
                    </a:schemeClr>
                  </a:outerShdw>
                </a:effectLst>
              </a:rPr>
              <a:t>tolak</a:t>
            </a:r>
            <a:r>
              <a:rPr lang="en-GB" sz="2200" dirty="0">
                <a:ln w="0"/>
                <a:solidFill>
                  <a:schemeClr val="tx1"/>
                </a:solidFill>
                <a:effectLst>
                  <a:outerShdw blurRad="38100" dist="19050" dir="2700000" algn="tl" rotWithShape="0">
                    <a:schemeClr val="dk1">
                      <a:alpha val="40000"/>
                    </a:schemeClr>
                  </a:outerShdw>
                </a:effectLst>
              </a:rPr>
              <a:t> </a:t>
            </a:r>
            <a:r>
              <a:rPr lang="en-GB" sz="2200" dirty="0" err="1">
                <a:ln w="0"/>
                <a:solidFill>
                  <a:schemeClr val="tx1"/>
                </a:solidFill>
                <a:effectLst>
                  <a:outerShdw blurRad="38100" dist="19050" dir="2700000" algn="tl" rotWithShape="0">
                    <a:schemeClr val="dk1">
                      <a:alpha val="40000"/>
                    </a:schemeClr>
                  </a:outerShdw>
                </a:effectLst>
              </a:rPr>
              <a:t>maka</a:t>
            </a:r>
            <a:r>
              <a:rPr lang="en-GB" sz="2200" dirty="0">
                <a:ln w="0"/>
                <a:solidFill>
                  <a:schemeClr val="tx1"/>
                </a:solidFill>
                <a:effectLst>
                  <a:outerShdw blurRad="38100" dist="19050" dir="2700000" algn="tl" rotWithShape="0">
                    <a:schemeClr val="dk1">
                      <a:alpha val="40000"/>
                    </a:schemeClr>
                  </a:outerShdw>
                </a:effectLst>
              </a:rPr>
              <a:t> H</a:t>
            </a:r>
            <a:r>
              <a:rPr lang="en-GB" sz="2200" baseline="-25000" dirty="0">
                <a:ln w="0"/>
                <a:solidFill>
                  <a:schemeClr val="tx1"/>
                </a:solidFill>
                <a:effectLst>
                  <a:outerShdw blurRad="38100" dist="19050" dir="2700000" algn="tl" rotWithShape="0">
                    <a:schemeClr val="dk1">
                      <a:alpha val="40000"/>
                    </a:schemeClr>
                  </a:outerShdw>
                </a:effectLst>
              </a:rPr>
              <a:t>1</a:t>
            </a:r>
            <a:r>
              <a:rPr lang="en-GB" sz="2200" dirty="0">
                <a:ln w="0"/>
                <a:solidFill>
                  <a:schemeClr val="tx1"/>
                </a:solidFill>
                <a:effectLst>
                  <a:outerShdw blurRad="38100" dist="19050" dir="2700000" algn="tl" rotWithShape="0">
                    <a:schemeClr val="dk1">
                      <a:alpha val="40000"/>
                    </a:schemeClr>
                  </a:outerShdw>
                </a:effectLst>
              </a:rPr>
              <a:t> di </a:t>
            </a:r>
            <a:r>
              <a:rPr lang="en-GB" sz="2200" dirty="0" err="1">
                <a:ln w="0"/>
                <a:solidFill>
                  <a:schemeClr val="tx1"/>
                </a:solidFill>
                <a:effectLst>
                  <a:outerShdw blurRad="38100" dist="19050" dir="2700000" algn="tl" rotWithShape="0">
                    <a:schemeClr val="dk1">
                      <a:alpha val="40000"/>
                    </a:schemeClr>
                  </a:outerShdw>
                </a:effectLst>
              </a:rPr>
              <a:t>terima</a:t>
            </a:r>
            <a:endParaRPr lang="en-ID" sz="2200" dirty="0">
              <a:ln w="0"/>
              <a:solidFill>
                <a:schemeClr val="tx1"/>
              </a:solidFill>
              <a:effectLst>
                <a:outerShdw blurRad="38100" dist="19050" dir="2700000" algn="tl" rotWithShape="0">
                  <a:schemeClr val="dk1">
                    <a:alpha val="40000"/>
                  </a:schemeClr>
                </a:outerShdw>
              </a:effectLst>
            </a:endParaRPr>
          </a:p>
        </p:txBody>
      </p:sp>
      <p:sp>
        <p:nvSpPr>
          <p:cNvPr id="9" name="Rectangle 8"/>
          <p:cNvSpPr>
            <a:spLocks noChangeArrowheads="1"/>
          </p:cNvSpPr>
          <p:nvPr/>
        </p:nvSpPr>
        <p:spPr bwMode="auto">
          <a:xfrm>
            <a:off x="10024075" y="6553200"/>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atinLnBrk="1"/>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mc:AlternateContent xmlns:mc="http://schemas.openxmlformats.org/markup-compatibility/2006" xmlns:a14="http://schemas.microsoft.com/office/drawing/2010/main">
        <mc:Choice Requires="a14">
          <p:sp>
            <p:nvSpPr>
              <p:cNvPr id="10" name="Rounded Rectangle 9"/>
              <p:cNvSpPr/>
              <p:nvPr/>
            </p:nvSpPr>
            <p:spPr>
              <a:xfrm>
                <a:off x="6644642" y="4236720"/>
                <a:ext cx="4617718" cy="1844040"/>
              </a:xfrm>
              <a:prstGeom prst="round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Bef>
                    <a:spcPts val="0"/>
                  </a:spcBef>
                  <a:spcAft>
                    <a:spcPts val="1000"/>
                  </a:spcAft>
                </a:pPr>
                <a14:m>
                  <m:oMathPara xmlns:m="http://schemas.openxmlformats.org/officeDocument/2006/math">
                    <m:oMathParaPr>
                      <m:jc m:val="left"/>
                    </m:oMathParaPr>
                    <m:oMath xmlns:m="http://schemas.openxmlformats.org/officeDocument/2006/math">
                      <m:r>
                        <a:rPr lang="en-US" sz="1600" b="1" i="0" smtClean="0">
                          <a:effectLst/>
                          <a:latin typeface="Cambria Math"/>
                          <a:ea typeface="Calibri"/>
                          <a:cs typeface="Arial"/>
                        </a:rPr>
                        <m:t>𝐔𝐧𝐭𝐮𝐤</m:t>
                      </m:r>
                      <m:r>
                        <a:rPr lang="en-US" sz="1600" b="1" i="0" smtClean="0">
                          <a:effectLst/>
                          <a:latin typeface="Cambria Math"/>
                          <a:ea typeface="Calibri"/>
                          <a:cs typeface="Arial"/>
                        </a:rPr>
                        <m:t> </m:t>
                      </m:r>
                      <m:r>
                        <a:rPr lang="en-US" sz="1600" b="1" i="0" smtClean="0">
                          <a:effectLst/>
                          <a:latin typeface="Cambria Math"/>
                          <a:ea typeface="Calibri"/>
                          <a:cs typeface="Arial"/>
                        </a:rPr>
                        <m:t>𝐧</m:t>
                      </m:r>
                      <m:r>
                        <a:rPr lang="en-US" sz="1600" b="1" i="0" smtClean="0">
                          <a:effectLst/>
                          <a:latin typeface="Cambria Math"/>
                          <a:ea typeface="Calibri"/>
                          <a:cs typeface="Arial"/>
                        </a:rPr>
                        <m:t>&lt;</m:t>
                      </m:r>
                      <m:r>
                        <a:rPr lang="en-US" sz="1600" b="1" i="0" smtClean="0">
                          <a:effectLst/>
                          <a:latin typeface="Cambria Math"/>
                          <a:ea typeface="Calibri"/>
                          <a:cs typeface="Arial"/>
                        </a:rPr>
                        <m:t>𝟑𝟎</m:t>
                      </m:r>
                      <m:r>
                        <a:rPr lang="en-US" sz="1600" b="1" i="0" smtClean="0">
                          <a:effectLst/>
                          <a:latin typeface="Cambria Math"/>
                          <a:ea typeface="Calibri"/>
                          <a:cs typeface="Arial"/>
                        </a:rPr>
                        <m:t> </m:t>
                      </m:r>
                      <m:r>
                        <a:rPr lang="en-US" sz="1600" b="0" i="1" smtClean="0">
                          <a:effectLst/>
                          <a:latin typeface="Cambria Math"/>
                          <a:ea typeface="Calibri"/>
                          <a:cs typeface="Arial"/>
                        </a:rPr>
                        <m:t>→ </m:t>
                      </m:r>
                      <m:r>
                        <a:rPr lang="en-US" sz="1600" i="1">
                          <a:effectLst/>
                          <a:latin typeface="Cambria Math"/>
                          <a:ea typeface="Calibri"/>
                          <a:cs typeface="Arial"/>
                        </a:rPr>
                        <m:t>𝑠</m:t>
                      </m:r>
                      <m:r>
                        <a:rPr lang="en-US" sz="1600" b="0" i="1" smtClean="0">
                          <a:effectLst/>
                          <a:latin typeface="Cambria Math"/>
                          <a:ea typeface="Calibri"/>
                          <a:cs typeface="Arial"/>
                        </a:rPr>
                        <m:t> </m:t>
                      </m:r>
                      <m:r>
                        <a:rPr lang="en-US" sz="1600" i="1">
                          <a:effectLst/>
                          <a:latin typeface="Cambria Math"/>
                          <a:ea typeface="Calibri"/>
                          <a:cs typeface="Arial"/>
                        </a:rPr>
                        <m:t>=</m:t>
                      </m:r>
                      <m:rad>
                        <m:radPr>
                          <m:degHide m:val="on"/>
                          <m:ctrlPr>
                            <a:rPr lang="en-US" sz="1600" i="1">
                              <a:effectLst/>
                              <a:latin typeface="Cambria Math"/>
                              <a:ea typeface="Calibri"/>
                              <a:cs typeface="Arial"/>
                            </a:rPr>
                          </m:ctrlPr>
                        </m:radPr>
                        <m:deg/>
                        <m:e>
                          <m:f>
                            <m:fPr>
                              <m:ctrlPr>
                                <a:rPr lang="en-US" sz="1600" i="1">
                                  <a:effectLst/>
                                  <a:latin typeface="Cambria Math"/>
                                  <a:ea typeface="Calibri"/>
                                  <a:cs typeface="Arial"/>
                                </a:rPr>
                              </m:ctrlPr>
                            </m:fPr>
                            <m:num>
                              <m:nary>
                                <m:naryPr>
                                  <m:chr m:val="∑"/>
                                  <m:limLoc m:val="undOvr"/>
                                  <m:subHide m:val="on"/>
                                  <m:supHide m:val="on"/>
                                  <m:ctrlPr>
                                    <a:rPr lang="en-US" sz="1600" i="1">
                                      <a:effectLst/>
                                      <a:latin typeface="Cambria Math"/>
                                      <a:ea typeface="Calibri"/>
                                      <a:cs typeface="Arial"/>
                                    </a:rPr>
                                  </m:ctrlPr>
                                </m:naryPr>
                                <m:sub/>
                                <m:sup/>
                                <m:e>
                                  <m:sSup>
                                    <m:sSupPr>
                                      <m:ctrlPr>
                                        <a:rPr lang="en-US" sz="1600" i="1">
                                          <a:effectLst/>
                                          <a:latin typeface="Cambria Math"/>
                                          <a:ea typeface="Calibri"/>
                                          <a:cs typeface="Arial"/>
                                        </a:rPr>
                                      </m:ctrlPr>
                                    </m:sSupPr>
                                    <m:e>
                                      <m:r>
                                        <m:rPr>
                                          <m:sty m:val="p"/>
                                        </m:rPr>
                                        <a:rPr lang="en-US" sz="1600">
                                          <a:effectLst/>
                                          <a:latin typeface="Cambria Math"/>
                                          <a:ea typeface="Calibri"/>
                                          <a:cs typeface="Arial"/>
                                        </a:rPr>
                                        <m:t>X</m:t>
                                      </m:r>
                                    </m:e>
                                    <m:sup>
                                      <m:r>
                                        <a:rPr lang="en-US" sz="1600" i="1">
                                          <a:effectLst/>
                                          <a:latin typeface="Cambria Math"/>
                                          <a:ea typeface="Calibri"/>
                                          <a:cs typeface="Arial"/>
                                        </a:rPr>
                                        <m:t>2</m:t>
                                      </m:r>
                                    </m:sup>
                                  </m:sSup>
                                </m:e>
                              </m:nary>
                            </m:num>
                            <m:den>
                              <m:r>
                                <a:rPr lang="en-US" sz="1600" i="1">
                                  <a:effectLst/>
                                  <a:latin typeface="Cambria Math"/>
                                  <a:ea typeface="Calibri"/>
                                  <a:cs typeface="Arial"/>
                                </a:rPr>
                                <m:t>𝑛</m:t>
                              </m:r>
                              <m:r>
                                <a:rPr lang="en-US" sz="1600" i="1">
                                  <a:effectLst/>
                                  <a:latin typeface="Cambria Math"/>
                                  <a:ea typeface="Calibri"/>
                                  <a:cs typeface="Arial"/>
                                </a:rPr>
                                <m:t>−1</m:t>
                              </m:r>
                            </m:den>
                          </m:f>
                          <m:r>
                            <a:rPr lang="en-US" sz="1600" i="1">
                              <a:effectLst/>
                              <a:latin typeface="Cambria Math"/>
                              <a:ea typeface="Calibri"/>
                              <a:cs typeface="Arial"/>
                            </a:rPr>
                            <m:t>− </m:t>
                          </m:r>
                          <m:f>
                            <m:fPr>
                              <m:ctrlPr>
                                <a:rPr lang="en-US" sz="1600" i="1">
                                  <a:effectLst/>
                                  <a:latin typeface="Cambria Math"/>
                                  <a:ea typeface="Calibri"/>
                                  <a:cs typeface="Arial"/>
                                </a:rPr>
                              </m:ctrlPr>
                            </m:fPr>
                            <m:num>
                              <m:sSup>
                                <m:sSupPr>
                                  <m:ctrlPr>
                                    <a:rPr lang="en-US" sz="1600" i="1">
                                      <a:effectLst/>
                                      <a:latin typeface="Cambria Math"/>
                                      <a:ea typeface="Calibri"/>
                                      <a:cs typeface="Arial"/>
                                    </a:rPr>
                                  </m:ctrlPr>
                                </m:sSupPr>
                                <m:e>
                                  <m:r>
                                    <a:rPr lang="en-US" sz="1600" i="1">
                                      <a:effectLst/>
                                      <a:latin typeface="Cambria Math"/>
                                      <a:ea typeface="Calibri"/>
                                      <a:cs typeface="Arial"/>
                                    </a:rPr>
                                    <m:t>(</m:t>
                                  </m:r>
                                  <m:nary>
                                    <m:naryPr>
                                      <m:chr m:val="∑"/>
                                      <m:limLoc m:val="undOvr"/>
                                      <m:subHide m:val="on"/>
                                      <m:supHide m:val="on"/>
                                      <m:ctrlPr>
                                        <a:rPr lang="en-US" sz="1600" i="1">
                                          <a:effectLst/>
                                          <a:latin typeface="Cambria Math"/>
                                          <a:ea typeface="Calibri"/>
                                          <a:cs typeface="Arial"/>
                                        </a:rPr>
                                      </m:ctrlPr>
                                    </m:naryPr>
                                    <m:sub/>
                                    <m:sup/>
                                    <m:e>
                                      <m:r>
                                        <m:rPr>
                                          <m:sty m:val="p"/>
                                        </m:rPr>
                                        <a:rPr lang="en-US" sz="1600">
                                          <a:effectLst/>
                                          <a:latin typeface="Cambria Math"/>
                                          <a:ea typeface="Calibri"/>
                                          <a:cs typeface="Arial"/>
                                        </a:rPr>
                                        <m:t>X</m:t>
                                      </m:r>
                                      <m:r>
                                        <a:rPr lang="en-US" sz="1600" i="1">
                                          <a:effectLst/>
                                          <a:latin typeface="Cambria Math"/>
                                          <a:ea typeface="Calibri"/>
                                          <a:cs typeface="Arial"/>
                                        </a:rPr>
                                        <m:t>)</m:t>
                                      </m:r>
                                    </m:e>
                                  </m:nary>
                                </m:e>
                                <m:sup>
                                  <m:r>
                                    <a:rPr lang="en-US" sz="1600" i="1">
                                      <a:effectLst/>
                                      <a:latin typeface="Cambria Math"/>
                                      <a:ea typeface="Calibri"/>
                                      <a:cs typeface="Arial"/>
                                    </a:rPr>
                                    <m:t>2</m:t>
                                  </m:r>
                                </m:sup>
                              </m:sSup>
                            </m:num>
                            <m:den>
                              <m:r>
                                <a:rPr lang="en-US" sz="1600" i="1">
                                  <a:effectLst/>
                                  <a:latin typeface="Cambria Math"/>
                                  <a:ea typeface="Calibri"/>
                                  <a:cs typeface="Arial"/>
                                </a:rPr>
                                <m:t>𝑛</m:t>
                              </m:r>
                              <m:r>
                                <a:rPr lang="en-US" sz="1600" i="1">
                                  <a:effectLst/>
                                  <a:latin typeface="Cambria Math"/>
                                  <a:ea typeface="Calibri"/>
                                  <a:cs typeface="Arial"/>
                                </a:rPr>
                                <m:t>(</m:t>
                              </m:r>
                              <m:r>
                                <a:rPr lang="en-US" sz="1600" i="1">
                                  <a:effectLst/>
                                  <a:latin typeface="Cambria Math"/>
                                  <a:ea typeface="Calibri"/>
                                  <a:cs typeface="Arial"/>
                                </a:rPr>
                                <m:t>𝑛</m:t>
                              </m:r>
                              <m:r>
                                <a:rPr lang="en-US" sz="1600" i="1">
                                  <a:effectLst/>
                                  <a:latin typeface="Cambria Math"/>
                                  <a:ea typeface="Calibri"/>
                                  <a:cs typeface="Arial"/>
                                </a:rPr>
                                <m:t>−1)</m:t>
                              </m:r>
                            </m:den>
                          </m:f>
                        </m:e>
                      </m:rad>
                    </m:oMath>
                  </m:oMathPara>
                </a14:m>
                <a:endParaRPr lang="en-US" sz="1600" dirty="0">
                  <a:effectLst/>
                  <a:ea typeface="Calibri"/>
                  <a:cs typeface="Arial"/>
                </a:endParaRPr>
              </a:p>
              <a:p>
                <a:pPr>
                  <a:lnSpc>
                    <a:spcPct val="115000"/>
                  </a:lnSpc>
                  <a:spcAft>
                    <a:spcPts val="1000"/>
                  </a:spcAft>
                </a:pPr>
                <a:r>
                  <a:rPr lang="en-US" sz="1600" dirty="0">
                    <a:effectLst/>
                    <a:ea typeface="Calibri"/>
                    <a:cs typeface="Arial"/>
                  </a:rPr>
                  <a:t> </a:t>
                </a:r>
                <a14:m>
                  <m:oMath xmlns:m="http://schemas.openxmlformats.org/officeDocument/2006/math">
                    <m:r>
                      <a:rPr lang="en-US" b="1">
                        <a:latin typeface="Cambria Math"/>
                        <a:ea typeface="Calibri"/>
                        <a:cs typeface="Arial"/>
                      </a:rPr>
                      <m:t>𝐔𝐧𝐭𝐮𝐤</m:t>
                    </m:r>
                    <m:r>
                      <a:rPr lang="en-US" b="1">
                        <a:latin typeface="Cambria Math"/>
                        <a:ea typeface="Calibri"/>
                        <a:cs typeface="Arial"/>
                      </a:rPr>
                      <m:t> </m:t>
                    </m:r>
                    <m:r>
                      <a:rPr lang="en-US" b="1">
                        <a:latin typeface="Cambria Math"/>
                        <a:ea typeface="Calibri"/>
                        <a:cs typeface="Arial"/>
                      </a:rPr>
                      <m:t>𝐧</m:t>
                    </m:r>
                    <m:r>
                      <a:rPr lang="en-US" b="1" i="0" smtClean="0">
                        <a:latin typeface="Cambria Math"/>
                        <a:ea typeface="Calibri"/>
                        <a:cs typeface="Arial"/>
                      </a:rPr>
                      <m:t>&gt;</m:t>
                    </m:r>
                    <m:r>
                      <a:rPr lang="en-US" b="1">
                        <a:latin typeface="Cambria Math"/>
                        <a:ea typeface="Calibri"/>
                        <a:cs typeface="Arial"/>
                      </a:rPr>
                      <m:t>𝟑𝟎</m:t>
                    </m:r>
                    <m:r>
                      <a:rPr lang="en-US" b="1">
                        <a:latin typeface="Cambria Math"/>
                        <a:ea typeface="Calibri"/>
                        <a:cs typeface="Arial"/>
                      </a:rPr>
                      <m:t> </m:t>
                    </m:r>
                    <m:r>
                      <a:rPr lang="en-US" i="1">
                        <a:latin typeface="Cambria Math"/>
                        <a:ea typeface="Calibri"/>
                        <a:cs typeface="Arial"/>
                      </a:rPr>
                      <m:t>→ </m:t>
                    </m:r>
                    <m:r>
                      <a:rPr lang="en-US" i="1">
                        <a:latin typeface="Cambria Math"/>
                        <a:ea typeface="Calibri"/>
                        <a:cs typeface="Arial"/>
                      </a:rPr>
                      <m:t>𝑠</m:t>
                    </m:r>
                    <m:r>
                      <a:rPr lang="en-US" i="1">
                        <a:latin typeface="Cambria Math"/>
                        <a:ea typeface="Calibri"/>
                        <a:cs typeface="Arial"/>
                      </a:rPr>
                      <m:t> =</m:t>
                    </m:r>
                    <m:rad>
                      <m:radPr>
                        <m:degHide m:val="on"/>
                        <m:ctrlPr>
                          <a:rPr lang="en-US" i="1">
                            <a:latin typeface="Cambria Math"/>
                            <a:ea typeface="Calibri"/>
                            <a:cs typeface="Arial"/>
                          </a:rPr>
                        </m:ctrlPr>
                      </m:radPr>
                      <m:deg/>
                      <m:e>
                        <m:f>
                          <m:fPr>
                            <m:ctrlPr>
                              <a:rPr lang="en-US" i="1">
                                <a:latin typeface="Cambria Math"/>
                                <a:ea typeface="Calibri"/>
                                <a:cs typeface="Arial"/>
                              </a:rPr>
                            </m:ctrlPr>
                          </m:fPr>
                          <m:num>
                            <m:nary>
                              <m:naryPr>
                                <m:chr m:val="∑"/>
                                <m:limLoc m:val="undOvr"/>
                                <m:subHide m:val="on"/>
                                <m:supHide m:val="on"/>
                                <m:ctrlPr>
                                  <a:rPr lang="en-US" i="1">
                                    <a:latin typeface="Cambria Math"/>
                                    <a:ea typeface="Calibri"/>
                                    <a:cs typeface="Arial"/>
                                  </a:rPr>
                                </m:ctrlPr>
                              </m:naryPr>
                              <m:sub/>
                              <m:sup/>
                              <m:e>
                                <m:sSup>
                                  <m:sSupPr>
                                    <m:ctrlPr>
                                      <a:rPr lang="en-US" i="1">
                                        <a:latin typeface="Cambria Math"/>
                                        <a:ea typeface="Calibri"/>
                                        <a:cs typeface="Arial"/>
                                      </a:rPr>
                                    </m:ctrlPr>
                                  </m:sSupPr>
                                  <m:e>
                                    <m:r>
                                      <m:rPr>
                                        <m:sty m:val="p"/>
                                      </m:rPr>
                                      <a:rPr lang="en-US">
                                        <a:latin typeface="Cambria Math"/>
                                        <a:ea typeface="Calibri"/>
                                        <a:cs typeface="Arial"/>
                                      </a:rPr>
                                      <m:t>X</m:t>
                                    </m:r>
                                  </m:e>
                                  <m:sup>
                                    <m:r>
                                      <a:rPr lang="en-US" i="1">
                                        <a:latin typeface="Cambria Math"/>
                                        <a:ea typeface="Calibri"/>
                                        <a:cs typeface="Arial"/>
                                      </a:rPr>
                                      <m:t>2</m:t>
                                    </m:r>
                                  </m:sup>
                                </m:sSup>
                              </m:e>
                            </m:nary>
                          </m:num>
                          <m:den>
                            <m:r>
                              <a:rPr lang="en-US" i="1">
                                <a:latin typeface="Cambria Math"/>
                                <a:ea typeface="Calibri"/>
                                <a:cs typeface="Arial"/>
                              </a:rPr>
                              <m:t>𝑛</m:t>
                            </m:r>
                          </m:den>
                        </m:f>
                        <m:r>
                          <a:rPr lang="en-US" i="1">
                            <a:latin typeface="Cambria Math"/>
                            <a:ea typeface="Calibri"/>
                            <a:cs typeface="Arial"/>
                          </a:rPr>
                          <m:t>− </m:t>
                        </m:r>
                        <m:f>
                          <m:fPr>
                            <m:ctrlPr>
                              <a:rPr lang="en-US" i="1" smtClean="0">
                                <a:latin typeface="Cambria Math"/>
                                <a:ea typeface="Calibri"/>
                                <a:cs typeface="Arial"/>
                              </a:rPr>
                            </m:ctrlPr>
                          </m:fPr>
                          <m:num>
                            <m:sSup>
                              <m:sSupPr>
                                <m:ctrlPr>
                                  <a:rPr lang="en-US" i="1">
                                    <a:latin typeface="Cambria Math"/>
                                    <a:ea typeface="Calibri"/>
                                    <a:cs typeface="Arial"/>
                                  </a:rPr>
                                </m:ctrlPr>
                              </m:sSupPr>
                              <m:e>
                                <m:r>
                                  <a:rPr lang="en-US" i="1">
                                    <a:latin typeface="Cambria Math"/>
                                    <a:ea typeface="Calibri"/>
                                    <a:cs typeface="Arial"/>
                                  </a:rPr>
                                  <m:t>(</m:t>
                                </m:r>
                                <m:nary>
                                  <m:naryPr>
                                    <m:chr m:val="∑"/>
                                    <m:limLoc m:val="undOvr"/>
                                    <m:subHide m:val="on"/>
                                    <m:supHide m:val="on"/>
                                    <m:ctrlPr>
                                      <a:rPr lang="en-US" i="1">
                                        <a:latin typeface="Cambria Math"/>
                                        <a:ea typeface="Calibri"/>
                                        <a:cs typeface="Arial"/>
                                      </a:rPr>
                                    </m:ctrlPr>
                                  </m:naryPr>
                                  <m:sub/>
                                  <m:sup/>
                                  <m:e>
                                    <m:r>
                                      <m:rPr>
                                        <m:sty m:val="p"/>
                                      </m:rPr>
                                      <a:rPr lang="en-US">
                                        <a:latin typeface="Cambria Math"/>
                                        <a:ea typeface="Calibri"/>
                                        <a:cs typeface="Arial"/>
                                      </a:rPr>
                                      <m:t>X</m:t>
                                    </m:r>
                                    <m:r>
                                      <a:rPr lang="en-US" i="1">
                                        <a:latin typeface="Cambria Math"/>
                                        <a:ea typeface="Calibri"/>
                                        <a:cs typeface="Arial"/>
                                      </a:rPr>
                                      <m:t>)</m:t>
                                    </m:r>
                                  </m:e>
                                </m:nary>
                              </m:e>
                              <m:sup>
                                <m:r>
                                  <a:rPr lang="en-US" i="1">
                                    <a:latin typeface="Cambria Math"/>
                                    <a:ea typeface="Calibri"/>
                                    <a:cs typeface="Arial"/>
                                  </a:rPr>
                                  <m:t>2</m:t>
                                </m:r>
                              </m:sup>
                            </m:sSup>
                          </m:num>
                          <m:den>
                            <m:sSup>
                              <m:sSupPr>
                                <m:ctrlPr>
                                  <a:rPr lang="en-US" i="1" smtClean="0">
                                    <a:latin typeface="Cambria Math"/>
                                    <a:cs typeface="Arial"/>
                                  </a:rPr>
                                </m:ctrlPr>
                              </m:sSupPr>
                              <m:e>
                                <m:r>
                                  <a:rPr lang="en-US" b="0" i="1" smtClean="0">
                                    <a:latin typeface="Cambria Math"/>
                                    <a:cs typeface="Arial"/>
                                  </a:rPr>
                                  <m:t>𝑛</m:t>
                                </m:r>
                              </m:e>
                              <m:sup>
                                <m:r>
                                  <a:rPr lang="en-US" b="0" i="1" smtClean="0">
                                    <a:latin typeface="Cambria Math"/>
                                    <a:cs typeface="Arial"/>
                                  </a:rPr>
                                  <m:t>2</m:t>
                                </m:r>
                              </m:sup>
                            </m:sSup>
                          </m:den>
                        </m:f>
                      </m:e>
                    </m:rad>
                  </m:oMath>
                </a14:m>
                <a:endParaRPr lang="en-US" dirty="0">
                  <a:ea typeface="Calibri"/>
                  <a:cs typeface="Arial"/>
                </a:endParaRPr>
              </a:p>
              <a:p>
                <a:pPr marL="0" marR="0" algn="ctr">
                  <a:lnSpc>
                    <a:spcPct val="115000"/>
                  </a:lnSpc>
                  <a:spcBef>
                    <a:spcPts val="0"/>
                  </a:spcBef>
                  <a:spcAft>
                    <a:spcPts val="1000"/>
                  </a:spcAft>
                </a:pPr>
                <a:endParaRPr lang="en-US" sz="1100" dirty="0">
                  <a:effectLst/>
                  <a:ea typeface="Calibri"/>
                  <a:cs typeface="Arial"/>
                </a:endParaRPr>
              </a:p>
            </p:txBody>
          </p:sp>
        </mc:Choice>
        <mc:Fallback xmlns="">
          <p:sp>
            <p:nvSpPr>
              <p:cNvPr id="10" name="Rounded Rectangle 9"/>
              <p:cNvSpPr>
                <a:spLocks noRot="1" noChangeAspect="1" noMove="1" noResize="1" noEditPoints="1" noAdjustHandles="1" noChangeArrowheads="1" noChangeShapeType="1" noTextEdit="1"/>
              </p:cNvSpPr>
              <p:nvPr/>
            </p:nvSpPr>
            <p:spPr>
              <a:xfrm>
                <a:off x="6644642" y="4236720"/>
                <a:ext cx="4617718" cy="1844040"/>
              </a:xfrm>
              <a:prstGeom prst="roundRect">
                <a:avLst/>
              </a:prstGeom>
              <a:blipFill rotWithShape="1">
                <a:blip r:embed="rId6"/>
                <a:stretch>
                  <a:fillRect/>
                </a:stretch>
              </a:blipFill>
              <a:ln w="9525">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3371414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01AB0696-6895-416C-9D8F-2B4D9C4EB10C}"/>
              </a:ext>
            </a:extLst>
          </p:cNvPr>
          <p:cNvSpPr/>
          <p:nvPr/>
        </p:nvSpPr>
        <p:spPr>
          <a:xfrm>
            <a:off x="2199861" y="477078"/>
            <a:ext cx="9064487" cy="5679882"/>
          </a:xfrm>
          <a:prstGeom prst="roundRect">
            <a:avLst/>
          </a:prstGeom>
          <a:solidFill>
            <a:srgbClr val="9E9E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n w="0"/>
                <a:solidFill>
                  <a:schemeClr val="tx1"/>
                </a:solidFill>
                <a:effectLst>
                  <a:outerShdw blurRad="38100" dist="19050" dir="2700000" algn="tl" rotWithShape="0">
                    <a:schemeClr val="dk1">
                      <a:alpha val="40000"/>
                    </a:schemeClr>
                  </a:outerShdw>
                </a:effectLst>
                <a:latin typeface="Arial Rounded MT Bold" pitchFamily="34" charset="0"/>
              </a:rPr>
              <a:t>CONTOH </a:t>
            </a:r>
            <a:r>
              <a:rPr lang="en-GB" sz="2800" b="1" dirty="0" smtClean="0">
                <a:ln w="0"/>
                <a:solidFill>
                  <a:schemeClr val="tx1"/>
                </a:solidFill>
                <a:effectLst>
                  <a:outerShdw blurRad="38100" dist="19050" dir="2700000" algn="tl" rotWithShape="0">
                    <a:schemeClr val="dk1">
                      <a:alpha val="40000"/>
                    </a:schemeClr>
                  </a:outerShdw>
                </a:effectLst>
                <a:latin typeface="Arial Rounded MT Bold" pitchFamily="34" charset="0"/>
              </a:rPr>
              <a:t>SOAL 2</a:t>
            </a:r>
            <a:endParaRPr lang="en-GB" sz="2800" b="1" dirty="0">
              <a:ln w="0"/>
              <a:solidFill>
                <a:schemeClr val="tx1"/>
              </a:solidFill>
              <a:effectLst>
                <a:outerShdw blurRad="38100" dist="19050" dir="2700000" algn="tl" rotWithShape="0">
                  <a:schemeClr val="dk1">
                    <a:alpha val="40000"/>
                  </a:schemeClr>
                </a:outerShdw>
              </a:effectLst>
              <a:latin typeface="Arial Rounded MT Bold" pitchFamily="34" charset="0"/>
            </a:endParaRPr>
          </a:p>
          <a:p>
            <a:pPr algn="ctr"/>
            <a:endParaRPr lang="en-GB" sz="2000" b="1" dirty="0">
              <a:ln w="0"/>
              <a:solidFill>
                <a:schemeClr val="tx1"/>
              </a:solidFill>
              <a:effectLst>
                <a:outerShdw blurRad="38100" dist="19050" dir="2700000" algn="tl" rotWithShape="0">
                  <a:schemeClr val="dk1">
                    <a:alpha val="40000"/>
                  </a:schemeClr>
                </a:outerShdw>
              </a:effectLst>
            </a:endParaRPr>
          </a:p>
          <a:p>
            <a:pPr algn="just"/>
            <a:r>
              <a:rPr lang="en-GB" sz="2400" dirty="0" err="1">
                <a:ln w="0"/>
                <a:solidFill>
                  <a:schemeClr val="tx1"/>
                </a:solidFill>
                <a:effectLst>
                  <a:outerShdw blurRad="38100" dist="19050" dir="2700000" algn="tl" rotWithShape="0">
                    <a:schemeClr val="dk1">
                      <a:alpha val="40000"/>
                    </a:schemeClr>
                  </a:outerShdw>
                </a:effectLst>
              </a:rPr>
              <a:t>Sebuah</a:t>
            </a:r>
            <a:r>
              <a:rPr lang="en-GB" sz="2400" dirty="0">
                <a:ln w="0"/>
                <a:solidFill>
                  <a:schemeClr val="tx1"/>
                </a:solidFill>
                <a:effectLst>
                  <a:outerShdw blurRad="38100" dist="19050" dir="2700000" algn="tl" rotWithShape="0">
                    <a:schemeClr val="dk1">
                      <a:alpha val="40000"/>
                    </a:schemeClr>
                  </a:outerShdw>
                </a:effectLst>
              </a:rPr>
              <a:t> sample </a:t>
            </a:r>
            <a:r>
              <a:rPr lang="en-GB" sz="2400" dirty="0" err="1">
                <a:ln w="0"/>
                <a:solidFill>
                  <a:schemeClr val="tx1"/>
                </a:solidFill>
                <a:effectLst>
                  <a:outerShdw blurRad="38100" dist="19050" dir="2700000" algn="tl" rotWithShape="0">
                    <a:schemeClr val="dk1">
                      <a:alpha val="40000"/>
                    </a:schemeClr>
                  </a:outerShdw>
                </a:effectLst>
              </a:rPr>
              <a:t>terdiri</a:t>
            </a:r>
            <a:r>
              <a:rPr lang="en-GB" sz="2400" dirty="0">
                <a:ln w="0"/>
                <a:solidFill>
                  <a:schemeClr val="tx1"/>
                </a:solidFill>
                <a:effectLst>
                  <a:outerShdw blurRad="38100" dist="19050" dir="2700000" algn="tl" rotWithShape="0">
                    <a:schemeClr val="dk1">
                      <a:alpha val="40000"/>
                    </a:schemeClr>
                  </a:outerShdw>
                </a:effectLst>
              </a:rPr>
              <a:t> </a:t>
            </a:r>
            <a:r>
              <a:rPr lang="en-GB" sz="2400" dirty="0" err="1">
                <a:ln w="0"/>
                <a:solidFill>
                  <a:schemeClr val="tx1"/>
                </a:solidFill>
                <a:effectLst>
                  <a:outerShdw blurRad="38100" dist="19050" dir="2700000" algn="tl" rotWithShape="0">
                    <a:schemeClr val="dk1">
                      <a:alpha val="40000"/>
                    </a:schemeClr>
                  </a:outerShdw>
                </a:effectLst>
              </a:rPr>
              <a:t>atas</a:t>
            </a:r>
            <a:r>
              <a:rPr lang="en-GB" sz="2400" dirty="0">
                <a:ln w="0"/>
                <a:solidFill>
                  <a:schemeClr val="tx1"/>
                </a:solidFill>
                <a:effectLst>
                  <a:outerShdw blurRad="38100" dist="19050" dir="2700000" algn="tl" rotWithShape="0">
                    <a:schemeClr val="dk1">
                      <a:alpha val="40000"/>
                    </a:schemeClr>
                  </a:outerShdw>
                </a:effectLst>
              </a:rPr>
              <a:t> 15 </a:t>
            </a:r>
            <a:r>
              <a:rPr lang="en-GB" sz="2400" dirty="0" err="1" smtClean="0">
                <a:ln w="0"/>
                <a:solidFill>
                  <a:schemeClr val="tx1"/>
                </a:solidFill>
                <a:effectLst>
                  <a:outerShdw blurRad="38100" dist="19050" dir="2700000" algn="tl" rotWithShape="0">
                    <a:schemeClr val="dk1">
                      <a:alpha val="40000"/>
                    </a:schemeClr>
                  </a:outerShdw>
                </a:effectLst>
              </a:rPr>
              <a:t>kaleng</a:t>
            </a:r>
            <a:r>
              <a:rPr lang="en-GB" sz="2400" dirty="0" smtClean="0">
                <a:ln w="0"/>
                <a:solidFill>
                  <a:schemeClr val="tx1"/>
                </a:solidFill>
                <a:effectLst>
                  <a:outerShdw blurRad="38100" dist="19050" dir="2700000" algn="tl" rotWithShape="0">
                    <a:schemeClr val="dk1">
                      <a:alpha val="40000"/>
                    </a:schemeClr>
                  </a:outerShdw>
                </a:effectLst>
              </a:rPr>
              <a:t> cat, </a:t>
            </a:r>
            <a:r>
              <a:rPr lang="en-GB" sz="2400" dirty="0" err="1">
                <a:ln w="0"/>
                <a:solidFill>
                  <a:schemeClr val="tx1"/>
                </a:solidFill>
                <a:effectLst>
                  <a:outerShdw blurRad="38100" dist="19050" dir="2700000" algn="tl" rotWithShape="0">
                    <a:schemeClr val="dk1">
                      <a:alpha val="40000"/>
                    </a:schemeClr>
                  </a:outerShdw>
                </a:effectLst>
              </a:rPr>
              <a:t>memiliki</a:t>
            </a:r>
            <a:r>
              <a:rPr lang="en-GB" sz="2400" dirty="0">
                <a:ln w="0"/>
                <a:solidFill>
                  <a:schemeClr val="tx1"/>
                </a:solidFill>
                <a:effectLst>
                  <a:outerShdw blurRad="38100" dist="19050" dir="2700000" algn="tl" rotWithShape="0">
                    <a:schemeClr val="dk1">
                      <a:alpha val="40000"/>
                    </a:schemeClr>
                  </a:outerShdw>
                </a:effectLst>
              </a:rPr>
              <a:t> </a:t>
            </a:r>
            <a:r>
              <a:rPr lang="en-GB" sz="2400" dirty="0" err="1">
                <a:ln w="0"/>
                <a:solidFill>
                  <a:schemeClr val="tx1"/>
                </a:solidFill>
                <a:effectLst>
                  <a:outerShdw blurRad="38100" dist="19050" dir="2700000" algn="tl" rotWithShape="0">
                    <a:schemeClr val="dk1">
                      <a:alpha val="40000"/>
                    </a:schemeClr>
                  </a:outerShdw>
                </a:effectLst>
              </a:rPr>
              <a:t>isi</a:t>
            </a:r>
            <a:r>
              <a:rPr lang="en-GB" sz="2400" dirty="0">
                <a:ln w="0"/>
                <a:solidFill>
                  <a:schemeClr val="tx1"/>
                </a:solidFill>
                <a:effectLst>
                  <a:outerShdw blurRad="38100" dist="19050" dir="2700000" algn="tl" rotWithShape="0">
                    <a:schemeClr val="dk1">
                      <a:alpha val="40000"/>
                    </a:schemeClr>
                  </a:outerShdw>
                </a:effectLst>
              </a:rPr>
              <a:t> </a:t>
            </a:r>
            <a:r>
              <a:rPr lang="en-GB" sz="2400" dirty="0" err="1">
                <a:ln w="0"/>
                <a:solidFill>
                  <a:schemeClr val="tx1"/>
                </a:solidFill>
                <a:effectLst>
                  <a:outerShdw blurRad="38100" dist="19050" dir="2700000" algn="tl" rotWithShape="0">
                    <a:schemeClr val="dk1">
                      <a:alpha val="40000"/>
                    </a:schemeClr>
                  </a:outerShdw>
                </a:effectLst>
              </a:rPr>
              <a:t>berat</a:t>
            </a:r>
            <a:r>
              <a:rPr lang="en-GB" sz="2400" dirty="0">
                <a:ln w="0"/>
                <a:solidFill>
                  <a:schemeClr val="tx1"/>
                </a:solidFill>
                <a:effectLst>
                  <a:outerShdw blurRad="38100" dist="19050" dir="2700000" algn="tl" rotWithShape="0">
                    <a:schemeClr val="dk1">
                      <a:alpha val="40000"/>
                    </a:schemeClr>
                  </a:outerShdw>
                </a:effectLst>
              </a:rPr>
              <a:t> </a:t>
            </a:r>
            <a:r>
              <a:rPr lang="en-GB" sz="2400" dirty="0" err="1">
                <a:ln w="0"/>
                <a:solidFill>
                  <a:schemeClr val="tx1"/>
                </a:solidFill>
                <a:effectLst>
                  <a:outerShdw blurRad="38100" dist="19050" dir="2700000" algn="tl" rotWithShape="0">
                    <a:schemeClr val="dk1">
                      <a:alpha val="40000"/>
                    </a:schemeClr>
                  </a:outerShdw>
                </a:effectLst>
              </a:rPr>
              <a:t>kotor</a:t>
            </a:r>
            <a:r>
              <a:rPr lang="en-GB" sz="2400" dirty="0">
                <a:ln w="0"/>
                <a:solidFill>
                  <a:schemeClr val="tx1"/>
                </a:solidFill>
                <a:effectLst>
                  <a:outerShdw blurRad="38100" dist="19050" dir="2700000" algn="tl" rotWithShape="0">
                    <a:schemeClr val="dk1">
                      <a:alpha val="40000"/>
                    </a:schemeClr>
                  </a:outerShdw>
                </a:effectLst>
              </a:rPr>
              <a:t> </a:t>
            </a:r>
            <a:r>
              <a:rPr lang="en-GB" sz="2400" dirty="0" err="1">
                <a:ln w="0"/>
                <a:solidFill>
                  <a:schemeClr val="tx1"/>
                </a:solidFill>
                <a:effectLst>
                  <a:outerShdw blurRad="38100" dist="19050" dir="2700000" algn="tl" rotWithShape="0">
                    <a:schemeClr val="dk1">
                      <a:alpha val="40000"/>
                    </a:schemeClr>
                  </a:outerShdw>
                </a:effectLst>
              </a:rPr>
              <a:t>seperti</a:t>
            </a:r>
            <a:r>
              <a:rPr lang="en-GB" sz="2400" dirty="0">
                <a:ln w="0"/>
                <a:solidFill>
                  <a:schemeClr val="tx1"/>
                </a:solidFill>
                <a:effectLst>
                  <a:outerShdw blurRad="38100" dist="19050" dir="2700000" algn="tl" rotWithShape="0">
                    <a:schemeClr val="dk1">
                      <a:alpha val="40000"/>
                    </a:schemeClr>
                  </a:outerShdw>
                </a:effectLst>
              </a:rPr>
              <a:t> yang di </a:t>
            </a:r>
            <a:r>
              <a:rPr lang="en-GB" sz="2400" dirty="0" err="1">
                <a:ln w="0"/>
                <a:solidFill>
                  <a:schemeClr val="tx1"/>
                </a:solidFill>
                <a:effectLst>
                  <a:outerShdw blurRad="38100" dist="19050" dir="2700000" algn="tl" rotWithShape="0">
                    <a:schemeClr val="dk1">
                      <a:alpha val="40000"/>
                    </a:schemeClr>
                  </a:outerShdw>
                </a:effectLst>
              </a:rPr>
              <a:t>berikan</a:t>
            </a:r>
            <a:r>
              <a:rPr lang="en-GB" sz="2400" dirty="0">
                <a:ln w="0"/>
                <a:solidFill>
                  <a:schemeClr val="tx1"/>
                </a:solidFill>
                <a:effectLst>
                  <a:outerShdw blurRad="38100" dist="19050" dir="2700000" algn="tl" rotWithShape="0">
                    <a:schemeClr val="dk1">
                      <a:alpha val="40000"/>
                    </a:schemeClr>
                  </a:outerShdw>
                </a:effectLst>
              </a:rPr>
              <a:t> </a:t>
            </a:r>
            <a:r>
              <a:rPr lang="en-GB" sz="2400" dirty="0" err="1">
                <a:ln w="0"/>
                <a:solidFill>
                  <a:schemeClr val="tx1"/>
                </a:solidFill>
                <a:effectLst>
                  <a:outerShdw blurRad="38100" dist="19050" dir="2700000" algn="tl" rotWithShape="0">
                    <a:schemeClr val="dk1">
                      <a:alpha val="40000"/>
                    </a:schemeClr>
                  </a:outerShdw>
                </a:effectLst>
              </a:rPr>
              <a:t>berikut</a:t>
            </a:r>
            <a:r>
              <a:rPr lang="en-GB" sz="2400" dirty="0">
                <a:ln w="0"/>
                <a:solidFill>
                  <a:schemeClr val="tx1"/>
                </a:solidFill>
                <a:effectLst>
                  <a:outerShdw blurRad="38100" dist="19050" dir="2700000" algn="tl" rotWithShape="0">
                    <a:schemeClr val="dk1">
                      <a:alpha val="40000"/>
                    </a:schemeClr>
                  </a:outerShdw>
                </a:effectLst>
              </a:rPr>
              <a:t> </a:t>
            </a:r>
            <a:r>
              <a:rPr lang="en-GB" sz="2400" dirty="0" err="1">
                <a:ln w="0"/>
                <a:solidFill>
                  <a:schemeClr val="tx1"/>
                </a:solidFill>
                <a:effectLst>
                  <a:outerShdw blurRad="38100" dist="19050" dir="2700000" algn="tl" rotWithShape="0">
                    <a:schemeClr val="dk1">
                      <a:alpha val="40000"/>
                    </a:schemeClr>
                  </a:outerShdw>
                </a:effectLst>
              </a:rPr>
              <a:t>ini</a:t>
            </a:r>
            <a:r>
              <a:rPr lang="en-GB" sz="2400" dirty="0">
                <a:ln w="0"/>
                <a:solidFill>
                  <a:schemeClr val="tx1"/>
                </a:solidFill>
                <a:effectLst>
                  <a:outerShdw blurRad="38100" dist="19050" dir="2700000" algn="tl" rotWithShape="0">
                    <a:schemeClr val="dk1">
                      <a:alpha val="40000"/>
                    </a:schemeClr>
                  </a:outerShdw>
                </a:effectLst>
              </a:rPr>
              <a:t> :</a:t>
            </a:r>
          </a:p>
          <a:p>
            <a:pPr algn="just"/>
            <a:endParaRPr lang="en-ID" sz="2400" dirty="0">
              <a:ln w="0"/>
              <a:solidFill>
                <a:schemeClr val="tx1"/>
              </a:solidFill>
              <a:effectLst>
                <a:outerShdw blurRad="38100" dist="19050" dir="2700000" algn="tl" rotWithShape="0">
                  <a:schemeClr val="dk1">
                    <a:alpha val="40000"/>
                  </a:schemeClr>
                </a:outerShdw>
              </a:effectLst>
            </a:endParaRPr>
          </a:p>
          <a:p>
            <a:pPr algn="just"/>
            <a:r>
              <a:rPr lang="en-GB" sz="2400" dirty="0">
                <a:ln w="0"/>
                <a:solidFill>
                  <a:schemeClr val="tx1"/>
                </a:solidFill>
                <a:effectLst>
                  <a:outerShdw blurRad="38100" dist="19050" dir="2700000" algn="tl" rotWithShape="0">
                    <a:schemeClr val="dk1">
                      <a:alpha val="40000"/>
                    </a:schemeClr>
                  </a:outerShdw>
                </a:effectLst>
              </a:rPr>
              <a:t>( Isi </a:t>
            </a:r>
            <a:r>
              <a:rPr lang="en-GB" sz="2400" dirty="0" err="1">
                <a:ln w="0"/>
                <a:solidFill>
                  <a:schemeClr val="tx1"/>
                </a:solidFill>
                <a:effectLst>
                  <a:outerShdw blurRad="38100" dist="19050" dir="2700000" algn="tl" rotWithShape="0">
                    <a:schemeClr val="dk1">
                      <a:alpha val="40000"/>
                    </a:schemeClr>
                  </a:outerShdw>
                </a:effectLst>
              </a:rPr>
              <a:t>berat</a:t>
            </a:r>
            <a:r>
              <a:rPr lang="en-GB" sz="2400" dirty="0">
                <a:ln w="0"/>
                <a:solidFill>
                  <a:schemeClr val="tx1"/>
                </a:solidFill>
                <a:effectLst>
                  <a:outerShdw blurRad="38100" dist="19050" dir="2700000" algn="tl" rotWithShape="0">
                    <a:schemeClr val="dk1">
                      <a:alpha val="40000"/>
                    </a:schemeClr>
                  </a:outerShdw>
                </a:effectLst>
              </a:rPr>
              <a:t> </a:t>
            </a:r>
            <a:r>
              <a:rPr lang="en-GB" sz="2400" dirty="0" err="1">
                <a:ln w="0"/>
                <a:solidFill>
                  <a:schemeClr val="tx1"/>
                </a:solidFill>
                <a:effectLst>
                  <a:outerShdw blurRad="38100" dist="19050" dir="2700000" algn="tl" rotWithShape="0">
                    <a:schemeClr val="dk1">
                      <a:alpha val="40000"/>
                    </a:schemeClr>
                  </a:outerShdw>
                </a:effectLst>
              </a:rPr>
              <a:t>kotor</a:t>
            </a:r>
            <a:r>
              <a:rPr lang="en-GB" sz="2400" dirty="0">
                <a:ln w="0"/>
                <a:solidFill>
                  <a:schemeClr val="tx1"/>
                </a:solidFill>
                <a:effectLst>
                  <a:outerShdw blurRad="38100" dist="19050" dir="2700000" algn="tl" rotWithShape="0">
                    <a:schemeClr val="dk1">
                      <a:alpha val="40000"/>
                    </a:schemeClr>
                  </a:outerShdw>
                </a:effectLst>
              </a:rPr>
              <a:t> </a:t>
            </a:r>
            <a:r>
              <a:rPr lang="en-GB" sz="2400" dirty="0" err="1">
                <a:ln w="0"/>
                <a:solidFill>
                  <a:schemeClr val="tx1"/>
                </a:solidFill>
                <a:effectLst>
                  <a:outerShdw blurRad="38100" dist="19050" dir="2700000" algn="tl" rotWithShape="0">
                    <a:schemeClr val="dk1">
                      <a:alpha val="40000"/>
                    </a:schemeClr>
                  </a:outerShdw>
                </a:effectLst>
              </a:rPr>
              <a:t>dalam</a:t>
            </a:r>
            <a:r>
              <a:rPr lang="en-GB" sz="2400" dirty="0">
                <a:ln w="0"/>
                <a:solidFill>
                  <a:schemeClr val="tx1"/>
                </a:solidFill>
                <a:effectLst>
                  <a:outerShdw blurRad="38100" dist="19050" dir="2700000" algn="tl" rotWithShape="0">
                    <a:schemeClr val="dk1">
                      <a:alpha val="40000"/>
                    </a:schemeClr>
                  </a:outerShdw>
                </a:effectLst>
              </a:rPr>
              <a:t> kg/</a:t>
            </a:r>
            <a:r>
              <a:rPr lang="en-GB" sz="2400" dirty="0" err="1">
                <a:ln w="0"/>
                <a:solidFill>
                  <a:schemeClr val="tx1"/>
                </a:solidFill>
                <a:effectLst>
                  <a:outerShdw blurRad="38100" dist="19050" dir="2700000" algn="tl" rotWithShape="0">
                    <a:schemeClr val="dk1">
                      <a:alpha val="40000"/>
                    </a:schemeClr>
                  </a:outerShdw>
                </a:effectLst>
              </a:rPr>
              <a:t>kaleng</a:t>
            </a:r>
            <a:r>
              <a:rPr lang="en-GB" sz="2400" dirty="0">
                <a:ln w="0"/>
                <a:solidFill>
                  <a:schemeClr val="tx1"/>
                </a:solidFill>
                <a:effectLst>
                  <a:outerShdw blurRad="38100" dist="19050" dir="2700000" algn="tl" rotWithShape="0">
                    <a:schemeClr val="dk1">
                      <a:alpha val="40000"/>
                    </a:schemeClr>
                  </a:outerShdw>
                </a:effectLst>
              </a:rPr>
              <a:t>)</a:t>
            </a:r>
            <a:endParaRPr lang="en-ID" sz="2400" dirty="0">
              <a:ln w="0"/>
              <a:solidFill>
                <a:schemeClr val="tx1"/>
              </a:solidFill>
              <a:effectLst>
                <a:outerShdw blurRad="38100" dist="19050" dir="2700000" algn="tl" rotWithShape="0">
                  <a:schemeClr val="dk1">
                    <a:alpha val="40000"/>
                  </a:schemeClr>
                </a:outerShdw>
              </a:effectLst>
            </a:endParaRPr>
          </a:p>
          <a:p>
            <a:pPr algn="just"/>
            <a:r>
              <a:rPr lang="en-GB" sz="2400" dirty="0">
                <a:ln w="0"/>
                <a:solidFill>
                  <a:schemeClr val="tx1"/>
                </a:solidFill>
                <a:effectLst>
                  <a:outerShdw blurRad="38100" dist="19050" dir="2700000" algn="tl" rotWithShape="0">
                    <a:schemeClr val="dk1">
                      <a:alpha val="40000"/>
                    </a:schemeClr>
                  </a:outerShdw>
                </a:effectLst>
              </a:rPr>
              <a:t>1,21                1,21                 1,23                 1,20                 1,21</a:t>
            </a:r>
            <a:endParaRPr lang="en-ID" sz="2400" dirty="0">
              <a:ln w="0"/>
              <a:solidFill>
                <a:schemeClr val="tx1"/>
              </a:solidFill>
              <a:effectLst>
                <a:outerShdw blurRad="38100" dist="19050" dir="2700000" algn="tl" rotWithShape="0">
                  <a:schemeClr val="dk1">
                    <a:alpha val="40000"/>
                  </a:schemeClr>
                </a:outerShdw>
              </a:effectLst>
            </a:endParaRPr>
          </a:p>
          <a:p>
            <a:pPr algn="just"/>
            <a:r>
              <a:rPr lang="en-GB" sz="2400" dirty="0">
                <a:ln w="0"/>
                <a:solidFill>
                  <a:schemeClr val="tx1"/>
                </a:solidFill>
                <a:effectLst>
                  <a:outerShdw blurRad="38100" dist="19050" dir="2700000" algn="tl" rotWithShape="0">
                    <a:schemeClr val="dk1">
                      <a:alpha val="40000"/>
                    </a:schemeClr>
                  </a:outerShdw>
                </a:effectLst>
              </a:rPr>
              <a:t>1,24                1,22                 1,24                 1,21                 1,19</a:t>
            </a:r>
            <a:endParaRPr lang="en-ID" sz="2400" dirty="0">
              <a:ln w="0"/>
              <a:solidFill>
                <a:schemeClr val="tx1"/>
              </a:solidFill>
              <a:effectLst>
                <a:outerShdw blurRad="38100" dist="19050" dir="2700000" algn="tl" rotWithShape="0">
                  <a:schemeClr val="dk1">
                    <a:alpha val="40000"/>
                  </a:schemeClr>
                </a:outerShdw>
              </a:effectLst>
            </a:endParaRPr>
          </a:p>
          <a:p>
            <a:pPr algn="just"/>
            <a:r>
              <a:rPr lang="en-GB" sz="2400" dirty="0">
                <a:ln w="0"/>
                <a:solidFill>
                  <a:schemeClr val="tx1"/>
                </a:solidFill>
                <a:effectLst>
                  <a:outerShdw blurRad="38100" dist="19050" dir="2700000" algn="tl" rotWithShape="0">
                    <a:schemeClr val="dk1">
                      <a:alpha val="40000"/>
                    </a:schemeClr>
                  </a:outerShdw>
                </a:effectLst>
              </a:rPr>
              <a:t>1,19                1,18                 1,19                 1,23                 1,18</a:t>
            </a:r>
          </a:p>
          <a:p>
            <a:pPr algn="just"/>
            <a:endParaRPr lang="en-ID" sz="2400" dirty="0">
              <a:ln w="0"/>
              <a:solidFill>
                <a:schemeClr val="tx1"/>
              </a:solidFill>
              <a:effectLst>
                <a:outerShdw blurRad="38100" dist="19050" dir="2700000" algn="tl" rotWithShape="0">
                  <a:schemeClr val="dk1">
                    <a:alpha val="40000"/>
                  </a:schemeClr>
                </a:outerShdw>
              </a:effectLst>
            </a:endParaRPr>
          </a:p>
          <a:p>
            <a:pPr algn="just"/>
            <a:r>
              <a:rPr lang="en-GB" sz="2400" dirty="0" err="1">
                <a:ln w="0"/>
                <a:solidFill>
                  <a:schemeClr val="tx1"/>
                </a:solidFill>
                <a:effectLst>
                  <a:outerShdw blurRad="38100" dist="19050" dir="2700000" algn="tl" rotWithShape="0">
                    <a:schemeClr val="dk1">
                      <a:alpha val="40000"/>
                    </a:schemeClr>
                  </a:outerShdw>
                </a:effectLst>
              </a:rPr>
              <a:t>Jika</a:t>
            </a:r>
            <a:r>
              <a:rPr lang="en-GB" sz="2400" dirty="0">
                <a:ln w="0"/>
                <a:solidFill>
                  <a:schemeClr val="tx1"/>
                </a:solidFill>
                <a:effectLst>
                  <a:outerShdw blurRad="38100" dist="19050" dir="2700000" algn="tl" rotWithShape="0">
                    <a:schemeClr val="dk1">
                      <a:alpha val="40000"/>
                    </a:schemeClr>
                  </a:outerShdw>
                </a:effectLst>
              </a:rPr>
              <a:t> di </a:t>
            </a:r>
            <a:r>
              <a:rPr lang="en-GB" sz="2400" dirty="0" err="1">
                <a:ln w="0"/>
                <a:solidFill>
                  <a:schemeClr val="tx1"/>
                </a:solidFill>
                <a:effectLst>
                  <a:outerShdw blurRad="38100" dist="19050" dir="2700000" algn="tl" rotWithShape="0">
                    <a:schemeClr val="dk1">
                      <a:alpha val="40000"/>
                    </a:schemeClr>
                  </a:outerShdw>
                </a:effectLst>
              </a:rPr>
              <a:t>gunakan</a:t>
            </a:r>
            <a:r>
              <a:rPr lang="en-GB" sz="2400" dirty="0">
                <a:ln w="0"/>
                <a:solidFill>
                  <a:schemeClr val="tx1"/>
                </a:solidFill>
                <a:effectLst>
                  <a:outerShdw blurRad="38100" dist="19050" dir="2700000" algn="tl" rotWithShape="0">
                    <a:schemeClr val="dk1">
                      <a:alpha val="40000"/>
                    </a:schemeClr>
                  </a:outerShdw>
                </a:effectLst>
              </a:rPr>
              <a:t> </a:t>
            </a:r>
            <a:r>
              <a:rPr lang="en-GB" sz="2400" dirty="0" err="1">
                <a:ln w="0"/>
                <a:solidFill>
                  <a:schemeClr val="tx1"/>
                </a:solidFill>
                <a:effectLst>
                  <a:outerShdw blurRad="38100" dist="19050" dir="2700000" algn="tl" rotWithShape="0">
                    <a:schemeClr val="dk1">
                      <a:alpha val="40000"/>
                    </a:schemeClr>
                  </a:outerShdw>
                </a:effectLst>
              </a:rPr>
              <a:t>taraf</a:t>
            </a:r>
            <a:r>
              <a:rPr lang="en-GB" sz="2400" dirty="0">
                <a:ln w="0"/>
                <a:solidFill>
                  <a:schemeClr val="tx1"/>
                </a:solidFill>
                <a:effectLst>
                  <a:outerShdw blurRad="38100" dist="19050" dir="2700000" algn="tl" rotWithShape="0">
                    <a:schemeClr val="dk1">
                      <a:alpha val="40000"/>
                    </a:schemeClr>
                  </a:outerShdw>
                </a:effectLst>
              </a:rPr>
              <a:t> </a:t>
            </a:r>
            <a:r>
              <a:rPr lang="en-GB" sz="2400" dirty="0" err="1">
                <a:ln w="0"/>
                <a:solidFill>
                  <a:schemeClr val="tx1"/>
                </a:solidFill>
                <a:effectLst>
                  <a:outerShdw blurRad="38100" dist="19050" dir="2700000" algn="tl" rotWithShape="0">
                    <a:schemeClr val="dk1">
                      <a:alpha val="40000"/>
                    </a:schemeClr>
                  </a:outerShdw>
                </a:effectLst>
              </a:rPr>
              <a:t>nyata</a:t>
            </a:r>
            <a:r>
              <a:rPr lang="en-GB" sz="2400" dirty="0">
                <a:ln w="0"/>
                <a:solidFill>
                  <a:schemeClr val="tx1"/>
                </a:solidFill>
                <a:effectLst>
                  <a:outerShdw blurRad="38100" dist="19050" dir="2700000" algn="tl" rotWithShape="0">
                    <a:schemeClr val="dk1">
                      <a:alpha val="40000"/>
                    </a:schemeClr>
                  </a:outerShdw>
                </a:effectLst>
              </a:rPr>
              <a:t> 1%, </a:t>
            </a:r>
            <a:r>
              <a:rPr lang="en-GB" sz="2400" dirty="0" err="1">
                <a:ln w="0"/>
                <a:solidFill>
                  <a:schemeClr val="tx1"/>
                </a:solidFill>
                <a:effectLst>
                  <a:outerShdw blurRad="38100" dist="19050" dir="2700000" algn="tl" rotWithShape="0">
                    <a:schemeClr val="dk1">
                      <a:alpha val="40000"/>
                    </a:schemeClr>
                  </a:outerShdw>
                </a:effectLst>
              </a:rPr>
              <a:t>dapatkah</a:t>
            </a:r>
            <a:r>
              <a:rPr lang="en-GB" sz="2400" dirty="0">
                <a:ln w="0"/>
                <a:solidFill>
                  <a:schemeClr val="tx1"/>
                </a:solidFill>
                <a:effectLst>
                  <a:outerShdw blurRad="38100" dist="19050" dir="2700000" algn="tl" rotWithShape="0">
                    <a:schemeClr val="dk1">
                      <a:alpha val="40000"/>
                    </a:schemeClr>
                  </a:outerShdw>
                </a:effectLst>
              </a:rPr>
              <a:t> </a:t>
            </a:r>
            <a:r>
              <a:rPr lang="en-GB" sz="2400" dirty="0" err="1">
                <a:ln w="0"/>
                <a:solidFill>
                  <a:schemeClr val="tx1"/>
                </a:solidFill>
                <a:effectLst>
                  <a:outerShdw blurRad="38100" dist="19050" dir="2700000" algn="tl" rotWithShape="0">
                    <a:schemeClr val="dk1">
                      <a:alpha val="40000"/>
                    </a:schemeClr>
                  </a:outerShdw>
                </a:effectLst>
              </a:rPr>
              <a:t>kita</a:t>
            </a:r>
            <a:r>
              <a:rPr lang="en-GB" sz="2400" dirty="0">
                <a:ln w="0"/>
                <a:solidFill>
                  <a:schemeClr val="tx1"/>
                </a:solidFill>
                <a:effectLst>
                  <a:outerShdw blurRad="38100" dist="19050" dir="2700000" algn="tl" rotWithShape="0">
                    <a:schemeClr val="dk1">
                      <a:alpha val="40000"/>
                    </a:schemeClr>
                  </a:outerShdw>
                </a:effectLst>
              </a:rPr>
              <a:t> </a:t>
            </a:r>
            <a:r>
              <a:rPr lang="en-GB" sz="2400" dirty="0" err="1">
                <a:ln w="0"/>
                <a:solidFill>
                  <a:schemeClr val="tx1"/>
                </a:solidFill>
                <a:effectLst>
                  <a:outerShdw blurRad="38100" dist="19050" dir="2700000" algn="tl" rotWithShape="0">
                    <a:schemeClr val="dk1">
                      <a:alpha val="40000"/>
                    </a:schemeClr>
                  </a:outerShdw>
                </a:effectLst>
              </a:rPr>
              <a:t>menyakini</a:t>
            </a:r>
            <a:r>
              <a:rPr lang="en-GB" sz="2400" dirty="0">
                <a:ln w="0"/>
                <a:solidFill>
                  <a:schemeClr val="tx1"/>
                </a:solidFill>
                <a:effectLst>
                  <a:outerShdw blurRad="38100" dist="19050" dir="2700000" algn="tl" rotWithShape="0">
                    <a:schemeClr val="dk1">
                      <a:alpha val="40000"/>
                    </a:schemeClr>
                  </a:outerShdw>
                </a:effectLst>
              </a:rPr>
              <a:t> </a:t>
            </a:r>
            <a:r>
              <a:rPr lang="en-GB" sz="2400" dirty="0" err="1">
                <a:ln w="0"/>
                <a:solidFill>
                  <a:schemeClr val="tx1"/>
                </a:solidFill>
                <a:effectLst>
                  <a:outerShdw blurRad="38100" dist="19050" dir="2700000" algn="tl" rotWithShape="0">
                    <a:schemeClr val="dk1">
                      <a:alpha val="40000"/>
                    </a:schemeClr>
                  </a:outerShdw>
                </a:effectLst>
              </a:rPr>
              <a:t>bahwa</a:t>
            </a:r>
            <a:r>
              <a:rPr lang="en-GB" sz="2400" dirty="0">
                <a:ln w="0"/>
                <a:solidFill>
                  <a:schemeClr val="tx1"/>
                </a:solidFill>
                <a:effectLst>
                  <a:outerShdw blurRad="38100" dist="19050" dir="2700000" algn="tl" rotWithShape="0">
                    <a:schemeClr val="dk1">
                      <a:alpha val="40000"/>
                    </a:schemeClr>
                  </a:outerShdw>
                </a:effectLst>
              </a:rPr>
              <a:t> </a:t>
            </a:r>
            <a:r>
              <a:rPr lang="en-GB" sz="2400" dirty="0" err="1">
                <a:ln w="0"/>
                <a:solidFill>
                  <a:schemeClr val="tx1"/>
                </a:solidFill>
                <a:effectLst>
                  <a:outerShdw blurRad="38100" dist="19050" dir="2700000" algn="tl" rotWithShape="0">
                    <a:schemeClr val="dk1">
                      <a:alpha val="40000"/>
                    </a:schemeClr>
                  </a:outerShdw>
                </a:effectLst>
              </a:rPr>
              <a:t>populasi</a:t>
            </a:r>
            <a:r>
              <a:rPr lang="en-GB" sz="2400" dirty="0">
                <a:ln w="0"/>
                <a:solidFill>
                  <a:schemeClr val="tx1"/>
                </a:solidFill>
                <a:effectLst>
                  <a:outerShdw blurRad="38100" dist="19050" dir="2700000" algn="tl" rotWithShape="0">
                    <a:schemeClr val="dk1">
                      <a:alpha val="40000"/>
                    </a:schemeClr>
                  </a:outerShdw>
                </a:effectLst>
              </a:rPr>
              <a:t> cat </a:t>
            </a:r>
            <a:r>
              <a:rPr lang="en-GB" sz="2400" dirty="0" err="1">
                <a:ln w="0"/>
                <a:solidFill>
                  <a:schemeClr val="tx1"/>
                </a:solidFill>
                <a:effectLst>
                  <a:outerShdw blurRad="38100" dist="19050" dir="2700000" algn="tl" rotWithShape="0">
                    <a:schemeClr val="dk1">
                      <a:alpha val="40000"/>
                    </a:schemeClr>
                  </a:outerShdw>
                </a:effectLst>
              </a:rPr>
              <a:t>dalam</a:t>
            </a:r>
            <a:r>
              <a:rPr lang="en-GB" sz="2400" dirty="0">
                <a:ln w="0"/>
                <a:solidFill>
                  <a:schemeClr val="tx1"/>
                </a:solidFill>
                <a:effectLst>
                  <a:outerShdw blurRad="38100" dist="19050" dir="2700000" algn="tl" rotWithShape="0">
                    <a:schemeClr val="dk1">
                      <a:alpha val="40000"/>
                    </a:schemeClr>
                  </a:outerShdw>
                </a:effectLst>
              </a:rPr>
              <a:t> </a:t>
            </a:r>
            <a:r>
              <a:rPr lang="en-GB" sz="2400" dirty="0" err="1">
                <a:ln w="0"/>
                <a:solidFill>
                  <a:schemeClr val="tx1"/>
                </a:solidFill>
                <a:effectLst>
                  <a:outerShdw blurRad="38100" dist="19050" dir="2700000" algn="tl" rotWithShape="0">
                    <a:schemeClr val="dk1">
                      <a:alpha val="40000"/>
                    </a:schemeClr>
                  </a:outerShdw>
                </a:effectLst>
              </a:rPr>
              <a:t>kaleng</a:t>
            </a:r>
            <a:r>
              <a:rPr lang="en-GB" sz="2400" dirty="0">
                <a:ln w="0"/>
                <a:solidFill>
                  <a:schemeClr val="tx1"/>
                </a:solidFill>
                <a:effectLst>
                  <a:outerShdw blurRad="38100" dist="19050" dir="2700000" algn="tl" rotWithShape="0">
                    <a:schemeClr val="dk1">
                      <a:alpha val="40000"/>
                    </a:schemeClr>
                  </a:outerShdw>
                </a:effectLst>
              </a:rPr>
              <a:t> rata-rata </a:t>
            </a:r>
            <a:r>
              <a:rPr lang="en-GB" sz="2400" dirty="0" err="1">
                <a:ln w="0"/>
                <a:solidFill>
                  <a:schemeClr val="tx1"/>
                </a:solidFill>
                <a:effectLst>
                  <a:outerShdw blurRad="38100" dist="19050" dir="2700000" algn="tl" rotWithShape="0">
                    <a:schemeClr val="dk1">
                      <a:alpha val="40000"/>
                    </a:schemeClr>
                  </a:outerShdw>
                </a:effectLst>
              </a:rPr>
              <a:t>memiliki</a:t>
            </a:r>
            <a:r>
              <a:rPr lang="en-GB" sz="2400" dirty="0">
                <a:ln w="0"/>
                <a:solidFill>
                  <a:schemeClr val="tx1"/>
                </a:solidFill>
                <a:effectLst>
                  <a:outerShdw blurRad="38100" dist="19050" dir="2700000" algn="tl" rotWithShape="0">
                    <a:schemeClr val="dk1">
                      <a:alpha val="40000"/>
                    </a:schemeClr>
                  </a:outerShdw>
                </a:effectLst>
              </a:rPr>
              <a:t> </a:t>
            </a:r>
            <a:r>
              <a:rPr lang="en-GB" sz="2400" dirty="0" err="1">
                <a:ln w="0"/>
                <a:solidFill>
                  <a:schemeClr val="tx1"/>
                </a:solidFill>
                <a:effectLst>
                  <a:outerShdw blurRad="38100" dist="19050" dir="2700000" algn="tl" rotWithShape="0">
                    <a:schemeClr val="dk1">
                      <a:alpha val="40000"/>
                    </a:schemeClr>
                  </a:outerShdw>
                </a:effectLst>
              </a:rPr>
              <a:t>berat</a:t>
            </a:r>
            <a:r>
              <a:rPr lang="en-GB" sz="2400" dirty="0">
                <a:ln w="0"/>
                <a:solidFill>
                  <a:schemeClr val="tx1"/>
                </a:solidFill>
                <a:effectLst>
                  <a:outerShdw blurRad="38100" dist="19050" dir="2700000" algn="tl" rotWithShape="0">
                    <a:schemeClr val="dk1">
                      <a:alpha val="40000"/>
                    </a:schemeClr>
                  </a:outerShdw>
                </a:effectLst>
              </a:rPr>
              <a:t> </a:t>
            </a:r>
            <a:r>
              <a:rPr lang="en-GB" sz="2400" dirty="0" err="1">
                <a:ln w="0"/>
                <a:solidFill>
                  <a:schemeClr val="tx1"/>
                </a:solidFill>
                <a:effectLst>
                  <a:outerShdw blurRad="38100" dist="19050" dir="2700000" algn="tl" rotWithShape="0">
                    <a:schemeClr val="dk1">
                      <a:alpha val="40000"/>
                    </a:schemeClr>
                  </a:outerShdw>
                </a:effectLst>
              </a:rPr>
              <a:t>kotor</a:t>
            </a:r>
            <a:r>
              <a:rPr lang="en-GB" sz="2400" dirty="0">
                <a:ln w="0"/>
                <a:solidFill>
                  <a:schemeClr val="tx1"/>
                </a:solidFill>
                <a:effectLst>
                  <a:outerShdw blurRad="38100" dist="19050" dir="2700000" algn="tl" rotWithShape="0">
                    <a:schemeClr val="dk1">
                      <a:alpha val="40000"/>
                    </a:schemeClr>
                  </a:outerShdw>
                </a:effectLst>
              </a:rPr>
              <a:t> 1,2 kg/</a:t>
            </a:r>
            <a:r>
              <a:rPr lang="en-GB" sz="2400" dirty="0" err="1">
                <a:ln w="0"/>
                <a:solidFill>
                  <a:schemeClr val="tx1"/>
                </a:solidFill>
                <a:effectLst>
                  <a:outerShdw blurRad="38100" dist="19050" dir="2700000" algn="tl" rotWithShape="0">
                    <a:schemeClr val="dk1">
                      <a:alpha val="40000"/>
                    </a:schemeClr>
                  </a:outerShdw>
                </a:effectLst>
              </a:rPr>
              <a:t>kaleng</a:t>
            </a:r>
            <a:r>
              <a:rPr lang="en-GB" sz="2400" dirty="0">
                <a:ln w="0"/>
                <a:solidFill>
                  <a:schemeClr val="tx1"/>
                </a:solidFill>
                <a:effectLst>
                  <a:outerShdw blurRad="38100" dist="19050" dir="2700000" algn="tl" rotWithShape="0">
                    <a:schemeClr val="dk1">
                      <a:alpha val="40000"/>
                    </a:schemeClr>
                  </a:outerShdw>
                </a:effectLst>
              </a:rPr>
              <a:t> ? (</a:t>
            </a:r>
            <a:r>
              <a:rPr lang="en-GB" sz="2400" dirty="0" err="1">
                <a:ln w="0"/>
                <a:solidFill>
                  <a:schemeClr val="tx1"/>
                </a:solidFill>
                <a:effectLst>
                  <a:outerShdw blurRad="38100" dist="19050" dir="2700000" algn="tl" rotWithShape="0">
                    <a:schemeClr val="dk1">
                      <a:alpha val="40000"/>
                    </a:schemeClr>
                  </a:outerShdw>
                </a:effectLst>
              </a:rPr>
              <a:t>dengan</a:t>
            </a:r>
            <a:r>
              <a:rPr lang="en-GB" sz="2400" dirty="0">
                <a:ln w="0"/>
                <a:solidFill>
                  <a:schemeClr val="tx1"/>
                </a:solidFill>
                <a:effectLst>
                  <a:outerShdw blurRad="38100" dist="19050" dir="2700000" algn="tl" rotWithShape="0">
                    <a:schemeClr val="dk1">
                      <a:alpha val="40000"/>
                    </a:schemeClr>
                  </a:outerShdw>
                </a:effectLst>
              </a:rPr>
              <a:t> </a:t>
            </a:r>
            <a:r>
              <a:rPr lang="en-GB" sz="2400" dirty="0" err="1">
                <a:ln w="0"/>
                <a:solidFill>
                  <a:schemeClr val="tx1"/>
                </a:solidFill>
                <a:effectLst>
                  <a:outerShdw blurRad="38100" dist="19050" dir="2700000" algn="tl" rotWithShape="0">
                    <a:schemeClr val="dk1">
                      <a:alpha val="40000"/>
                    </a:schemeClr>
                  </a:outerShdw>
                </a:effectLst>
              </a:rPr>
              <a:t>alternatif</a:t>
            </a:r>
            <a:r>
              <a:rPr lang="en-GB" sz="2400" dirty="0">
                <a:ln w="0"/>
                <a:solidFill>
                  <a:schemeClr val="tx1"/>
                </a:solidFill>
                <a:effectLst>
                  <a:outerShdw blurRad="38100" dist="19050" dir="2700000" algn="tl" rotWithShape="0">
                    <a:schemeClr val="dk1">
                      <a:alpha val="40000"/>
                    </a:schemeClr>
                  </a:outerShdw>
                </a:effectLst>
              </a:rPr>
              <a:t> </a:t>
            </a:r>
            <a:r>
              <a:rPr lang="en-GB" sz="2400" dirty="0" err="1">
                <a:ln w="0"/>
                <a:solidFill>
                  <a:schemeClr val="tx1"/>
                </a:solidFill>
                <a:effectLst>
                  <a:outerShdw blurRad="38100" dist="19050" dir="2700000" algn="tl" rotWithShape="0">
                    <a:schemeClr val="dk1">
                      <a:alpha val="40000"/>
                    </a:schemeClr>
                  </a:outerShdw>
                </a:effectLst>
              </a:rPr>
              <a:t>tidak</a:t>
            </a:r>
            <a:r>
              <a:rPr lang="en-GB" sz="2400" dirty="0">
                <a:ln w="0"/>
                <a:solidFill>
                  <a:schemeClr val="tx1"/>
                </a:solidFill>
                <a:effectLst>
                  <a:outerShdw blurRad="38100" dist="19050" dir="2700000" algn="tl" rotWithShape="0">
                    <a:schemeClr val="dk1">
                      <a:alpha val="40000"/>
                    </a:schemeClr>
                  </a:outerShdw>
                </a:effectLst>
              </a:rPr>
              <a:t> </a:t>
            </a:r>
            <a:r>
              <a:rPr lang="en-GB" sz="2400" dirty="0" err="1">
                <a:ln w="0"/>
                <a:solidFill>
                  <a:schemeClr val="tx1"/>
                </a:solidFill>
                <a:effectLst>
                  <a:outerShdw blurRad="38100" dist="19050" dir="2700000" algn="tl" rotWithShape="0">
                    <a:schemeClr val="dk1">
                      <a:alpha val="40000"/>
                    </a:schemeClr>
                  </a:outerShdw>
                </a:effectLst>
              </a:rPr>
              <a:t>sama</a:t>
            </a:r>
            <a:r>
              <a:rPr lang="en-GB" sz="2400" dirty="0">
                <a:ln w="0"/>
                <a:solidFill>
                  <a:schemeClr val="tx1"/>
                </a:solidFill>
                <a:effectLst>
                  <a:outerShdw blurRad="38100" dist="19050" dir="2700000" algn="tl" rotWithShape="0">
                    <a:schemeClr val="dk1">
                      <a:alpha val="40000"/>
                    </a:schemeClr>
                  </a:outerShdw>
                </a:effectLst>
              </a:rPr>
              <a:t> </a:t>
            </a:r>
            <a:r>
              <a:rPr lang="en-GB" sz="2400" dirty="0" err="1">
                <a:ln w="0"/>
                <a:solidFill>
                  <a:schemeClr val="tx1"/>
                </a:solidFill>
                <a:effectLst>
                  <a:outerShdw blurRad="38100" dist="19050" dir="2700000" algn="tl" rotWithShape="0">
                    <a:schemeClr val="dk1">
                      <a:alpha val="40000"/>
                    </a:schemeClr>
                  </a:outerShdw>
                </a:effectLst>
              </a:rPr>
              <a:t>dengan</a:t>
            </a:r>
            <a:r>
              <a:rPr lang="en-GB" sz="2400" dirty="0">
                <a:ln w="0"/>
                <a:solidFill>
                  <a:schemeClr val="tx1"/>
                </a:solidFill>
                <a:effectLst>
                  <a:outerShdw blurRad="38100" dist="19050" dir="2700000" algn="tl" rotWithShape="0">
                    <a:schemeClr val="dk1">
                      <a:alpha val="40000"/>
                    </a:schemeClr>
                  </a:outerShdw>
                </a:effectLst>
              </a:rPr>
              <a:t>). </a:t>
            </a:r>
            <a:r>
              <a:rPr lang="en-GB" sz="2400" dirty="0" err="1">
                <a:ln w="0"/>
                <a:solidFill>
                  <a:schemeClr val="tx1"/>
                </a:solidFill>
                <a:effectLst>
                  <a:outerShdw blurRad="38100" dist="19050" dir="2700000" algn="tl" rotWithShape="0">
                    <a:schemeClr val="dk1">
                      <a:alpha val="40000"/>
                    </a:schemeClr>
                  </a:outerShdw>
                </a:effectLst>
              </a:rPr>
              <a:t>Berikan</a:t>
            </a:r>
            <a:r>
              <a:rPr lang="en-GB" sz="2400" dirty="0">
                <a:ln w="0"/>
                <a:solidFill>
                  <a:schemeClr val="tx1"/>
                </a:solidFill>
                <a:effectLst>
                  <a:outerShdw blurRad="38100" dist="19050" dir="2700000" algn="tl" rotWithShape="0">
                    <a:schemeClr val="dk1">
                      <a:alpha val="40000"/>
                    </a:schemeClr>
                  </a:outerShdw>
                </a:effectLst>
              </a:rPr>
              <a:t> </a:t>
            </a:r>
            <a:r>
              <a:rPr lang="en-GB" sz="2400" dirty="0" err="1">
                <a:ln w="0"/>
                <a:solidFill>
                  <a:schemeClr val="tx1"/>
                </a:solidFill>
                <a:effectLst>
                  <a:outerShdw blurRad="38100" dist="19050" dir="2700000" algn="tl" rotWithShape="0">
                    <a:schemeClr val="dk1">
                      <a:alpha val="40000"/>
                    </a:schemeClr>
                  </a:outerShdw>
                </a:effectLst>
              </a:rPr>
              <a:t>evaluasi</a:t>
            </a:r>
            <a:r>
              <a:rPr lang="en-GB" sz="2400" dirty="0">
                <a:ln w="0"/>
                <a:solidFill>
                  <a:schemeClr val="tx1"/>
                </a:solidFill>
                <a:effectLst>
                  <a:outerShdw blurRad="38100" dist="19050" dir="2700000" algn="tl" rotWithShape="0">
                    <a:schemeClr val="dk1">
                      <a:alpha val="40000"/>
                    </a:schemeClr>
                  </a:outerShdw>
                </a:effectLst>
              </a:rPr>
              <a:t> </a:t>
            </a:r>
            <a:r>
              <a:rPr lang="en-GB" sz="2400" dirty="0" err="1">
                <a:ln w="0"/>
                <a:solidFill>
                  <a:schemeClr val="tx1"/>
                </a:solidFill>
                <a:effectLst>
                  <a:outerShdw blurRad="38100" dist="19050" dir="2700000" algn="tl" rotWithShape="0">
                    <a:schemeClr val="dk1">
                      <a:alpha val="40000"/>
                    </a:schemeClr>
                  </a:outerShdw>
                </a:effectLst>
              </a:rPr>
              <a:t>anda</a:t>
            </a:r>
            <a:r>
              <a:rPr lang="en-GB" sz="2400" dirty="0">
                <a:ln w="0"/>
                <a:solidFill>
                  <a:schemeClr val="tx1"/>
                </a:solidFill>
                <a:effectLst>
                  <a:outerShdw blurRad="38100" dist="19050" dir="2700000" algn="tl" rotWithShape="0">
                    <a:schemeClr val="dk1">
                      <a:alpha val="40000"/>
                    </a:schemeClr>
                  </a:outerShdw>
                </a:effectLst>
              </a:rPr>
              <a:t> !</a:t>
            </a:r>
            <a:endParaRPr lang="en-ID" sz="2400" dirty="0">
              <a:ln w="0"/>
              <a:solidFill>
                <a:schemeClr val="tx1"/>
              </a:solidFill>
              <a:effectLst>
                <a:outerShdw blurRad="38100" dist="19050" dir="2700000" algn="tl" rotWithShape="0">
                  <a:schemeClr val="dk1">
                    <a:alpha val="40000"/>
                  </a:schemeClr>
                </a:outerShdw>
              </a:effectLst>
            </a:endParaRPr>
          </a:p>
        </p:txBody>
      </p:sp>
      <p:sp>
        <p:nvSpPr>
          <p:cNvPr id="3" name="Rectangle 2"/>
          <p:cNvSpPr>
            <a:spLocks noChangeArrowheads="1"/>
          </p:cNvSpPr>
          <p:nvPr/>
        </p:nvSpPr>
        <p:spPr bwMode="auto">
          <a:xfrm>
            <a:off x="10024075" y="6553200"/>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atinLnBrk="1"/>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extLst>
      <p:ext uri="{BB962C8B-B14F-4D97-AF65-F5344CB8AC3E}">
        <p14:creationId xmlns:p14="http://schemas.microsoft.com/office/powerpoint/2010/main" val="3833066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C0D0EBDC-D804-4DB4-8447-1E5CD486B752}"/>
              </a:ext>
            </a:extLst>
          </p:cNvPr>
          <p:cNvSpPr/>
          <p:nvPr/>
        </p:nvSpPr>
        <p:spPr>
          <a:xfrm>
            <a:off x="1694954" y="163325"/>
            <a:ext cx="4810539" cy="6281531"/>
          </a:xfrm>
          <a:prstGeom prst="roundRect">
            <a:avLst/>
          </a:prstGeom>
          <a:solidFill>
            <a:srgbClr val="9E9E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D" dirty="0"/>
          </a:p>
        </p:txBody>
      </p:sp>
      <p:sp>
        <p:nvSpPr>
          <p:cNvPr id="3" name="TextBox 2">
            <a:extLst>
              <a:ext uri="{FF2B5EF4-FFF2-40B4-BE49-F238E27FC236}">
                <a16:creationId xmlns:a16="http://schemas.microsoft.com/office/drawing/2014/main" xmlns="" id="{AA36FD90-9661-4FA6-849A-F86FC93CAF87}"/>
              </a:ext>
            </a:extLst>
          </p:cNvPr>
          <p:cNvSpPr txBox="1"/>
          <p:nvPr/>
        </p:nvSpPr>
        <p:spPr>
          <a:xfrm>
            <a:off x="2240279" y="338593"/>
            <a:ext cx="3124201" cy="1415772"/>
          </a:xfrm>
          <a:prstGeom prst="rect">
            <a:avLst/>
          </a:prstGeom>
          <a:noFill/>
        </p:spPr>
        <p:txBody>
          <a:bodyPr wrap="square" rtlCol="0">
            <a:spAutoFit/>
          </a:bodyPr>
          <a:lstStyle/>
          <a:p>
            <a:r>
              <a:rPr lang="en-GB" sz="2400" b="1" dirty="0" err="1"/>
              <a:t>Penyelesaian</a:t>
            </a:r>
            <a:r>
              <a:rPr lang="en-GB" sz="2400" b="1" dirty="0"/>
              <a:t> :</a:t>
            </a:r>
            <a:endParaRPr lang="en-ID" sz="2400" dirty="0"/>
          </a:p>
          <a:p>
            <a:endParaRPr lang="en-GB" sz="2200" dirty="0" smtClean="0"/>
          </a:p>
          <a:p>
            <a:r>
              <a:rPr lang="en-GB" sz="2000" dirty="0" err="1" smtClean="0"/>
              <a:t>Diketahui</a:t>
            </a:r>
            <a:r>
              <a:rPr lang="en-GB" sz="2000" dirty="0" smtClean="0"/>
              <a:t> </a:t>
            </a:r>
            <a:r>
              <a:rPr lang="en-GB" sz="2000" dirty="0"/>
              <a:t>:</a:t>
            </a:r>
            <a:endParaRPr lang="en-ID" sz="2000" dirty="0"/>
          </a:p>
          <a:p>
            <a:r>
              <a:rPr lang="en-GB" sz="2000" dirty="0"/>
              <a:t>n = 15</a:t>
            </a:r>
            <a:r>
              <a:rPr lang="en-GB" sz="2000" dirty="0" smtClean="0"/>
              <a:t>,   </a:t>
            </a:r>
            <a:r>
              <a:rPr lang="en-GB" sz="2000" dirty="0"/>
              <a:t>α= 1%, </a:t>
            </a:r>
            <a:r>
              <a:rPr lang="en-GB" sz="2000" dirty="0" smtClean="0"/>
              <a:t>   </a:t>
            </a:r>
            <a:r>
              <a:rPr lang="en-GB" sz="2000" dirty="0"/>
              <a:t>µ</a:t>
            </a:r>
            <a:r>
              <a:rPr lang="en-GB" sz="2000" baseline="-25000" dirty="0"/>
              <a:t>o </a:t>
            </a:r>
            <a:r>
              <a:rPr lang="en-GB" sz="2000" dirty="0"/>
              <a:t>= 1,2</a:t>
            </a:r>
            <a:endParaRPr lang="en-ID" sz="2000" dirty="0"/>
          </a:p>
        </p:txBody>
      </p:sp>
      <p:pic>
        <p:nvPicPr>
          <p:cNvPr id="4" name="Picture 3">
            <a:hlinkClick r:id="rId2"/>
            <a:extLst>
              <a:ext uri="{FF2B5EF4-FFF2-40B4-BE49-F238E27FC236}">
                <a16:creationId xmlns:a16="http://schemas.microsoft.com/office/drawing/2014/main" xmlns="" id="{F10A0852-DAE3-47A9-A106-17A47C166D3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112816" y="2283633"/>
            <a:ext cx="2270757" cy="1145366"/>
          </a:xfrm>
          <a:prstGeom prst="rect">
            <a:avLst/>
          </a:prstGeom>
          <a:noFill/>
          <a:ln>
            <a:noFill/>
          </a:ln>
        </p:spPr>
      </p:pic>
      <p:sp>
        <p:nvSpPr>
          <p:cNvPr id="5" name="TextBox 4">
            <a:extLst>
              <a:ext uri="{FF2B5EF4-FFF2-40B4-BE49-F238E27FC236}">
                <a16:creationId xmlns:a16="http://schemas.microsoft.com/office/drawing/2014/main" xmlns="" id="{124714C6-D474-41C5-AADE-E368A2D89F70}"/>
              </a:ext>
            </a:extLst>
          </p:cNvPr>
          <p:cNvSpPr txBox="1"/>
          <p:nvPr/>
        </p:nvSpPr>
        <p:spPr>
          <a:xfrm>
            <a:off x="2252335" y="1885231"/>
            <a:ext cx="1860481" cy="1631216"/>
          </a:xfrm>
          <a:prstGeom prst="rect">
            <a:avLst/>
          </a:prstGeom>
          <a:noFill/>
        </p:spPr>
        <p:txBody>
          <a:bodyPr wrap="square" rtlCol="0">
            <a:spAutoFit/>
          </a:bodyPr>
          <a:lstStyle/>
          <a:p>
            <a:r>
              <a:rPr lang="en-GB" sz="2000" b="1" dirty="0">
                <a:ln w="0"/>
                <a:effectLst>
                  <a:outerShdw blurRad="38100" dist="19050" dir="2700000" algn="tl" rotWithShape="0">
                    <a:schemeClr val="dk1">
                      <a:alpha val="40000"/>
                    </a:schemeClr>
                  </a:outerShdw>
                </a:effectLst>
              </a:rPr>
              <a:t>Jawab:</a:t>
            </a:r>
            <a:endParaRPr lang="en-ID" sz="2000" b="1" dirty="0">
              <a:ln w="0"/>
              <a:effectLst>
                <a:outerShdw blurRad="38100" dist="19050" dir="2700000" algn="tl" rotWithShape="0">
                  <a:schemeClr val="dk1">
                    <a:alpha val="40000"/>
                  </a:schemeClr>
                </a:outerShdw>
              </a:effectLst>
            </a:endParaRPr>
          </a:p>
          <a:p>
            <a:r>
              <a:rPr lang="en-GB" sz="2000" dirty="0">
                <a:ln w="0"/>
                <a:effectLst>
                  <a:outerShdw blurRad="38100" dist="19050" dir="2700000" algn="tl" rotWithShape="0">
                    <a:schemeClr val="dk1">
                      <a:alpha val="40000"/>
                    </a:schemeClr>
                  </a:outerShdw>
                </a:effectLst>
              </a:rPr>
              <a:t>∑X = 18,13</a:t>
            </a:r>
            <a:endParaRPr lang="en-ID" sz="2000" dirty="0">
              <a:ln w="0"/>
              <a:effectLst>
                <a:outerShdw blurRad="38100" dist="19050" dir="2700000" algn="tl" rotWithShape="0">
                  <a:schemeClr val="dk1">
                    <a:alpha val="40000"/>
                  </a:schemeClr>
                </a:outerShdw>
              </a:effectLst>
            </a:endParaRPr>
          </a:p>
          <a:p>
            <a:r>
              <a:rPr lang="en-GB" sz="2000" dirty="0">
                <a:ln w="0"/>
                <a:effectLst>
                  <a:outerShdw blurRad="38100" dist="19050" dir="2700000" algn="tl" rotWithShape="0">
                    <a:schemeClr val="dk1">
                      <a:alpha val="40000"/>
                    </a:schemeClr>
                  </a:outerShdw>
                </a:effectLst>
              </a:rPr>
              <a:t>∑X</a:t>
            </a:r>
            <a:r>
              <a:rPr lang="en-GB" sz="2000" baseline="30000" dirty="0">
                <a:ln w="0"/>
                <a:effectLst>
                  <a:outerShdw blurRad="38100" dist="19050" dir="2700000" algn="tl" rotWithShape="0">
                    <a:schemeClr val="dk1">
                      <a:alpha val="40000"/>
                    </a:schemeClr>
                  </a:outerShdw>
                </a:effectLst>
              </a:rPr>
              <a:t>2</a:t>
            </a:r>
            <a:r>
              <a:rPr lang="en-GB" sz="2000" dirty="0">
                <a:ln w="0"/>
                <a:effectLst>
                  <a:outerShdw blurRad="38100" dist="19050" dir="2700000" algn="tl" rotWithShape="0">
                    <a:schemeClr val="dk1">
                      <a:alpha val="40000"/>
                    </a:schemeClr>
                  </a:outerShdw>
                </a:effectLst>
              </a:rPr>
              <a:t> = 21,9189</a:t>
            </a:r>
            <a:endParaRPr lang="en-ID" sz="2000" dirty="0">
              <a:ln w="0"/>
              <a:effectLst>
                <a:outerShdw blurRad="38100" dist="19050" dir="2700000" algn="tl" rotWithShape="0">
                  <a:schemeClr val="dk1">
                    <a:alpha val="40000"/>
                  </a:schemeClr>
                </a:outerShdw>
              </a:effectLst>
            </a:endParaRPr>
          </a:p>
          <a:p>
            <a:r>
              <a:rPr lang="en-GB" sz="2000" dirty="0">
                <a:ln w="0"/>
                <a:effectLst>
                  <a:outerShdw blurRad="38100" dist="19050" dir="2700000" algn="tl" rotWithShape="0">
                    <a:schemeClr val="dk1">
                      <a:alpha val="40000"/>
                    </a:schemeClr>
                  </a:outerShdw>
                </a:effectLst>
              </a:rPr>
              <a:t>·    X = 18,13 / 15</a:t>
            </a:r>
            <a:endParaRPr lang="en-ID" sz="2000" dirty="0">
              <a:ln w="0"/>
              <a:effectLst>
                <a:outerShdw blurRad="38100" dist="19050" dir="2700000" algn="tl" rotWithShape="0">
                  <a:schemeClr val="dk1">
                    <a:alpha val="40000"/>
                  </a:schemeClr>
                </a:outerShdw>
              </a:effectLst>
            </a:endParaRPr>
          </a:p>
          <a:p>
            <a:r>
              <a:rPr lang="en-GB" sz="2000" dirty="0">
                <a:ln w="0"/>
                <a:effectLst>
                  <a:outerShdw blurRad="38100" dist="19050" dir="2700000" algn="tl" rotWithShape="0">
                    <a:schemeClr val="dk1">
                      <a:alpha val="40000"/>
                    </a:schemeClr>
                  </a:outerShdw>
                </a:effectLst>
              </a:rPr>
              <a:t>        = </a:t>
            </a:r>
            <a:r>
              <a:rPr lang="en-GB" sz="2000" dirty="0" smtClean="0">
                <a:ln w="0"/>
                <a:effectLst>
                  <a:outerShdw blurRad="38100" dist="19050" dir="2700000" algn="tl" rotWithShape="0">
                    <a:schemeClr val="dk1">
                      <a:alpha val="40000"/>
                    </a:schemeClr>
                  </a:outerShdw>
                </a:effectLst>
              </a:rPr>
              <a:t>1,208  </a:t>
            </a:r>
            <a:endParaRPr lang="en-ID" sz="2000" dirty="0"/>
          </a:p>
        </p:txBody>
      </p:sp>
      <p:sp>
        <p:nvSpPr>
          <p:cNvPr id="6" name="TextBox 5">
            <a:extLst>
              <a:ext uri="{FF2B5EF4-FFF2-40B4-BE49-F238E27FC236}">
                <a16:creationId xmlns:a16="http://schemas.microsoft.com/office/drawing/2014/main" xmlns="" id="{2CE63CC7-69FA-4062-98DC-C82364AC1C06}"/>
              </a:ext>
            </a:extLst>
          </p:cNvPr>
          <p:cNvSpPr txBox="1"/>
          <p:nvPr/>
        </p:nvSpPr>
        <p:spPr>
          <a:xfrm>
            <a:off x="2240279" y="3792516"/>
            <a:ext cx="4143294" cy="2523768"/>
          </a:xfrm>
          <a:prstGeom prst="rect">
            <a:avLst/>
          </a:prstGeom>
          <a:noFill/>
        </p:spPr>
        <p:txBody>
          <a:bodyPr wrap="square" rtlCol="0">
            <a:spAutoFit/>
          </a:bodyPr>
          <a:lstStyle/>
          <a:p>
            <a:r>
              <a:rPr lang="en-GB" sz="2000" b="1" dirty="0"/>
              <a:t>1. </a:t>
            </a:r>
            <a:r>
              <a:rPr lang="en-GB" sz="2000" b="1" dirty="0" err="1"/>
              <a:t>Formulasi</a:t>
            </a:r>
            <a:r>
              <a:rPr lang="en-GB" sz="2000" b="1" dirty="0"/>
              <a:t> </a:t>
            </a:r>
            <a:r>
              <a:rPr lang="en-GB" sz="2000" b="1" dirty="0" err="1"/>
              <a:t>Hipotesis</a:t>
            </a:r>
            <a:r>
              <a:rPr lang="en-GB" dirty="0"/>
              <a:t>:</a:t>
            </a:r>
            <a:endParaRPr lang="en-ID" dirty="0"/>
          </a:p>
          <a:p>
            <a:r>
              <a:rPr lang="en-GB" sz="2000" dirty="0"/>
              <a:t>H</a:t>
            </a:r>
            <a:r>
              <a:rPr lang="en-GB" sz="2000" baseline="-25000" dirty="0"/>
              <a:t>o</a:t>
            </a:r>
            <a:r>
              <a:rPr lang="en-GB" sz="2000" dirty="0"/>
              <a:t> : µ = 1,2</a:t>
            </a:r>
            <a:endParaRPr lang="en-ID" sz="2000" dirty="0"/>
          </a:p>
          <a:p>
            <a:r>
              <a:rPr lang="en-GB" sz="2000" dirty="0"/>
              <a:t>H</a:t>
            </a:r>
            <a:r>
              <a:rPr lang="en-GB" sz="2000" baseline="-25000" dirty="0"/>
              <a:t>1</a:t>
            </a:r>
            <a:r>
              <a:rPr lang="en-GB" sz="2000" dirty="0"/>
              <a:t> : µ ≠ </a:t>
            </a:r>
            <a:r>
              <a:rPr lang="en-GB" sz="2000" dirty="0" smtClean="0"/>
              <a:t>1,2</a:t>
            </a:r>
          </a:p>
          <a:p>
            <a:endParaRPr lang="en-ID" sz="1200" dirty="0"/>
          </a:p>
          <a:p>
            <a:r>
              <a:rPr lang="en-GB" sz="2000" b="1" dirty="0"/>
              <a:t>2. </a:t>
            </a:r>
            <a:r>
              <a:rPr lang="en-GB" sz="2000" b="1" dirty="0" err="1"/>
              <a:t>Taraf</a:t>
            </a:r>
            <a:r>
              <a:rPr lang="en-GB" sz="2000" b="1" dirty="0"/>
              <a:t> </a:t>
            </a:r>
            <a:r>
              <a:rPr lang="en-GB" sz="2000" b="1" dirty="0" err="1" smtClean="0"/>
              <a:t>nyata</a:t>
            </a:r>
            <a:r>
              <a:rPr lang="en-GB" sz="2000" b="1" dirty="0" smtClean="0"/>
              <a:t> </a:t>
            </a:r>
            <a:r>
              <a:rPr lang="en-GB" sz="2000" b="1" dirty="0"/>
              <a:t>dan Nilai </a:t>
            </a:r>
            <a:r>
              <a:rPr lang="en-GB" sz="2000" b="1" dirty="0" err="1"/>
              <a:t>tabelnya</a:t>
            </a:r>
            <a:r>
              <a:rPr lang="en-GB" dirty="0"/>
              <a:t>:</a:t>
            </a:r>
            <a:endParaRPr lang="en-ID" dirty="0"/>
          </a:p>
          <a:p>
            <a:r>
              <a:rPr lang="en-GB" dirty="0"/>
              <a:t> </a:t>
            </a:r>
            <a:r>
              <a:rPr lang="en-GB" sz="2200" dirty="0"/>
              <a:t>α    </a:t>
            </a:r>
            <a:r>
              <a:rPr lang="en-GB" sz="2200" dirty="0" smtClean="0"/>
              <a:t>= </a:t>
            </a:r>
            <a:r>
              <a:rPr lang="en-GB" sz="2200" dirty="0"/>
              <a:t>1% = 0,01</a:t>
            </a:r>
            <a:endParaRPr lang="en-ID" sz="2200" dirty="0"/>
          </a:p>
          <a:p>
            <a:r>
              <a:rPr lang="en-GB" sz="2200" dirty="0"/>
              <a:t>t</a:t>
            </a:r>
            <a:r>
              <a:rPr lang="en-GB" sz="2200" baseline="-25000" dirty="0"/>
              <a:t>α/2</a:t>
            </a:r>
            <a:r>
              <a:rPr lang="en-GB" sz="2200" dirty="0"/>
              <a:t>  = 0,005 </a:t>
            </a:r>
            <a:r>
              <a:rPr lang="en-GB" sz="2200" dirty="0" err="1"/>
              <a:t>dengan</a:t>
            </a:r>
            <a:r>
              <a:rPr lang="en-GB" sz="2200" dirty="0"/>
              <a:t> </a:t>
            </a:r>
            <a:r>
              <a:rPr lang="en-GB" sz="2200" dirty="0" err="1"/>
              <a:t>db</a:t>
            </a:r>
            <a:r>
              <a:rPr lang="en-GB" sz="2200" dirty="0"/>
              <a:t> = 15-1 = 14</a:t>
            </a:r>
            <a:endParaRPr lang="en-ID" sz="2200" dirty="0"/>
          </a:p>
          <a:p>
            <a:r>
              <a:rPr lang="en-GB" sz="2200" dirty="0"/>
              <a:t>t</a:t>
            </a:r>
            <a:r>
              <a:rPr lang="en-GB" sz="2200" baseline="-25000" dirty="0"/>
              <a:t>0,005;14 </a:t>
            </a:r>
            <a:r>
              <a:rPr lang="en-GB" sz="2200" dirty="0"/>
              <a:t>= 2,977</a:t>
            </a:r>
            <a:endParaRPr lang="en-ID" sz="2200" dirty="0"/>
          </a:p>
        </p:txBody>
      </p:sp>
      <p:sp>
        <p:nvSpPr>
          <p:cNvPr id="7" name="Rectangle: Rounded Corners 6">
            <a:extLst>
              <a:ext uri="{FF2B5EF4-FFF2-40B4-BE49-F238E27FC236}">
                <a16:creationId xmlns:a16="http://schemas.microsoft.com/office/drawing/2014/main" xmlns="" id="{8A965CA1-9384-44E9-944C-3304C8A57FF3}"/>
              </a:ext>
            </a:extLst>
          </p:cNvPr>
          <p:cNvSpPr/>
          <p:nvPr/>
        </p:nvSpPr>
        <p:spPr>
          <a:xfrm>
            <a:off x="6895628" y="134178"/>
            <a:ext cx="5007261" cy="6589643"/>
          </a:xfrm>
          <a:prstGeom prst="roundRect">
            <a:avLst/>
          </a:prstGeom>
          <a:solidFill>
            <a:srgbClr val="9E9E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D" dirty="0">
              <a:ln w="0"/>
              <a:solidFill>
                <a:schemeClr val="tx1"/>
              </a:solidFill>
              <a:effectLst>
                <a:outerShdw blurRad="38100" dist="19050" dir="2700000" algn="tl" rotWithShape="0">
                  <a:schemeClr val="dk1">
                    <a:alpha val="40000"/>
                  </a:schemeClr>
                </a:outerShdw>
              </a:effectLst>
            </a:endParaRPr>
          </a:p>
        </p:txBody>
      </p:sp>
      <p:pic>
        <p:nvPicPr>
          <p:cNvPr id="8" name="Picture 7">
            <a:hlinkClick r:id="rId4"/>
            <a:extLst>
              <a:ext uri="{FF2B5EF4-FFF2-40B4-BE49-F238E27FC236}">
                <a16:creationId xmlns:a16="http://schemas.microsoft.com/office/drawing/2014/main" xmlns="" id="{E512375B-55D6-4BAD-A648-C26D2C351DB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773724" y="728102"/>
            <a:ext cx="3105711" cy="1420738"/>
          </a:xfrm>
          <a:prstGeom prst="rect">
            <a:avLst/>
          </a:prstGeom>
          <a:noFill/>
          <a:ln>
            <a:noFill/>
          </a:ln>
        </p:spPr>
      </p:pic>
      <p:sp>
        <p:nvSpPr>
          <p:cNvPr id="9" name="TextBox 8">
            <a:extLst>
              <a:ext uri="{FF2B5EF4-FFF2-40B4-BE49-F238E27FC236}">
                <a16:creationId xmlns:a16="http://schemas.microsoft.com/office/drawing/2014/main" xmlns="" id="{64B12A3E-CCE7-4E63-B110-25A99D38A32D}"/>
              </a:ext>
            </a:extLst>
          </p:cNvPr>
          <p:cNvSpPr txBox="1"/>
          <p:nvPr/>
        </p:nvSpPr>
        <p:spPr>
          <a:xfrm>
            <a:off x="7773725" y="327992"/>
            <a:ext cx="2610678" cy="400110"/>
          </a:xfrm>
          <a:prstGeom prst="rect">
            <a:avLst/>
          </a:prstGeom>
          <a:noFill/>
        </p:spPr>
        <p:txBody>
          <a:bodyPr wrap="square" rtlCol="0">
            <a:spAutoFit/>
          </a:bodyPr>
          <a:lstStyle/>
          <a:p>
            <a:pPr algn="ctr"/>
            <a:r>
              <a:rPr lang="en-US" sz="2000" b="1" dirty="0"/>
              <a:t>3. </a:t>
            </a:r>
            <a:r>
              <a:rPr lang="en-US" sz="2000" b="1" dirty="0" err="1"/>
              <a:t>Kriteria</a:t>
            </a:r>
            <a:r>
              <a:rPr lang="en-US" sz="2000" b="1" dirty="0"/>
              <a:t> </a:t>
            </a:r>
            <a:r>
              <a:rPr lang="en-US" sz="2000" b="1" dirty="0" err="1"/>
              <a:t>Pengujian</a:t>
            </a:r>
            <a:endParaRPr lang="en-ID" sz="2000" b="1" dirty="0"/>
          </a:p>
        </p:txBody>
      </p:sp>
      <p:pic>
        <p:nvPicPr>
          <p:cNvPr id="10" name="Picture 9">
            <a:hlinkClick r:id="rId6"/>
            <a:extLst>
              <a:ext uri="{FF2B5EF4-FFF2-40B4-BE49-F238E27FC236}">
                <a16:creationId xmlns:a16="http://schemas.microsoft.com/office/drawing/2014/main" xmlns="" id="{49203C35-4830-4C7D-BBF6-89577FE30CE8}"/>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7865009" y="3466130"/>
            <a:ext cx="3014427" cy="1413466"/>
          </a:xfrm>
          <a:prstGeom prst="rect">
            <a:avLst/>
          </a:prstGeom>
          <a:noFill/>
          <a:ln>
            <a:noFill/>
          </a:ln>
        </p:spPr>
      </p:pic>
      <p:sp>
        <p:nvSpPr>
          <p:cNvPr id="11" name="TextBox 10">
            <a:extLst>
              <a:ext uri="{FF2B5EF4-FFF2-40B4-BE49-F238E27FC236}">
                <a16:creationId xmlns:a16="http://schemas.microsoft.com/office/drawing/2014/main" xmlns="" id="{D94FB0E2-8F96-44B2-929D-70F9751B90FC}"/>
              </a:ext>
            </a:extLst>
          </p:cNvPr>
          <p:cNvSpPr txBox="1"/>
          <p:nvPr/>
        </p:nvSpPr>
        <p:spPr>
          <a:xfrm>
            <a:off x="7167275" y="2226648"/>
            <a:ext cx="4592579" cy="707886"/>
          </a:xfrm>
          <a:prstGeom prst="rect">
            <a:avLst/>
          </a:prstGeom>
          <a:noFill/>
        </p:spPr>
        <p:txBody>
          <a:bodyPr wrap="square" rtlCol="0">
            <a:spAutoFit/>
          </a:bodyPr>
          <a:lstStyle/>
          <a:p>
            <a:r>
              <a:rPr lang="en-GB" dirty="0">
                <a:ln w="0"/>
                <a:effectLst>
                  <a:outerShdw blurRad="38100" dist="19050" dir="2700000" algn="tl" rotWithShape="0">
                    <a:schemeClr val="dk1">
                      <a:alpha val="40000"/>
                    </a:schemeClr>
                  </a:outerShdw>
                </a:effectLst>
              </a:rPr>
              <a:t> </a:t>
            </a:r>
            <a:r>
              <a:rPr lang="en-GB" sz="2000" dirty="0" err="1" smtClean="0">
                <a:ln w="0"/>
                <a:effectLst>
                  <a:outerShdw blurRad="38100" dist="19050" dir="2700000" algn="tl" rotWithShape="0">
                    <a:schemeClr val="dk1">
                      <a:alpha val="40000"/>
                    </a:schemeClr>
                  </a:outerShdw>
                </a:effectLst>
              </a:rPr>
              <a:t>H</a:t>
            </a:r>
            <a:r>
              <a:rPr lang="en-GB" sz="2000" baseline="-25000" dirty="0" err="1" smtClean="0">
                <a:ln w="0"/>
                <a:effectLst>
                  <a:outerShdw blurRad="38100" dist="19050" dir="2700000" algn="tl" rotWithShape="0">
                    <a:schemeClr val="dk1">
                      <a:alpha val="40000"/>
                    </a:schemeClr>
                  </a:outerShdw>
                </a:effectLst>
              </a:rPr>
              <a:t>o</a:t>
            </a:r>
            <a:r>
              <a:rPr lang="en-GB" sz="2000" dirty="0">
                <a:ln w="0"/>
                <a:effectLst>
                  <a:outerShdw blurRad="38100" dist="19050" dir="2700000" algn="tl" rotWithShape="0">
                    <a:schemeClr val="dk1">
                      <a:alpha val="40000"/>
                    </a:schemeClr>
                  </a:outerShdw>
                </a:effectLst>
              </a:rPr>
              <a:t> di </a:t>
            </a:r>
            <a:r>
              <a:rPr lang="en-GB" sz="2000" dirty="0" err="1">
                <a:ln w="0"/>
                <a:effectLst>
                  <a:outerShdw blurRad="38100" dist="19050" dir="2700000" algn="tl" rotWithShape="0">
                    <a:schemeClr val="dk1">
                      <a:alpha val="40000"/>
                    </a:schemeClr>
                  </a:outerShdw>
                </a:effectLst>
              </a:rPr>
              <a:t>terima</a:t>
            </a:r>
            <a:r>
              <a:rPr lang="en-GB" sz="2000" dirty="0">
                <a:ln w="0"/>
                <a:effectLst>
                  <a:outerShdw blurRad="38100" dist="19050" dir="2700000" algn="tl" rotWithShape="0">
                    <a:schemeClr val="dk1">
                      <a:alpha val="40000"/>
                    </a:schemeClr>
                  </a:outerShdw>
                </a:effectLst>
              </a:rPr>
              <a:t> </a:t>
            </a:r>
            <a:r>
              <a:rPr lang="en-GB" sz="2000" dirty="0" err="1">
                <a:ln w="0"/>
                <a:effectLst>
                  <a:outerShdw blurRad="38100" dist="19050" dir="2700000" algn="tl" rotWithShape="0">
                    <a:schemeClr val="dk1">
                      <a:alpha val="40000"/>
                    </a:schemeClr>
                  </a:outerShdw>
                </a:effectLst>
              </a:rPr>
              <a:t>apabila</a:t>
            </a:r>
            <a:r>
              <a:rPr lang="en-GB" sz="2000" dirty="0">
                <a:ln w="0"/>
                <a:effectLst>
                  <a:outerShdw blurRad="38100" dist="19050" dir="2700000" algn="tl" rotWithShape="0">
                    <a:schemeClr val="dk1">
                      <a:alpha val="40000"/>
                    </a:schemeClr>
                  </a:outerShdw>
                </a:effectLst>
              </a:rPr>
              <a:t> : - 2,977 ≤ t</a:t>
            </a:r>
            <a:r>
              <a:rPr lang="en-GB" sz="2000" baseline="-25000" dirty="0">
                <a:ln w="0"/>
                <a:effectLst>
                  <a:outerShdw blurRad="38100" dist="19050" dir="2700000" algn="tl" rotWithShape="0">
                    <a:schemeClr val="dk1">
                      <a:alpha val="40000"/>
                    </a:schemeClr>
                  </a:outerShdw>
                </a:effectLst>
              </a:rPr>
              <a:t>o</a:t>
            </a:r>
            <a:r>
              <a:rPr lang="en-GB" sz="2000" dirty="0">
                <a:ln w="0"/>
                <a:effectLst>
                  <a:outerShdw blurRad="38100" dist="19050" dir="2700000" algn="tl" rotWithShape="0">
                    <a:schemeClr val="dk1">
                      <a:alpha val="40000"/>
                    </a:schemeClr>
                  </a:outerShdw>
                </a:effectLst>
              </a:rPr>
              <a:t> ≤ </a:t>
            </a:r>
            <a:r>
              <a:rPr lang="en-GB" sz="2000" dirty="0" smtClean="0">
                <a:ln w="0"/>
                <a:effectLst>
                  <a:outerShdw blurRad="38100" dist="19050" dir="2700000" algn="tl" rotWithShape="0">
                    <a:schemeClr val="dk1">
                      <a:alpha val="40000"/>
                    </a:schemeClr>
                  </a:outerShdw>
                </a:effectLst>
              </a:rPr>
              <a:t>2,977</a:t>
            </a:r>
            <a:endParaRPr lang="en-ID" sz="2000" dirty="0">
              <a:ln w="0"/>
              <a:effectLst>
                <a:outerShdw blurRad="38100" dist="19050" dir="2700000" algn="tl" rotWithShape="0">
                  <a:schemeClr val="dk1">
                    <a:alpha val="40000"/>
                  </a:schemeClr>
                </a:outerShdw>
              </a:effectLst>
            </a:endParaRPr>
          </a:p>
          <a:p>
            <a:r>
              <a:rPr lang="en-GB" sz="2000" dirty="0">
                <a:ln w="0"/>
                <a:effectLst>
                  <a:outerShdw blurRad="38100" dist="19050" dir="2700000" algn="tl" rotWithShape="0">
                    <a:schemeClr val="dk1">
                      <a:alpha val="40000"/>
                    </a:schemeClr>
                  </a:outerShdw>
                </a:effectLst>
              </a:rPr>
              <a:t> </a:t>
            </a:r>
            <a:r>
              <a:rPr lang="en-GB" sz="2000" dirty="0" err="1" smtClean="0">
                <a:ln w="0"/>
                <a:effectLst>
                  <a:outerShdw blurRad="38100" dist="19050" dir="2700000" algn="tl" rotWithShape="0">
                    <a:schemeClr val="dk1">
                      <a:alpha val="40000"/>
                    </a:schemeClr>
                  </a:outerShdw>
                </a:effectLst>
              </a:rPr>
              <a:t>H</a:t>
            </a:r>
            <a:r>
              <a:rPr lang="en-GB" sz="2000" baseline="-25000" dirty="0" err="1" smtClean="0">
                <a:ln w="0"/>
                <a:effectLst>
                  <a:outerShdw blurRad="38100" dist="19050" dir="2700000" algn="tl" rotWithShape="0">
                    <a:schemeClr val="dk1">
                      <a:alpha val="40000"/>
                    </a:schemeClr>
                  </a:outerShdw>
                </a:effectLst>
              </a:rPr>
              <a:t>o</a:t>
            </a:r>
            <a:r>
              <a:rPr lang="en-GB" sz="2000" dirty="0">
                <a:ln w="0"/>
                <a:effectLst>
                  <a:outerShdw blurRad="38100" dist="19050" dir="2700000" algn="tl" rotWithShape="0">
                    <a:schemeClr val="dk1">
                      <a:alpha val="40000"/>
                    </a:schemeClr>
                  </a:outerShdw>
                </a:effectLst>
              </a:rPr>
              <a:t> di </a:t>
            </a:r>
            <a:r>
              <a:rPr lang="en-GB" sz="2000" dirty="0" err="1">
                <a:ln w="0"/>
                <a:effectLst>
                  <a:outerShdw blurRad="38100" dist="19050" dir="2700000" algn="tl" rotWithShape="0">
                    <a:schemeClr val="dk1">
                      <a:alpha val="40000"/>
                    </a:schemeClr>
                  </a:outerShdw>
                </a:effectLst>
              </a:rPr>
              <a:t>tolak</a:t>
            </a:r>
            <a:r>
              <a:rPr lang="en-GB" sz="2000" dirty="0">
                <a:ln w="0"/>
                <a:effectLst>
                  <a:outerShdw blurRad="38100" dist="19050" dir="2700000" algn="tl" rotWithShape="0">
                    <a:schemeClr val="dk1">
                      <a:alpha val="40000"/>
                    </a:schemeClr>
                  </a:outerShdw>
                </a:effectLst>
              </a:rPr>
              <a:t> : t</a:t>
            </a:r>
            <a:r>
              <a:rPr lang="en-GB" sz="2000" baseline="-25000" dirty="0">
                <a:ln w="0"/>
                <a:effectLst>
                  <a:outerShdw blurRad="38100" dist="19050" dir="2700000" algn="tl" rotWithShape="0">
                    <a:schemeClr val="dk1">
                      <a:alpha val="40000"/>
                    </a:schemeClr>
                  </a:outerShdw>
                </a:effectLst>
              </a:rPr>
              <a:t>o</a:t>
            </a:r>
            <a:r>
              <a:rPr lang="en-GB" sz="2000" dirty="0">
                <a:ln w="0"/>
                <a:effectLst>
                  <a:outerShdw blurRad="38100" dist="19050" dir="2700000" algn="tl" rotWithShape="0">
                    <a:schemeClr val="dk1">
                      <a:alpha val="40000"/>
                    </a:schemeClr>
                  </a:outerShdw>
                </a:effectLst>
              </a:rPr>
              <a:t> &gt; 2,977 </a:t>
            </a:r>
            <a:r>
              <a:rPr lang="en-GB" sz="2000" dirty="0" err="1">
                <a:ln w="0"/>
                <a:effectLst>
                  <a:outerShdw blurRad="38100" dist="19050" dir="2700000" algn="tl" rotWithShape="0">
                    <a:schemeClr val="dk1">
                      <a:alpha val="40000"/>
                    </a:schemeClr>
                  </a:outerShdw>
                </a:effectLst>
              </a:rPr>
              <a:t>atau</a:t>
            </a:r>
            <a:r>
              <a:rPr lang="en-GB" sz="2000" dirty="0">
                <a:ln w="0"/>
                <a:effectLst>
                  <a:outerShdw blurRad="38100" dist="19050" dir="2700000" algn="tl" rotWithShape="0">
                    <a:schemeClr val="dk1">
                      <a:alpha val="40000"/>
                    </a:schemeClr>
                  </a:outerShdw>
                </a:effectLst>
              </a:rPr>
              <a:t> t</a:t>
            </a:r>
            <a:r>
              <a:rPr lang="en-GB" sz="2000" baseline="-25000" dirty="0">
                <a:ln w="0"/>
                <a:effectLst>
                  <a:outerShdw blurRad="38100" dist="19050" dir="2700000" algn="tl" rotWithShape="0">
                    <a:schemeClr val="dk1">
                      <a:alpha val="40000"/>
                    </a:schemeClr>
                  </a:outerShdw>
                </a:effectLst>
              </a:rPr>
              <a:t>o </a:t>
            </a:r>
            <a:r>
              <a:rPr lang="en-GB" sz="2000" dirty="0">
                <a:ln w="0"/>
                <a:effectLst>
                  <a:outerShdw blurRad="38100" dist="19050" dir="2700000" algn="tl" rotWithShape="0">
                    <a:schemeClr val="dk1">
                      <a:alpha val="40000"/>
                    </a:schemeClr>
                  </a:outerShdw>
                </a:effectLst>
              </a:rPr>
              <a:t>&lt; - 2,977</a:t>
            </a:r>
            <a:endParaRPr lang="en-ID" sz="2000" dirty="0">
              <a:ln w="0"/>
              <a:effectLst>
                <a:outerShdw blurRad="38100" dist="19050" dir="2700000" algn="tl" rotWithShape="0">
                  <a:schemeClr val="dk1">
                    <a:alpha val="40000"/>
                  </a:schemeClr>
                </a:outerShdw>
              </a:effectLst>
            </a:endParaRPr>
          </a:p>
        </p:txBody>
      </p:sp>
      <p:sp>
        <p:nvSpPr>
          <p:cNvPr id="12" name="TextBox 11">
            <a:extLst>
              <a:ext uri="{FF2B5EF4-FFF2-40B4-BE49-F238E27FC236}">
                <a16:creationId xmlns:a16="http://schemas.microsoft.com/office/drawing/2014/main" xmlns="" id="{C00255EB-71E0-4506-AC5A-0F224BB8255E}"/>
              </a:ext>
            </a:extLst>
          </p:cNvPr>
          <p:cNvSpPr txBox="1"/>
          <p:nvPr/>
        </p:nvSpPr>
        <p:spPr>
          <a:xfrm>
            <a:off x="8228523" y="3040619"/>
            <a:ext cx="2439124" cy="400110"/>
          </a:xfrm>
          <a:prstGeom prst="rect">
            <a:avLst/>
          </a:prstGeom>
          <a:noFill/>
        </p:spPr>
        <p:txBody>
          <a:bodyPr wrap="square" rtlCol="0">
            <a:spAutoFit/>
          </a:bodyPr>
          <a:lstStyle/>
          <a:p>
            <a:r>
              <a:rPr lang="en-US" sz="2000" b="1" dirty="0"/>
              <a:t>4. Uji </a:t>
            </a:r>
            <a:r>
              <a:rPr lang="en-US" sz="2000" b="1" dirty="0" err="1"/>
              <a:t>Statistik</a:t>
            </a:r>
            <a:endParaRPr lang="en-ID" sz="2000" b="1" dirty="0"/>
          </a:p>
        </p:txBody>
      </p:sp>
      <p:sp>
        <p:nvSpPr>
          <p:cNvPr id="13" name="TextBox 12">
            <a:extLst>
              <a:ext uri="{FF2B5EF4-FFF2-40B4-BE49-F238E27FC236}">
                <a16:creationId xmlns:a16="http://schemas.microsoft.com/office/drawing/2014/main" xmlns="" id="{C5A853AA-D7AC-4BE3-AF9E-F852A19BA300}"/>
              </a:ext>
            </a:extLst>
          </p:cNvPr>
          <p:cNvSpPr txBox="1"/>
          <p:nvPr/>
        </p:nvSpPr>
        <p:spPr>
          <a:xfrm>
            <a:off x="7040880" y="5030939"/>
            <a:ext cx="4998720" cy="1631216"/>
          </a:xfrm>
          <a:prstGeom prst="rect">
            <a:avLst/>
          </a:prstGeom>
          <a:noFill/>
        </p:spPr>
        <p:txBody>
          <a:bodyPr wrap="square" rtlCol="0">
            <a:spAutoFit/>
          </a:bodyPr>
          <a:lstStyle/>
          <a:p>
            <a:pPr algn="ctr"/>
            <a:r>
              <a:rPr lang="en-GB" dirty="0"/>
              <a:t> </a:t>
            </a:r>
            <a:r>
              <a:rPr lang="en-GB" sz="2000" b="1" dirty="0"/>
              <a:t>5. Kesimpulan </a:t>
            </a:r>
            <a:endParaRPr lang="en-ID" sz="2000" dirty="0"/>
          </a:p>
          <a:p>
            <a:r>
              <a:rPr lang="en-GB" sz="2000" dirty="0">
                <a:ln w="0"/>
                <a:effectLst>
                  <a:outerShdw blurRad="38100" dist="19050" dir="2700000" algn="tl" rotWithShape="0">
                    <a:schemeClr val="dk1">
                      <a:alpha val="40000"/>
                    </a:schemeClr>
                  </a:outerShdw>
                </a:effectLst>
              </a:rPr>
              <a:t>Karena –t</a:t>
            </a:r>
            <a:r>
              <a:rPr lang="en-GB" sz="2000" baseline="-25000" dirty="0">
                <a:ln w="0"/>
                <a:effectLst>
                  <a:outerShdw blurRad="38100" dist="19050" dir="2700000" algn="tl" rotWithShape="0">
                    <a:schemeClr val="dk1">
                      <a:alpha val="40000"/>
                    </a:schemeClr>
                  </a:outerShdw>
                </a:effectLst>
              </a:rPr>
              <a:t>0,005;14</a:t>
            </a:r>
            <a:r>
              <a:rPr lang="en-GB" sz="2000" dirty="0">
                <a:ln w="0"/>
                <a:effectLst>
                  <a:outerShdw blurRad="38100" dist="19050" dir="2700000" algn="tl" rotWithShape="0">
                    <a:schemeClr val="dk1">
                      <a:alpha val="40000"/>
                    </a:schemeClr>
                  </a:outerShdw>
                </a:effectLst>
              </a:rPr>
              <a:t> = -2,977 ≤ t</a:t>
            </a:r>
            <a:r>
              <a:rPr lang="en-GB" sz="2000" baseline="-25000" dirty="0">
                <a:ln w="0"/>
                <a:effectLst>
                  <a:outerShdw blurRad="38100" dist="19050" dir="2700000" algn="tl" rotWithShape="0">
                    <a:schemeClr val="dk1">
                      <a:alpha val="40000"/>
                    </a:schemeClr>
                  </a:outerShdw>
                </a:effectLst>
              </a:rPr>
              <a:t>o</a:t>
            </a:r>
            <a:r>
              <a:rPr lang="en-GB" sz="2000" dirty="0">
                <a:ln w="0"/>
                <a:effectLst>
                  <a:outerShdw blurRad="38100" dist="19050" dir="2700000" algn="tl" rotWithShape="0">
                    <a:schemeClr val="dk1">
                      <a:alpha val="40000"/>
                    </a:schemeClr>
                  </a:outerShdw>
                </a:effectLst>
              </a:rPr>
              <a:t> = 1,52 ≤  t</a:t>
            </a:r>
            <a:r>
              <a:rPr lang="en-GB" sz="2000" baseline="-25000" dirty="0">
                <a:ln w="0"/>
                <a:effectLst>
                  <a:outerShdw blurRad="38100" dist="19050" dir="2700000" algn="tl" rotWithShape="0">
                    <a:schemeClr val="dk1">
                      <a:alpha val="40000"/>
                    </a:schemeClr>
                  </a:outerShdw>
                </a:effectLst>
              </a:rPr>
              <a:t>0,005;14</a:t>
            </a:r>
            <a:r>
              <a:rPr lang="en-GB" sz="2000" dirty="0">
                <a:ln w="0"/>
                <a:effectLst>
                  <a:outerShdw blurRad="38100" dist="19050" dir="2700000" algn="tl" rotWithShape="0">
                    <a:schemeClr val="dk1">
                      <a:alpha val="40000"/>
                    </a:schemeClr>
                  </a:outerShdw>
                </a:effectLst>
              </a:rPr>
              <a:t> = </a:t>
            </a:r>
            <a:r>
              <a:rPr lang="en-GB" sz="2000" dirty="0" smtClean="0">
                <a:ln w="0"/>
                <a:effectLst>
                  <a:outerShdw blurRad="38100" dist="19050" dir="2700000" algn="tl" rotWithShape="0">
                    <a:schemeClr val="dk1">
                      <a:alpha val="40000"/>
                    </a:schemeClr>
                  </a:outerShdw>
                </a:effectLst>
              </a:rPr>
              <a:t>2,977 </a:t>
            </a:r>
            <a:r>
              <a:rPr lang="en-GB" sz="2000" dirty="0" err="1">
                <a:ln w="0"/>
                <a:effectLst>
                  <a:outerShdw blurRad="38100" dist="19050" dir="2700000" algn="tl" rotWithShape="0">
                    <a:schemeClr val="dk1">
                      <a:alpha val="40000"/>
                    </a:schemeClr>
                  </a:outerShdw>
                </a:effectLst>
              </a:rPr>
              <a:t>maka</a:t>
            </a:r>
            <a:r>
              <a:rPr lang="en-GB" sz="2000" dirty="0">
                <a:ln w="0"/>
                <a:effectLst>
                  <a:outerShdw blurRad="38100" dist="19050" dir="2700000" algn="tl" rotWithShape="0">
                    <a:schemeClr val="dk1">
                      <a:alpha val="40000"/>
                    </a:schemeClr>
                  </a:outerShdw>
                </a:effectLst>
              </a:rPr>
              <a:t> H</a:t>
            </a:r>
            <a:r>
              <a:rPr lang="en-GB" sz="2000" baseline="-25000" dirty="0">
                <a:ln w="0"/>
                <a:effectLst>
                  <a:outerShdw blurRad="38100" dist="19050" dir="2700000" algn="tl" rotWithShape="0">
                    <a:schemeClr val="dk1">
                      <a:alpha val="40000"/>
                    </a:schemeClr>
                  </a:outerShdw>
                </a:effectLst>
              </a:rPr>
              <a:t>o </a:t>
            </a:r>
            <a:r>
              <a:rPr lang="en-GB" sz="2000" dirty="0">
                <a:ln w="0"/>
                <a:effectLst>
                  <a:outerShdw blurRad="38100" dist="19050" dir="2700000" algn="tl" rotWithShape="0">
                    <a:schemeClr val="dk1">
                      <a:alpha val="40000"/>
                    </a:schemeClr>
                  </a:outerShdw>
                </a:effectLst>
              </a:rPr>
              <a:t>di </a:t>
            </a:r>
            <a:r>
              <a:rPr lang="en-GB" sz="2000" dirty="0" err="1">
                <a:ln w="0"/>
                <a:effectLst>
                  <a:outerShdw blurRad="38100" dist="19050" dir="2700000" algn="tl" rotWithShape="0">
                    <a:schemeClr val="dk1">
                      <a:alpha val="40000"/>
                    </a:schemeClr>
                  </a:outerShdw>
                </a:effectLst>
              </a:rPr>
              <a:t>terima</a:t>
            </a:r>
            <a:r>
              <a:rPr lang="en-GB" sz="2000" dirty="0">
                <a:ln w="0"/>
                <a:effectLst>
                  <a:outerShdw blurRad="38100" dist="19050" dir="2700000" algn="tl" rotWithShape="0">
                    <a:schemeClr val="dk1">
                      <a:alpha val="40000"/>
                    </a:schemeClr>
                  </a:outerShdw>
                </a:effectLst>
              </a:rPr>
              <a:t>. </a:t>
            </a:r>
            <a:r>
              <a:rPr lang="en-GB" sz="2000" dirty="0" err="1">
                <a:ln w="0"/>
                <a:effectLst>
                  <a:outerShdw blurRad="38100" dist="19050" dir="2700000" algn="tl" rotWithShape="0">
                    <a:schemeClr val="dk1">
                      <a:alpha val="40000"/>
                    </a:schemeClr>
                  </a:outerShdw>
                </a:effectLst>
              </a:rPr>
              <a:t>Jadi</a:t>
            </a:r>
            <a:r>
              <a:rPr lang="en-GB" sz="2000" dirty="0">
                <a:ln w="0"/>
                <a:effectLst>
                  <a:outerShdw blurRad="38100" dist="19050" dir="2700000" algn="tl" rotWithShape="0">
                    <a:schemeClr val="dk1">
                      <a:alpha val="40000"/>
                    </a:schemeClr>
                  </a:outerShdw>
                </a:effectLst>
              </a:rPr>
              <a:t>, </a:t>
            </a:r>
            <a:r>
              <a:rPr lang="en-GB" sz="2000" dirty="0" err="1">
                <a:ln w="0"/>
                <a:effectLst>
                  <a:outerShdw blurRad="38100" dist="19050" dir="2700000" algn="tl" rotWithShape="0">
                    <a:schemeClr val="dk1">
                      <a:alpha val="40000"/>
                    </a:schemeClr>
                  </a:outerShdw>
                </a:effectLst>
              </a:rPr>
              <a:t>populasi</a:t>
            </a:r>
            <a:r>
              <a:rPr lang="en-GB" sz="2000" dirty="0">
                <a:ln w="0"/>
                <a:effectLst>
                  <a:outerShdw blurRad="38100" dist="19050" dir="2700000" algn="tl" rotWithShape="0">
                    <a:schemeClr val="dk1">
                      <a:alpha val="40000"/>
                    </a:schemeClr>
                  </a:outerShdw>
                </a:effectLst>
              </a:rPr>
              <a:t> susu </a:t>
            </a:r>
            <a:r>
              <a:rPr lang="en-GB" sz="2000" dirty="0" err="1">
                <a:ln w="0"/>
                <a:effectLst>
                  <a:outerShdw blurRad="38100" dist="19050" dir="2700000" algn="tl" rotWithShape="0">
                    <a:schemeClr val="dk1">
                      <a:alpha val="40000"/>
                    </a:schemeClr>
                  </a:outerShdw>
                </a:effectLst>
              </a:rPr>
              <a:t>dalam</a:t>
            </a:r>
            <a:r>
              <a:rPr lang="en-GB" sz="2000" dirty="0">
                <a:ln w="0"/>
                <a:effectLst>
                  <a:outerShdw blurRad="38100" dist="19050" dir="2700000" algn="tl" rotWithShape="0">
                    <a:schemeClr val="dk1">
                      <a:alpha val="40000"/>
                    </a:schemeClr>
                  </a:outerShdw>
                </a:effectLst>
              </a:rPr>
              <a:t> </a:t>
            </a:r>
            <a:r>
              <a:rPr lang="en-GB" sz="2000" dirty="0" err="1">
                <a:ln w="0"/>
                <a:effectLst>
                  <a:outerShdw blurRad="38100" dist="19050" dir="2700000" algn="tl" rotWithShape="0">
                    <a:schemeClr val="dk1">
                      <a:alpha val="40000"/>
                    </a:schemeClr>
                  </a:outerShdw>
                </a:effectLst>
              </a:rPr>
              <a:t>kaleng</a:t>
            </a:r>
            <a:r>
              <a:rPr lang="en-GB" sz="2000" dirty="0">
                <a:ln w="0"/>
                <a:effectLst>
                  <a:outerShdw blurRad="38100" dist="19050" dir="2700000" algn="tl" rotWithShape="0">
                    <a:schemeClr val="dk1">
                      <a:alpha val="40000"/>
                    </a:schemeClr>
                  </a:outerShdw>
                </a:effectLst>
              </a:rPr>
              <a:t> </a:t>
            </a:r>
            <a:r>
              <a:rPr lang="en-GB" sz="2000" dirty="0" err="1">
                <a:ln w="0"/>
                <a:effectLst>
                  <a:outerShdw blurRad="38100" dist="19050" dir="2700000" algn="tl" rotWithShape="0">
                    <a:schemeClr val="dk1">
                      <a:alpha val="40000"/>
                    </a:schemeClr>
                  </a:outerShdw>
                </a:effectLst>
              </a:rPr>
              <a:t>secara</a:t>
            </a:r>
            <a:r>
              <a:rPr lang="en-GB" sz="2000" dirty="0">
                <a:ln w="0"/>
                <a:effectLst>
                  <a:outerShdw blurRad="38100" dist="19050" dir="2700000" algn="tl" rotWithShape="0">
                    <a:schemeClr val="dk1">
                      <a:alpha val="40000"/>
                    </a:schemeClr>
                  </a:outerShdw>
                </a:effectLst>
              </a:rPr>
              <a:t> rata-rata </a:t>
            </a:r>
            <a:r>
              <a:rPr lang="en-GB" sz="2000" dirty="0" err="1">
                <a:ln w="0"/>
                <a:effectLst>
                  <a:outerShdw blurRad="38100" dist="19050" dir="2700000" algn="tl" rotWithShape="0">
                    <a:schemeClr val="dk1">
                      <a:alpha val="40000"/>
                    </a:schemeClr>
                  </a:outerShdw>
                </a:effectLst>
              </a:rPr>
              <a:t>berisi</a:t>
            </a:r>
            <a:r>
              <a:rPr lang="en-GB" sz="2000" dirty="0">
                <a:ln w="0"/>
                <a:effectLst>
                  <a:outerShdw blurRad="38100" dist="19050" dir="2700000" algn="tl" rotWithShape="0">
                    <a:schemeClr val="dk1">
                      <a:alpha val="40000"/>
                    </a:schemeClr>
                  </a:outerShdw>
                </a:effectLst>
              </a:rPr>
              <a:t> </a:t>
            </a:r>
            <a:r>
              <a:rPr lang="en-GB" sz="2000" dirty="0" err="1">
                <a:ln w="0"/>
                <a:effectLst>
                  <a:outerShdw blurRad="38100" dist="19050" dir="2700000" algn="tl" rotWithShape="0">
                    <a:schemeClr val="dk1">
                      <a:alpha val="40000"/>
                    </a:schemeClr>
                  </a:outerShdw>
                </a:effectLst>
              </a:rPr>
              <a:t>berat</a:t>
            </a:r>
            <a:r>
              <a:rPr lang="en-GB" sz="2000" dirty="0">
                <a:ln w="0"/>
                <a:effectLst>
                  <a:outerShdw blurRad="38100" dist="19050" dir="2700000" algn="tl" rotWithShape="0">
                    <a:schemeClr val="dk1">
                      <a:alpha val="40000"/>
                    </a:schemeClr>
                  </a:outerShdw>
                </a:effectLst>
              </a:rPr>
              <a:t> </a:t>
            </a:r>
            <a:r>
              <a:rPr lang="en-GB" sz="2000" dirty="0" err="1">
                <a:ln w="0"/>
                <a:effectLst>
                  <a:outerShdw blurRad="38100" dist="19050" dir="2700000" algn="tl" rotWithShape="0">
                    <a:schemeClr val="dk1">
                      <a:alpha val="40000"/>
                    </a:schemeClr>
                  </a:outerShdw>
                </a:effectLst>
              </a:rPr>
              <a:t>kotor</a:t>
            </a:r>
            <a:r>
              <a:rPr lang="en-GB" sz="2000" dirty="0">
                <a:ln w="0"/>
                <a:effectLst>
                  <a:outerShdw blurRad="38100" dist="19050" dir="2700000" algn="tl" rotWithShape="0">
                    <a:schemeClr val="dk1">
                      <a:alpha val="40000"/>
                    </a:schemeClr>
                  </a:outerShdw>
                </a:effectLst>
              </a:rPr>
              <a:t> 1,2 kg/k</a:t>
            </a:r>
            <a:r>
              <a:rPr lang="en-GB" dirty="0">
                <a:ln w="0"/>
                <a:effectLst>
                  <a:outerShdw blurRad="38100" dist="19050" dir="2700000" algn="tl" rotWithShape="0">
                    <a:schemeClr val="dk1">
                      <a:alpha val="40000"/>
                    </a:schemeClr>
                  </a:outerShdw>
                </a:effectLst>
              </a:rPr>
              <a:t>a</a:t>
            </a:r>
            <a:endParaRPr lang="en-ID" dirty="0">
              <a:ln w="0"/>
              <a:effectLst>
                <a:outerShdw blurRad="38100" dist="19050" dir="2700000" algn="tl" rotWithShape="0">
                  <a:schemeClr val="dk1">
                    <a:alpha val="40000"/>
                  </a:schemeClr>
                </a:outerShdw>
              </a:effectLst>
            </a:endParaRPr>
          </a:p>
        </p:txBody>
      </p:sp>
      <p:sp>
        <p:nvSpPr>
          <p:cNvPr id="14" name="Rectangle 13"/>
          <p:cNvSpPr>
            <a:spLocks noChangeArrowheads="1"/>
          </p:cNvSpPr>
          <p:nvPr/>
        </p:nvSpPr>
        <p:spPr bwMode="auto">
          <a:xfrm>
            <a:off x="10024075" y="6553200"/>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atinLnBrk="1"/>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extLst>
      <p:ext uri="{BB962C8B-B14F-4D97-AF65-F5344CB8AC3E}">
        <p14:creationId xmlns:p14="http://schemas.microsoft.com/office/powerpoint/2010/main" val="567537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47138" y="2813538"/>
            <a:ext cx="3502882" cy="707886"/>
          </a:xfrm>
          <a:prstGeom prst="rect">
            <a:avLst/>
          </a:prstGeom>
          <a:noFill/>
        </p:spPr>
        <p:txBody>
          <a:bodyPr wrap="none" rtlCol="0">
            <a:spAutoFit/>
          </a:bodyPr>
          <a:lstStyle/>
          <a:p>
            <a:r>
              <a:rPr lang="id-ID" sz="4000" dirty="0">
                <a:solidFill>
                  <a:prstClr val="black"/>
                </a:solidFill>
                <a:latin typeface="Century Gothic" panose="020B0502020202020204" pitchFamily="34" charset="0"/>
              </a:rPr>
              <a:t>TERIMA KASIH</a:t>
            </a:r>
          </a:p>
        </p:txBody>
      </p:sp>
      <p:pic>
        <p:nvPicPr>
          <p:cNvPr id="3" name="Picture 2" descr="https://2.bp.blogspot.com/-a4p2XfwhO0c/VQfZfQXuttI/AAAAAAAAB50/2Gr4kf1Jk4I/s1600/Tabel%2BT.jpg"/>
          <p:cNvPicPr/>
          <p:nvPr/>
        </p:nvPicPr>
        <p:blipFill>
          <a:blip r:embed="rId2">
            <a:extLst>
              <a:ext uri="{28A0092B-C50C-407E-A947-70E740481C1C}">
                <a14:useLocalDpi xmlns:a14="http://schemas.microsoft.com/office/drawing/2010/main" val="0"/>
              </a:ext>
            </a:extLst>
          </a:blip>
          <a:srcRect/>
          <a:stretch>
            <a:fillRect/>
          </a:stretch>
        </p:blipFill>
        <p:spPr bwMode="auto">
          <a:xfrm>
            <a:off x="3017520" y="76200"/>
            <a:ext cx="6934200" cy="6598920"/>
          </a:xfrm>
          <a:prstGeom prst="rect">
            <a:avLst/>
          </a:prstGeom>
          <a:noFill/>
          <a:ln>
            <a:noFill/>
          </a:ln>
        </p:spPr>
      </p:pic>
      <p:sp>
        <p:nvSpPr>
          <p:cNvPr id="4" name="Oval 3"/>
          <p:cNvSpPr/>
          <p:nvPr/>
        </p:nvSpPr>
        <p:spPr>
          <a:xfrm>
            <a:off x="9116009" y="3053181"/>
            <a:ext cx="609600" cy="228600"/>
          </a:xfrm>
          <a:prstGeom prst="ellipse">
            <a:avLst/>
          </a:prstGeom>
          <a:noFill/>
          <a:ln w="6350">
            <a:solidFill>
              <a:srgbClr val="FF0000"/>
            </a:solidFill>
          </a:ln>
        </p:spPr>
        <p:txBody>
          <a:bodyPr rtlCol="0" anchor="ctr"/>
          <a:lstStyle/>
          <a:p>
            <a:pPr algn="ctr"/>
            <a:endParaRPr lang="en-US">
              <a:ln w="12700">
                <a:solidFill>
                  <a:schemeClr val="tx1"/>
                </a:solidFill>
              </a:ln>
              <a:noFill/>
            </a:endParaRPr>
          </a:p>
        </p:txBody>
      </p:sp>
      <p:sp>
        <p:nvSpPr>
          <p:cNvPr id="5" name="Oval 4"/>
          <p:cNvSpPr/>
          <p:nvPr/>
        </p:nvSpPr>
        <p:spPr>
          <a:xfrm>
            <a:off x="3157169" y="3053181"/>
            <a:ext cx="609600" cy="228600"/>
          </a:xfrm>
          <a:prstGeom prst="ellipse">
            <a:avLst/>
          </a:prstGeom>
          <a:noFill/>
          <a:ln w="6350">
            <a:solidFill>
              <a:srgbClr val="FF0000"/>
            </a:solidFill>
          </a:ln>
        </p:spPr>
        <p:txBody>
          <a:bodyPr rtlCol="0" anchor="ctr"/>
          <a:lstStyle/>
          <a:p>
            <a:pPr algn="ctr"/>
            <a:endParaRPr lang="en-US">
              <a:noFill/>
            </a:endParaRPr>
          </a:p>
        </p:txBody>
      </p:sp>
      <p:sp>
        <p:nvSpPr>
          <p:cNvPr id="6" name="Oval 5"/>
          <p:cNvSpPr/>
          <p:nvPr/>
        </p:nvSpPr>
        <p:spPr>
          <a:xfrm>
            <a:off x="9108988" y="304800"/>
            <a:ext cx="609600" cy="228600"/>
          </a:xfrm>
          <a:prstGeom prst="ellipse">
            <a:avLst/>
          </a:prstGeom>
          <a:noFill/>
          <a:ln w="6350">
            <a:solidFill>
              <a:srgbClr val="FF0000"/>
            </a:solidFill>
          </a:ln>
        </p:spPr>
        <p:txBody>
          <a:bodyPr rtlCol="0" anchor="ctr"/>
          <a:lstStyle/>
          <a:p>
            <a:pPr algn="ctr"/>
            <a:endParaRPr lang="en-US">
              <a:noFill/>
            </a:endParaRPr>
          </a:p>
        </p:txBody>
      </p:sp>
      <p:sp>
        <p:nvSpPr>
          <p:cNvPr id="7" name="Rectangle 6"/>
          <p:cNvSpPr/>
          <p:nvPr/>
        </p:nvSpPr>
        <p:spPr>
          <a:xfrm>
            <a:off x="1291912" y="2649351"/>
            <a:ext cx="1329367" cy="584775"/>
          </a:xfrm>
          <a:prstGeom prst="rect">
            <a:avLst/>
          </a:prstGeom>
        </p:spPr>
        <p:txBody>
          <a:bodyPr wrap="square">
            <a:spAutoFit/>
          </a:bodyPr>
          <a:lstStyle/>
          <a:p>
            <a:r>
              <a:rPr lang="it-IT" sz="320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sym typeface="+mn-ea"/>
              </a:rPr>
              <a:t>Tabel </a:t>
            </a:r>
            <a:r>
              <a:rPr lang="it-IT" sz="32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sym typeface="+mn-ea"/>
              </a:rPr>
              <a:t>t</a:t>
            </a:r>
            <a:endParaRPr lang="en-US" sz="3200" dirty="0"/>
          </a:p>
        </p:txBody>
      </p:sp>
      <p:sp>
        <p:nvSpPr>
          <p:cNvPr id="8" name="Rectangle 7"/>
          <p:cNvSpPr/>
          <p:nvPr/>
        </p:nvSpPr>
        <p:spPr>
          <a:xfrm>
            <a:off x="10012680" y="2982815"/>
            <a:ext cx="2048999" cy="369332"/>
          </a:xfrm>
          <a:prstGeom prst="rect">
            <a:avLst/>
          </a:prstGeom>
        </p:spPr>
        <p:txBody>
          <a:bodyPr wrap="square">
            <a:spAutoFit/>
          </a:bodyPr>
          <a:lstStyle/>
          <a:p>
            <a:r>
              <a:rPr lang="en-US" dirty="0" smtClean="0">
                <a:latin typeface="Arial Rounded MT Bold" pitchFamily="34" charset="0"/>
              </a:rPr>
              <a:t>t</a:t>
            </a:r>
            <a:r>
              <a:rPr lang="en-US" baseline="-25000" dirty="0" smtClean="0">
                <a:latin typeface="Arial Rounded MT Bold" pitchFamily="34" charset="0"/>
              </a:rPr>
              <a:t>0,005</a:t>
            </a:r>
            <a:r>
              <a:rPr lang="en-US" dirty="0" smtClean="0">
                <a:latin typeface="Arial Rounded MT Bold" pitchFamily="34" charset="0"/>
              </a:rPr>
              <a:t>(14</a:t>
            </a:r>
            <a:r>
              <a:rPr lang="en-US" dirty="0">
                <a:latin typeface="Arial Rounded MT Bold" pitchFamily="34" charset="0"/>
              </a:rPr>
              <a:t>) = </a:t>
            </a:r>
            <a:r>
              <a:rPr lang="en-US" dirty="0" smtClean="0">
                <a:latin typeface="Arial Rounded MT Bold" pitchFamily="34" charset="0"/>
              </a:rPr>
              <a:t>2,977 </a:t>
            </a:r>
            <a:endParaRPr lang="en-US" dirty="0"/>
          </a:p>
        </p:txBody>
      </p:sp>
      <p:sp>
        <p:nvSpPr>
          <p:cNvPr id="9" name="Rectangle 8"/>
          <p:cNvSpPr>
            <a:spLocks noChangeArrowheads="1"/>
          </p:cNvSpPr>
          <p:nvPr/>
        </p:nvSpPr>
        <p:spPr bwMode="auto">
          <a:xfrm>
            <a:off x="10024075" y="6553200"/>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atinLnBrk="1"/>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extLst>
      <p:ext uri="{BB962C8B-B14F-4D97-AF65-F5344CB8AC3E}">
        <p14:creationId xmlns:p14="http://schemas.microsoft.com/office/powerpoint/2010/main" val="2907890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D9C27A3-A672-4E60-860D-1A03DD53635F}"/>
              </a:ext>
            </a:extLst>
          </p:cNvPr>
          <p:cNvSpPr txBox="1"/>
          <p:nvPr/>
        </p:nvSpPr>
        <p:spPr>
          <a:xfrm>
            <a:off x="3126262" y="221566"/>
            <a:ext cx="6877039" cy="523220"/>
          </a:xfrm>
          <a:prstGeom prst="rect">
            <a:avLst/>
          </a:prstGeom>
          <a:noFill/>
        </p:spPr>
        <p:txBody>
          <a:bodyPr wrap="square" rtlCol="0">
            <a:spAutoFit/>
          </a:bodyPr>
          <a:lstStyle/>
          <a:p>
            <a:r>
              <a:rPr lang="en-US" sz="2800" b="1" u="sng" dirty="0">
                <a:ln w="0"/>
                <a:effectLst>
                  <a:outerShdw blurRad="38100" dist="19050" dir="2700000" algn="tl" rotWithShape="0">
                    <a:schemeClr val="dk1">
                      <a:alpha val="40000"/>
                    </a:schemeClr>
                  </a:outerShdw>
                </a:effectLst>
              </a:rPr>
              <a:t>PENGUJIAN HIPOTESIS DUA RATA-RATA</a:t>
            </a:r>
            <a:endParaRPr lang="en-ID" sz="2800" b="1" u="sng" dirty="0">
              <a:ln w="0"/>
              <a:effectLst>
                <a:outerShdw blurRad="38100" dist="19050" dir="2700000" algn="tl" rotWithShape="0">
                  <a:schemeClr val="dk1">
                    <a:alpha val="40000"/>
                  </a:schemeClr>
                </a:outerShdw>
              </a:effectLst>
            </a:endParaRPr>
          </a:p>
        </p:txBody>
      </p:sp>
      <p:sp>
        <p:nvSpPr>
          <p:cNvPr id="3" name="Oval 2">
            <a:extLst>
              <a:ext uri="{FF2B5EF4-FFF2-40B4-BE49-F238E27FC236}">
                <a16:creationId xmlns:a16="http://schemas.microsoft.com/office/drawing/2014/main" xmlns="" id="{5E4562FF-2548-4352-93D9-9201C068F727}"/>
              </a:ext>
            </a:extLst>
          </p:cNvPr>
          <p:cNvSpPr/>
          <p:nvPr/>
        </p:nvSpPr>
        <p:spPr>
          <a:xfrm>
            <a:off x="60960" y="1176021"/>
            <a:ext cx="5166908" cy="3447952"/>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AutoNum type="arabicPeriod"/>
            </a:pPr>
            <a:r>
              <a:rPr lang="en-GB" sz="2200" b="1" i="1" dirty="0">
                <a:ln w="0"/>
                <a:solidFill>
                  <a:schemeClr val="bg1"/>
                </a:solidFill>
                <a:effectLst>
                  <a:outerShdw blurRad="38100" dist="19050" dir="2700000" algn="tl" rotWithShape="0">
                    <a:schemeClr val="dk1">
                      <a:alpha val="40000"/>
                    </a:schemeClr>
                  </a:outerShdw>
                </a:effectLst>
              </a:rPr>
              <a:t>FORMULASI HIPOTESIS</a:t>
            </a:r>
          </a:p>
          <a:p>
            <a:endParaRPr lang="en-ID" sz="1200" b="1" i="1" dirty="0">
              <a:ln w="0"/>
              <a:solidFill>
                <a:schemeClr val="bg1"/>
              </a:solidFill>
              <a:effectLst>
                <a:outerShdw blurRad="38100" dist="19050" dir="2700000" algn="tl" rotWithShape="0">
                  <a:schemeClr val="dk1">
                    <a:alpha val="40000"/>
                  </a:schemeClr>
                </a:outerShdw>
              </a:effectLst>
            </a:endParaRPr>
          </a:p>
          <a:p>
            <a:r>
              <a:rPr lang="en-GB" sz="2000" dirty="0"/>
              <a:t>a. </a:t>
            </a:r>
            <a:r>
              <a:rPr lang="en-GB" sz="2000" dirty="0" err="1"/>
              <a:t>H</a:t>
            </a:r>
            <a:r>
              <a:rPr lang="en-GB" sz="2000" baseline="-25000" dirty="0" err="1"/>
              <a:t>o</a:t>
            </a:r>
            <a:r>
              <a:rPr lang="en-GB" sz="2000" dirty="0"/>
              <a:t> : µ</a:t>
            </a:r>
            <a:r>
              <a:rPr lang="id-ID" sz="2000" baseline="-25000" dirty="0"/>
              <a:t>1</a:t>
            </a:r>
            <a:r>
              <a:rPr lang="en-GB" sz="2000" dirty="0"/>
              <a:t> = µ</a:t>
            </a:r>
            <a:r>
              <a:rPr lang="id-ID" sz="2000" baseline="-25000" dirty="0"/>
              <a:t>2</a:t>
            </a:r>
            <a:endParaRPr lang="id-ID" sz="2000" dirty="0"/>
          </a:p>
          <a:p>
            <a:r>
              <a:rPr lang="en-GB" sz="2000" dirty="0" smtClean="0"/>
              <a:t>     H</a:t>
            </a:r>
            <a:r>
              <a:rPr lang="id-ID" sz="2000" baseline="-25000" dirty="0"/>
              <a:t>a</a:t>
            </a:r>
            <a:r>
              <a:rPr lang="en-GB" sz="2000" dirty="0"/>
              <a:t> : µ</a:t>
            </a:r>
            <a:r>
              <a:rPr lang="id-ID" sz="2000" baseline="-25000" dirty="0"/>
              <a:t>1</a:t>
            </a:r>
            <a:r>
              <a:rPr lang="id-ID" sz="2000" dirty="0"/>
              <a:t> </a:t>
            </a:r>
            <a:r>
              <a:rPr lang="en-GB" sz="2000" dirty="0"/>
              <a:t>&gt; µ</a:t>
            </a:r>
            <a:r>
              <a:rPr lang="id-ID" sz="2000" baseline="-25000" dirty="0"/>
              <a:t>2</a:t>
            </a:r>
            <a:endParaRPr lang="id-ID" sz="2000" dirty="0"/>
          </a:p>
          <a:p>
            <a:pPr>
              <a:spcBef>
                <a:spcPts val="600"/>
              </a:spcBef>
            </a:pPr>
            <a:r>
              <a:rPr lang="en-GB" sz="2000" dirty="0"/>
              <a:t>b. </a:t>
            </a:r>
            <a:r>
              <a:rPr lang="en-GB" sz="2000" dirty="0" err="1"/>
              <a:t>H</a:t>
            </a:r>
            <a:r>
              <a:rPr lang="en-GB" sz="2000" baseline="-25000" dirty="0" err="1"/>
              <a:t>o</a:t>
            </a:r>
            <a:r>
              <a:rPr lang="en-GB" sz="2000" dirty="0"/>
              <a:t> : µ</a:t>
            </a:r>
            <a:r>
              <a:rPr lang="id-ID" sz="2000" baseline="-25000" dirty="0"/>
              <a:t>1</a:t>
            </a:r>
            <a:r>
              <a:rPr lang="en-GB" sz="2000" dirty="0"/>
              <a:t> = µ</a:t>
            </a:r>
            <a:r>
              <a:rPr lang="id-ID" sz="2000" baseline="-25000" dirty="0"/>
              <a:t>2</a:t>
            </a:r>
            <a:endParaRPr lang="id-ID" sz="2000" dirty="0"/>
          </a:p>
          <a:p>
            <a:r>
              <a:rPr lang="en-GB" sz="2000" dirty="0" smtClean="0"/>
              <a:t>     H</a:t>
            </a:r>
            <a:r>
              <a:rPr lang="id-ID" sz="2000" baseline="-25000" dirty="0"/>
              <a:t>a</a:t>
            </a:r>
            <a:r>
              <a:rPr lang="en-GB" sz="2000" dirty="0"/>
              <a:t> : µ</a:t>
            </a:r>
            <a:r>
              <a:rPr lang="id-ID" sz="2000" baseline="-25000" dirty="0"/>
              <a:t>1 </a:t>
            </a:r>
            <a:r>
              <a:rPr lang="en-GB" sz="2000" dirty="0"/>
              <a:t>&lt; µ</a:t>
            </a:r>
            <a:r>
              <a:rPr lang="id-ID" sz="2000" baseline="-25000" dirty="0"/>
              <a:t>2</a:t>
            </a:r>
            <a:endParaRPr lang="id-ID" sz="2000" dirty="0"/>
          </a:p>
          <a:p>
            <a:pPr>
              <a:spcBef>
                <a:spcPts val="600"/>
              </a:spcBef>
            </a:pPr>
            <a:r>
              <a:rPr lang="id-ID" sz="2000" dirty="0"/>
              <a:t>c. H</a:t>
            </a:r>
            <a:r>
              <a:rPr lang="id-ID" sz="2000" baseline="-25000" dirty="0"/>
              <a:t>o</a:t>
            </a:r>
            <a:r>
              <a:rPr lang="id-ID" sz="2000" dirty="0"/>
              <a:t> : µ</a:t>
            </a:r>
            <a:r>
              <a:rPr lang="id-ID" sz="2000" baseline="-25000" dirty="0"/>
              <a:t>1</a:t>
            </a:r>
            <a:r>
              <a:rPr lang="id-ID" sz="2000" dirty="0"/>
              <a:t> = µ</a:t>
            </a:r>
            <a:r>
              <a:rPr lang="id-ID" sz="2000" baseline="-25000" dirty="0"/>
              <a:t>2</a:t>
            </a:r>
            <a:endParaRPr lang="id-ID" sz="2000" dirty="0"/>
          </a:p>
          <a:p>
            <a:r>
              <a:rPr lang="en-US" sz="2000" dirty="0" smtClean="0"/>
              <a:t>     </a:t>
            </a:r>
            <a:r>
              <a:rPr lang="id-ID" sz="2000" dirty="0" smtClean="0"/>
              <a:t>H</a:t>
            </a:r>
            <a:r>
              <a:rPr lang="id-ID" sz="2000" baseline="-25000" dirty="0" smtClean="0"/>
              <a:t>a</a:t>
            </a:r>
            <a:r>
              <a:rPr lang="id-ID" sz="2000" dirty="0"/>
              <a:t> : µ</a:t>
            </a:r>
            <a:r>
              <a:rPr lang="id-ID" sz="2000" baseline="-25000" dirty="0"/>
              <a:t>1</a:t>
            </a:r>
            <a:r>
              <a:rPr lang="id-ID" sz="2000" dirty="0"/>
              <a:t> ≠ µ</a:t>
            </a:r>
            <a:r>
              <a:rPr lang="id-ID" sz="2000" baseline="-25000" dirty="0"/>
              <a:t>2</a:t>
            </a:r>
            <a:endParaRPr lang="id-ID" sz="2000" dirty="0"/>
          </a:p>
          <a:p>
            <a:endParaRPr lang="en-ID" dirty="0">
              <a:solidFill>
                <a:schemeClr val="bg1"/>
              </a:solidFill>
            </a:endParaRPr>
          </a:p>
        </p:txBody>
      </p:sp>
      <p:sp>
        <p:nvSpPr>
          <p:cNvPr id="4" name="Oval 3">
            <a:extLst>
              <a:ext uri="{FF2B5EF4-FFF2-40B4-BE49-F238E27FC236}">
                <a16:creationId xmlns:a16="http://schemas.microsoft.com/office/drawing/2014/main" xmlns="" id="{ED6E89DF-17D3-430B-9330-731119C1A1A6}"/>
              </a:ext>
            </a:extLst>
          </p:cNvPr>
          <p:cNvSpPr/>
          <p:nvPr/>
        </p:nvSpPr>
        <p:spPr>
          <a:xfrm>
            <a:off x="2797967" y="2390824"/>
            <a:ext cx="4021601" cy="3247098"/>
          </a:xfrm>
          <a:prstGeom prst="ellipse">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r>
              <a:rPr lang="en-GB" sz="2000" b="1" i="1" dirty="0"/>
              <a:t>2. PENENTUAN NILAI</a:t>
            </a:r>
          </a:p>
          <a:p>
            <a:endParaRPr lang="en-GB" sz="2000" b="1" i="1" dirty="0"/>
          </a:p>
          <a:p>
            <a:r>
              <a:rPr lang="en-US" sz="2000" dirty="0" smtClean="0"/>
              <a:t>N</a:t>
            </a:r>
            <a:r>
              <a:rPr lang="id-ID" sz="2000" dirty="0" smtClean="0"/>
              <a:t>ilai </a:t>
            </a:r>
            <a:r>
              <a:rPr lang="en-GB" sz="2000" dirty="0"/>
              <a:t>α</a:t>
            </a:r>
            <a:r>
              <a:rPr lang="id-ID" sz="2000" dirty="0"/>
              <a:t> (taraf nyata) dan nilai Z tabel (Z</a:t>
            </a:r>
            <a:r>
              <a:rPr lang="en-GB" sz="2000" baseline="-25000" dirty="0"/>
              <a:t>α</a:t>
            </a:r>
            <a:r>
              <a:rPr lang="id-ID" sz="2000" dirty="0"/>
              <a:t>) </a:t>
            </a:r>
            <a:r>
              <a:rPr lang="id-ID" sz="2000" dirty="0" smtClean="0"/>
              <a:t> </a:t>
            </a:r>
            <a:r>
              <a:rPr lang="id-ID" sz="2000" dirty="0"/>
              <a:t>dari tabel. Dalam hal ini nilai dari </a:t>
            </a:r>
            <a:r>
              <a:rPr lang="en-GB" sz="2000" dirty="0"/>
              <a:t>α </a:t>
            </a:r>
            <a:r>
              <a:rPr lang="id-ID" sz="2000" dirty="0"/>
              <a:t>merupakan nilai probabilitas dari Z tabel. </a:t>
            </a:r>
            <a:endParaRPr lang="en-ID" dirty="0"/>
          </a:p>
        </p:txBody>
      </p:sp>
      <p:sp>
        <p:nvSpPr>
          <p:cNvPr id="5" name="Oval 4">
            <a:extLst>
              <a:ext uri="{FF2B5EF4-FFF2-40B4-BE49-F238E27FC236}">
                <a16:creationId xmlns:a16="http://schemas.microsoft.com/office/drawing/2014/main" xmlns="" id="{72B27A98-15F4-45E0-8D17-B9E95D953047}"/>
              </a:ext>
            </a:extLst>
          </p:cNvPr>
          <p:cNvSpPr/>
          <p:nvPr/>
        </p:nvSpPr>
        <p:spPr>
          <a:xfrm>
            <a:off x="6389716" y="1178805"/>
            <a:ext cx="5791200" cy="5382138"/>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b="1" i="1" dirty="0" smtClean="0"/>
              <a:t>  3</a:t>
            </a:r>
            <a:r>
              <a:rPr lang="en-GB" sz="2200" b="1" i="1" dirty="0"/>
              <a:t>. KRITERIA PENGUJIAN</a:t>
            </a:r>
          </a:p>
          <a:p>
            <a:pPr marL="342900" indent="-342900">
              <a:buAutoNum type="alphaLcPeriod"/>
            </a:pPr>
            <a:r>
              <a:rPr lang="en-GB" sz="2000" dirty="0" err="1" smtClean="0"/>
              <a:t>Untuk</a:t>
            </a:r>
            <a:r>
              <a:rPr lang="en-GB" sz="2000" dirty="0" smtClean="0"/>
              <a:t> </a:t>
            </a:r>
            <a:r>
              <a:rPr lang="en-GB" sz="2000" dirty="0" err="1"/>
              <a:t>H</a:t>
            </a:r>
            <a:r>
              <a:rPr lang="en-GB" sz="2000" baseline="-25000" dirty="0" err="1"/>
              <a:t>o</a:t>
            </a:r>
            <a:r>
              <a:rPr lang="en-GB" sz="2000" dirty="0"/>
              <a:t> : µ</a:t>
            </a:r>
            <a:r>
              <a:rPr lang="en-GB" sz="2000" baseline="-25000" dirty="0"/>
              <a:t>1</a:t>
            </a:r>
            <a:r>
              <a:rPr lang="en-GB" sz="2000" dirty="0"/>
              <a:t> = µ</a:t>
            </a:r>
            <a:r>
              <a:rPr lang="en-GB" sz="2000" baseline="-25000" dirty="0"/>
              <a:t>2  </a:t>
            </a:r>
            <a:r>
              <a:rPr lang="en-GB" sz="2000" dirty="0" err="1"/>
              <a:t>dan</a:t>
            </a:r>
            <a:r>
              <a:rPr lang="en-GB" sz="2000" dirty="0"/>
              <a:t> </a:t>
            </a:r>
            <a:endParaRPr lang="en-GB" sz="2000" dirty="0" smtClean="0"/>
          </a:p>
          <a:p>
            <a:r>
              <a:rPr lang="en-GB" sz="2000" dirty="0"/>
              <a:t> </a:t>
            </a:r>
            <a:r>
              <a:rPr lang="en-GB" sz="2000" dirty="0" smtClean="0"/>
              <a:t>                    H</a:t>
            </a:r>
            <a:r>
              <a:rPr lang="id-ID" sz="2000" baseline="-25000" dirty="0"/>
              <a:t>a</a:t>
            </a:r>
            <a:r>
              <a:rPr lang="en-GB" sz="2000" dirty="0"/>
              <a:t> : µ</a:t>
            </a:r>
            <a:r>
              <a:rPr lang="en-GB" sz="2000" baseline="-25000" dirty="0"/>
              <a:t>1</a:t>
            </a:r>
            <a:r>
              <a:rPr lang="en-GB" sz="2000" dirty="0"/>
              <a:t> &gt; µ</a:t>
            </a:r>
            <a:r>
              <a:rPr lang="en-GB" sz="2000" baseline="-25000" dirty="0"/>
              <a:t>2</a:t>
            </a:r>
            <a:r>
              <a:rPr lang="id-ID" sz="2000" baseline="-25000" dirty="0"/>
              <a:t>  </a:t>
            </a:r>
            <a:r>
              <a:rPr lang="id-ID" sz="2000" dirty="0"/>
              <a:t>maka</a:t>
            </a:r>
          </a:p>
          <a:p>
            <a:r>
              <a:rPr lang="en-GB" sz="2000" dirty="0"/>
              <a:t> </a:t>
            </a:r>
            <a:r>
              <a:rPr lang="en-GB" sz="2000" dirty="0" smtClean="0"/>
              <a:t>   </a:t>
            </a:r>
            <a:r>
              <a:rPr lang="en-GB" sz="2000" dirty="0"/>
              <a:t>  </a:t>
            </a:r>
            <a:r>
              <a:rPr lang="en-GB" sz="2000" dirty="0" err="1"/>
              <a:t>H</a:t>
            </a:r>
            <a:r>
              <a:rPr lang="en-GB" sz="2000" baseline="-25000" dirty="0" err="1"/>
              <a:t>o</a:t>
            </a:r>
            <a:r>
              <a:rPr lang="en-GB" sz="2000" dirty="0"/>
              <a:t> di </a:t>
            </a:r>
            <a:r>
              <a:rPr lang="en-GB" sz="2000" dirty="0" err="1"/>
              <a:t>terima</a:t>
            </a:r>
            <a:r>
              <a:rPr lang="en-GB" sz="2000" dirty="0"/>
              <a:t> </a:t>
            </a:r>
            <a:r>
              <a:rPr lang="en-GB" sz="2000" dirty="0" err="1"/>
              <a:t>jika</a:t>
            </a:r>
            <a:r>
              <a:rPr lang="en-GB" sz="2000" dirty="0"/>
              <a:t> Z</a:t>
            </a:r>
            <a:r>
              <a:rPr lang="en-GB" sz="2000" baseline="-25000" dirty="0"/>
              <a:t>o</a:t>
            </a:r>
            <a:r>
              <a:rPr lang="en-GB" sz="2000" dirty="0"/>
              <a:t> ≤ Z</a:t>
            </a:r>
            <a:r>
              <a:rPr lang="en-GB" sz="2000" baseline="-25000" dirty="0"/>
              <a:t>α</a:t>
            </a:r>
            <a:endParaRPr lang="id-ID" sz="2000" dirty="0"/>
          </a:p>
          <a:p>
            <a:r>
              <a:rPr lang="en-GB" sz="2000" dirty="0" smtClean="0"/>
              <a:t>    </a:t>
            </a:r>
            <a:r>
              <a:rPr lang="en-GB" sz="2000" dirty="0"/>
              <a:t>  </a:t>
            </a:r>
            <a:r>
              <a:rPr lang="en-GB" sz="2000" dirty="0" err="1"/>
              <a:t>H</a:t>
            </a:r>
            <a:r>
              <a:rPr lang="en-GB" sz="2000" baseline="-25000" dirty="0" err="1"/>
              <a:t>o</a:t>
            </a:r>
            <a:r>
              <a:rPr lang="en-GB" sz="2000" dirty="0"/>
              <a:t> di </a:t>
            </a:r>
            <a:r>
              <a:rPr lang="en-GB" sz="2000" dirty="0" err="1"/>
              <a:t>tolak</a:t>
            </a:r>
            <a:r>
              <a:rPr lang="en-GB" sz="2000" dirty="0"/>
              <a:t> </a:t>
            </a:r>
            <a:r>
              <a:rPr lang="en-GB" sz="2000" dirty="0" err="1"/>
              <a:t>jika</a:t>
            </a:r>
            <a:r>
              <a:rPr lang="en-GB" sz="2000" dirty="0"/>
              <a:t> Z</a:t>
            </a:r>
            <a:r>
              <a:rPr lang="en-GB" sz="2000" baseline="-25000" dirty="0"/>
              <a:t>o</a:t>
            </a:r>
            <a:r>
              <a:rPr lang="en-GB" sz="2000" dirty="0"/>
              <a:t> &gt; Z</a:t>
            </a:r>
            <a:r>
              <a:rPr lang="en-GB" sz="2000" baseline="-25000" dirty="0"/>
              <a:t>α</a:t>
            </a:r>
            <a:endParaRPr lang="id-ID" sz="2000" dirty="0"/>
          </a:p>
          <a:p>
            <a:pPr>
              <a:spcBef>
                <a:spcPts val="600"/>
              </a:spcBef>
            </a:pPr>
            <a:r>
              <a:rPr lang="en-GB" sz="2000" dirty="0"/>
              <a:t>b. </a:t>
            </a:r>
            <a:r>
              <a:rPr lang="en-GB" sz="2000" dirty="0" smtClean="0"/>
              <a:t> </a:t>
            </a:r>
            <a:r>
              <a:rPr lang="en-GB" sz="2000" dirty="0" err="1" smtClean="0"/>
              <a:t>Untuk</a:t>
            </a:r>
            <a:r>
              <a:rPr lang="en-GB" sz="2000" dirty="0" smtClean="0"/>
              <a:t> </a:t>
            </a:r>
            <a:r>
              <a:rPr lang="en-GB" sz="2000" dirty="0" err="1"/>
              <a:t>H</a:t>
            </a:r>
            <a:r>
              <a:rPr lang="en-GB" sz="2000" baseline="-25000" dirty="0" err="1"/>
              <a:t>o</a:t>
            </a:r>
            <a:r>
              <a:rPr lang="en-GB" sz="2000" dirty="0"/>
              <a:t> : µ</a:t>
            </a:r>
            <a:r>
              <a:rPr lang="en-GB" sz="2000" baseline="-25000" dirty="0"/>
              <a:t>1</a:t>
            </a:r>
            <a:r>
              <a:rPr lang="en-GB" sz="2000" dirty="0"/>
              <a:t> = µ</a:t>
            </a:r>
            <a:r>
              <a:rPr lang="en-GB" sz="2000" baseline="-25000" dirty="0"/>
              <a:t>2 </a:t>
            </a:r>
            <a:r>
              <a:rPr lang="en-GB" sz="2000" dirty="0" err="1" smtClean="0"/>
              <a:t>dan</a:t>
            </a:r>
            <a:endParaRPr lang="en-GB" sz="2000" dirty="0" smtClean="0"/>
          </a:p>
          <a:p>
            <a:r>
              <a:rPr lang="en-GB" sz="2000" dirty="0"/>
              <a:t> </a:t>
            </a:r>
            <a:r>
              <a:rPr lang="en-GB" sz="2000" dirty="0" smtClean="0"/>
              <a:t>                   H</a:t>
            </a:r>
            <a:r>
              <a:rPr lang="id-ID" sz="2000" baseline="-25000" dirty="0"/>
              <a:t>a</a:t>
            </a:r>
            <a:r>
              <a:rPr lang="en-GB" sz="2000" dirty="0"/>
              <a:t> : µ</a:t>
            </a:r>
            <a:r>
              <a:rPr lang="en-GB" sz="2000" baseline="-25000" dirty="0"/>
              <a:t>1</a:t>
            </a:r>
            <a:r>
              <a:rPr lang="en-GB" sz="2000" dirty="0"/>
              <a:t> &lt; µ</a:t>
            </a:r>
            <a:r>
              <a:rPr lang="en-GB" sz="2000" baseline="-25000" dirty="0"/>
              <a:t>2</a:t>
            </a:r>
            <a:endParaRPr lang="id-ID" sz="2000" dirty="0"/>
          </a:p>
          <a:p>
            <a:r>
              <a:rPr lang="en-GB" sz="2000" dirty="0" smtClean="0"/>
              <a:t>    </a:t>
            </a:r>
            <a:r>
              <a:rPr lang="en-GB" sz="2000" dirty="0"/>
              <a:t>  </a:t>
            </a:r>
            <a:r>
              <a:rPr lang="en-GB" sz="2000" dirty="0" err="1"/>
              <a:t>H</a:t>
            </a:r>
            <a:r>
              <a:rPr lang="en-GB" sz="2000" baseline="-25000" dirty="0" err="1"/>
              <a:t>o</a:t>
            </a:r>
            <a:r>
              <a:rPr lang="en-GB" sz="2000" dirty="0"/>
              <a:t> di </a:t>
            </a:r>
            <a:r>
              <a:rPr lang="en-GB" sz="2000" dirty="0" err="1"/>
              <a:t>terima</a:t>
            </a:r>
            <a:r>
              <a:rPr lang="en-GB" sz="2000" dirty="0"/>
              <a:t> </a:t>
            </a:r>
            <a:r>
              <a:rPr lang="en-GB" sz="2000" dirty="0" err="1"/>
              <a:t>jika</a:t>
            </a:r>
            <a:r>
              <a:rPr lang="en-GB" sz="2000" dirty="0"/>
              <a:t> Z</a:t>
            </a:r>
            <a:r>
              <a:rPr lang="en-GB" sz="2000" baseline="-25000" dirty="0"/>
              <a:t>o</a:t>
            </a:r>
            <a:r>
              <a:rPr lang="en-GB" sz="2000" dirty="0"/>
              <a:t> ≥ - Z</a:t>
            </a:r>
            <a:r>
              <a:rPr lang="en-GB" sz="2000" baseline="-25000" dirty="0"/>
              <a:t>α</a:t>
            </a:r>
            <a:endParaRPr lang="id-ID" sz="2000" dirty="0"/>
          </a:p>
          <a:p>
            <a:r>
              <a:rPr lang="en-GB" sz="2000" dirty="0" smtClean="0"/>
              <a:t>    </a:t>
            </a:r>
            <a:r>
              <a:rPr lang="en-GB" sz="2000" dirty="0"/>
              <a:t>  </a:t>
            </a:r>
            <a:r>
              <a:rPr lang="en-GB" sz="2000" dirty="0" err="1"/>
              <a:t>H</a:t>
            </a:r>
            <a:r>
              <a:rPr lang="en-GB" sz="2000" baseline="-25000" dirty="0" err="1"/>
              <a:t>o</a:t>
            </a:r>
            <a:r>
              <a:rPr lang="en-GB" sz="2000" dirty="0"/>
              <a:t> di </a:t>
            </a:r>
            <a:r>
              <a:rPr lang="en-GB" sz="2000" dirty="0" err="1"/>
              <a:t>tolak</a:t>
            </a:r>
            <a:r>
              <a:rPr lang="en-GB" sz="2000" dirty="0"/>
              <a:t> </a:t>
            </a:r>
            <a:r>
              <a:rPr lang="en-GB" sz="2000" dirty="0" err="1"/>
              <a:t>jika</a:t>
            </a:r>
            <a:r>
              <a:rPr lang="en-GB" sz="2000" dirty="0"/>
              <a:t> Z</a:t>
            </a:r>
            <a:r>
              <a:rPr lang="en-GB" sz="2000" baseline="-25000" dirty="0"/>
              <a:t>o</a:t>
            </a:r>
            <a:r>
              <a:rPr lang="en-GB" sz="2000" dirty="0"/>
              <a:t> &lt; - Z</a:t>
            </a:r>
            <a:r>
              <a:rPr lang="en-GB" sz="2000" baseline="-25000" dirty="0"/>
              <a:t>α</a:t>
            </a:r>
            <a:endParaRPr lang="id-ID" sz="2000" dirty="0"/>
          </a:p>
          <a:p>
            <a:pPr>
              <a:spcBef>
                <a:spcPts val="600"/>
              </a:spcBef>
            </a:pPr>
            <a:r>
              <a:rPr lang="en-GB" sz="2000" dirty="0"/>
              <a:t>c. </a:t>
            </a:r>
            <a:r>
              <a:rPr lang="en-GB" sz="2000" dirty="0" err="1"/>
              <a:t>Untuk</a:t>
            </a:r>
            <a:r>
              <a:rPr lang="en-GB" sz="2000" dirty="0"/>
              <a:t> </a:t>
            </a:r>
            <a:r>
              <a:rPr lang="en-GB" sz="2000" dirty="0" err="1"/>
              <a:t>H</a:t>
            </a:r>
            <a:r>
              <a:rPr lang="en-GB" sz="2000" baseline="-25000" dirty="0" err="1"/>
              <a:t>o</a:t>
            </a:r>
            <a:r>
              <a:rPr lang="en-GB" sz="2000" dirty="0"/>
              <a:t> : µ</a:t>
            </a:r>
            <a:r>
              <a:rPr lang="en-GB" sz="2000" baseline="-25000" dirty="0"/>
              <a:t>1</a:t>
            </a:r>
            <a:r>
              <a:rPr lang="en-GB" sz="2000" dirty="0"/>
              <a:t> = µ</a:t>
            </a:r>
            <a:r>
              <a:rPr lang="en-GB" sz="2000" baseline="-25000" dirty="0"/>
              <a:t>2 </a:t>
            </a:r>
            <a:r>
              <a:rPr lang="en-GB" sz="2000" dirty="0" err="1"/>
              <a:t>dan</a:t>
            </a:r>
            <a:r>
              <a:rPr lang="en-GB" sz="2000" dirty="0"/>
              <a:t> </a:t>
            </a:r>
            <a:endParaRPr lang="en-GB" sz="2000" dirty="0" smtClean="0"/>
          </a:p>
          <a:p>
            <a:r>
              <a:rPr lang="en-GB" sz="2000" dirty="0"/>
              <a:t> </a:t>
            </a:r>
            <a:r>
              <a:rPr lang="en-GB" sz="2000" dirty="0" smtClean="0"/>
              <a:t>                 H</a:t>
            </a:r>
            <a:r>
              <a:rPr lang="id-ID" sz="2000" baseline="-25000" dirty="0"/>
              <a:t>a</a:t>
            </a:r>
            <a:r>
              <a:rPr lang="en-GB" sz="2000" dirty="0"/>
              <a:t> : µ</a:t>
            </a:r>
            <a:r>
              <a:rPr lang="en-GB" sz="2000" baseline="-25000" dirty="0"/>
              <a:t>1</a:t>
            </a:r>
            <a:r>
              <a:rPr lang="en-GB" sz="2000" dirty="0"/>
              <a:t> ≠ µ</a:t>
            </a:r>
            <a:r>
              <a:rPr lang="en-GB" sz="2000" baseline="-25000" dirty="0"/>
              <a:t>2</a:t>
            </a:r>
            <a:endParaRPr lang="id-ID" sz="2000" dirty="0"/>
          </a:p>
          <a:p>
            <a:r>
              <a:rPr lang="en-GB" sz="2000" dirty="0" smtClean="0"/>
              <a:t>    </a:t>
            </a:r>
            <a:r>
              <a:rPr lang="en-GB" sz="2000" dirty="0"/>
              <a:t>  </a:t>
            </a:r>
            <a:r>
              <a:rPr lang="en-GB" sz="2000" dirty="0" err="1"/>
              <a:t>H</a:t>
            </a:r>
            <a:r>
              <a:rPr lang="en-GB" sz="2000" baseline="-25000" dirty="0" err="1"/>
              <a:t>o</a:t>
            </a:r>
            <a:r>
              <a:rPr lang="en-GB" sz="2000" dirty="0"/>
              <a:t> di </a:t>
            </a:r>
            <a:r>
              <a:rPr lang="en-GB" sz="2000" dirty="0" err="1"/>
              <a:t>terima</a:t>
            </a:r>
            <a:r>
              <a:rPr lang="en-GB" sz="2000" dirty="0"/>
              <a:t> </a:t>
            </a:r>
            <a:r>
              <a:rPr lang="en-GB" sz="2000" dirty="0" err="1"/>
              <a:t>jika</a:t>
            </a:r>
            <a:r>
              <a:rPr lang="en-GB" sz="2000" dirty="0"/>
              <a:t> - Z</a:t>
            </a:r>
            <a:r>
              <a:rPr lang="en-GB" sz="2000" baseline="-25000" dirty="0"/>
              <a:t>α/2 </a:t>
            </a:r>
            <a:r>
              <a:rPr lang="en-GB" sz="2000" dirty="0"/>
              <a:t> ≤  Z</a:t>
            </a:r>
            <a:r>
              <a:rPr lang="en-GB" sz="2000" baseline="-25000" dirty="0"/>
              <a:t>o </a:t>
            </a:r>
            <a:r>
              <a:rPr lang="en-GB" sz="2000" dirty="0" smtClean="0"/>
              <a:t>≤Z</a:t>
            </a:r>
            <a:r>
              <a:rPr lang="en-GB" sz="2000" baseline="-25000" dirty="0" smtClean="0"/>
              <a:t>α/2</a:t>
            </a:r>
            <a:r>
              <a:rPr lang="en-GB" sz="2000" baseline="-25000" dirty="0"/>
              <a:t> </a:t>
            </a:r>
            <a:r>
              <a:rPr lang="en-GB" sz="2000" dirty="0"/>
              <a:t> </a:t>
            </a:r>
            <a:endParaRPr lang="id-ID" sz="2000" dirty="0" smtClean="0"/>
          </a:p>
          <a:p>
            <a:r>
              <a:rPr lang="en-GB" sz="2000" dirty="0" err="1" smtClean="0"/>
              <a:t>H</a:t>
            </a:r>
            <a:r>
              <a:rPr lang="en-GB" sz="2000" baseline="-25000" dirty="0" err="1" smtClean="0"/>
              <a:t>o</a:t>
            </a:r>
            <a:r>
              <a:rPr lang="en-GB" sz="2000" dirty="0" smtClean="0"/>
              <a:t> di </a:t>
            </a:r>
            <a:r>
              <a:rPr lang="en-GB" sz="2000" dirty="0" err="1" smtClean="0"/>
              <a:t>tolak</a:t>
            </a:r>
            <a:r>
              <a:rPr lang="en-GB" sz="2000" dirty="0" smtClean="0"/>
              <a:t> </a:t>
            </a:r>
            <a:r>
              <a:rPr lang="en-GB" sz="2000" dirty="0" err="1" smtClean="0"/>
              <a:t>jika</a:t>
            </a:r>
            <a:r>
              <a:rPr lang="en-GB" sz="2000" dirty="0" smtClean="0"/>
              <a:t> </a:t>
            </a:r>
            <a:r>
              <a:rPr lang="en-GB" sz="2000" dirty="0" err="1" smtClean="0"/>
              <a:t>Z</a:t>
            </a:r>
            <a:r>
              <a:rPr lang="en-GB" sz="2000" baseline="-25000" dirty="0" err="1" smtClean="0"/>
              <a:t>o</a:t>
            </a:r>
            <a:r>
              <a:rPr lang="en-GB" sz="2000" dirty="0" smtClean="0"/>
              <a:t> &gt; Z</a:t>
            </a:r>
            <a:r>
              <a:rPr lang="en-GB" sz="2000" baseline="-25000" dirty="0" smtClean="0"/>
              <a:t>α/2 </a:t>
            </a:r>
            <a:r>
              <a:rPr lang="en-GB" sz="2000" dirty="0" err="1" smtClean="0"/>
              <a:t>atau</a:t>
            </a:r>
            <a:r>
              <a:rPr lang="en-GB" sz="2000" dirty="0" smtClean="0"/>
              <a:t> </a:t>
            </a:r>
            <a:r>
              <a:rPr lang="en-GB" sz="2000" dirty="0" err="1" smtClean="0"/>
              <a:t>Z</a:t>
            </a:r>
            <a:r>
              <a:rPr lang="en-GB" sz="2000" baseline="-25000" dirty="0" err="1" smtClean="0"/>
              <a:t>o</a:t>
            </a:r>
            <a:r>
              <a:rPr lang="en-GB" sz="2000" baseline="-25000" dirty="0" smtClean="0"/>
              <a:t> </a:t>
            </a:r>
            <a:r>
              <a:rPr lang="en-GB" sz="2000" dirty="0" smtClean="0"/>
              <a:t>&lt;-Z</a:t>
            </a:r>
            <a:r>
              <a:rPr lang="en-GB" sz="2000" baseline="-25000" dirty="0" smtClean="0"/>
              <a:t>α/2 </a:t>
            </a:r>
            <a:r>
              <a:rPr lang="en-GB" sz="2000" dirty="0" smtClean="0"/>
              <a:t> </a:t>
            </a:r>
            <a:endParaRPr lang="id-ID" sz="2000" dirty="0" smtClean="0"/>
          </a:p>
          <a:p>
            <a:endParaRPr lang="en-GB" b="1" i="1" dirty="0"/>
          </a:p>
        </p:txBody>
      </p:sp>
      <p:sp>
        <p:nvSpPr>
          <p:cNvPr id="6" name="TextBox 5">
            <a:extLst>
              <a:ext uri="{FF2B5EF4-FFF2-40B4-BE49-F238E27FC236}">
                <a16:creationId xmlns:a16="http://schemas.microsoft.com/office/drawing/2014/main" xmlns="" id="{FE992E42-4BC9-4FDD-B25A-E301B9965D0A}"/>
              </a:ext>
            </a:extLst>
          </p:cNvPr>
          <p:cNvSpPr txBox="1"/>
          <p:nvPr/>
        </p:nvSpPr>
        <p:spPr>
          <a:xfrm>
            <a:off x="4751362" y="756622"/>
            <a:ext cx="3430173" cy="461665"/>
          </a:xfrm>
          <a:prstGeom prst="rect">
            <a:avLst/>
          </a:prstGeom>
          <a:noFill/>
        </p:spPr>
        <p:txBody>
          <a:bodyPr wrap="square" rtlCol="0">
            <a:spAutoFit/>
          </a:bodyPr>
          <a:lstStyle/>
          <a:p>
            <a:r>
              <a:rPr lang="en-US" sz="2400" b="1" dirty="0">
                <a:ln w="0"/>
                <a:solidFill>
                  <a:srgbClr val="FF0000"/>
                </a:solidFill>
                <a:effectLst>
                  <a:outerShdw blurRad="38100" dist="19050" dir="2700000" algn="tl" rotWithShape="0">
                    <a:schemeClr val="dk1">
                      <a:alpha val="40000"/>
                    </a:schemeClr>
                  </a:outerShdw>
                </a:effectLst>
              </a:rPr>
              <a:t>SAMPEL BESAR</a:t>
            </a:r>
            <a:r>
              <a:rPr lang="id-ID" sz="2400" b="1" dirty="0">
                <a:ln w="0"/>
                <a:solidFill>
                  <a:srgbClr val="FF0000"/>
                </a:solidFill>
                <a:effectLst>
                  <a:outerShdw blurRad="38100" dist="19050" dir="2700000" algn="tl" rotWithShape="0">
                    <a:schemeClr val="dk1">
                      <a:alpha val="40000"/>
                    </a:schemeClr>
                  </a:outerShdw>
                </a:effectLst>
              </a:rPr>
              <a:t> (n &gt;30</a:t>
            </a:r>
            <a:r>
              <a:rPr lang="id-ID" sz="2400" b="1" dirty="0">
                <a:ln w="0"/>
                <a:effectLst>
                  <a:outerShdw blurRad="38100" dist="19050" dir="2700000" algn="tl" rotWithShape="0">
                    <a:schemeClr val="dk1">
                      <a:alpha val="40000"/>
                    </a:schemeClr>
                  </a:outerShdw>
                </a:effectLst>
              </a:rPr>
              <a:t>)</a:t>
            </a:r>
            <a:endParaRPr lang="en-ID" sz="2400" b="1" dirty="0">
              <a:ln w="0"/>
              <a:effectLst>
                <a:outerShdw blurRad="38100" dist="19050" dir="2700000" algn="tl" rotWithShape="0">
                  <a:schemeClr val="dk1">
                    <a:alpha val="40000"/>
                  </a:schemeClr>
                </a:outerShdw>
              </a:effectLst>
            </a:endParaRPr>
          </a:p>
        </p:txBody>
      </p:sp>
      <p:sp>
        <p:nvSpPr>
          <p:cNvPr id="7" name="Rectangle 6"/>
          <p:cNvSpPr>
            <a:spLocks noChangeArrowheads="1"/>
          </p:cNvSpPr>
          <p:nvPr/>
        </p:nvSpPr>
        <p:spPr bwMode="auto">
          <a:xfrm>
            <a:off x="10024075" y="6553200"/>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atinLnBrk="1"/>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extLst>
      <p:ext uri="{BB962C8B-B14F-4D97-AF65-F5344CB8AC3E}">
        <p14:creationId xmlns:p14="http://schemas.microsoft.com/office/powerpoint/2010/main" val="966588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5D829C7B-63B6-4066-96CA-EC7C1AD6E2BA}"/>
              </a:ext>
            </a:extLst>
          </p:cNvPr>
          <p:cNvSpPr/>
          <p:nvPr/>
        </p:nvSpPr>
        <p:spPr>
          <a:xfrm>
            <a:off x="1161535" y="179496"/>
            <a:ext cx="6821879" cy="5730323"/>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3" name="Picture 2">
            <a:hlinkClick r:id="rId2"/>
            <a:extLst>
              <a:ext uri="{FF2B5EF4-FFF2-40B4-BE49-F238E27FC236}">
                <a16:creationId xmlns:a16="http://schemas.microsoft.com/office/drawing/2014/main" xmlns="" id="{20CF2D22-A5DA-49B1-BD80-ED4203DB07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283941" y="1716311"/>
            <a:ext cx="4695979" cy="1328345"/>
          </a:xfrm>
          <a:prstGeom prst="rect">
            <a:avLst/>
          </a:prstGeom>
          <a:noFill/>
          <a:ln>
            <a:noFill/>
          </a:ln>
        </p:spPr>
      </p:pic>
      <p:sp>
        <p:nvSpPr>
          <p:cNvPr id="4" name="TextBox 3">
            <a:extLst>
              <a:ext uri="{FF2B5EF4-FFF2-40B4-BE49-F238E27FC236}">
                <a16:creationId xmlns:a16="http://schemas.microsoft.com/office/drawing/2014/main" xmlns="" id="{1A7A6F97-59EA-46C6-8AF2-25B5477D3E69}"/>
              </a:ext>
            </a:extLst>
          </p:cNvPr>
          <p:cNvSpPr txBox="1"/>
          <p:nvPr/>
        </p:nvSpPr>
        <p:spPr>
          <a:xfrm>
            <a:off x="2197444" y="1210273"/>
            <a:ext cx="4858676" cy="415498"/>
          </a:xfrm>
          <a:prstGeom prst="rect">
            <a:avLst/>
          </a:prstGeom>
          <a:noFill/>
        </p:spPr>
        <p:txBody>
          <a:bodyPr wrap="square" rtlCol="0">
            <a:spAutoFit/>
          </a:bodyPr>
          <a:lstStyle/>
          <a:p>
            <a:r>
              <a:rPr lang="en-GB" sz="2100" dirty="0" err="1">
                <a:solidFill>
                  <a:schemeClr val="bg1"/>
                </a:solidFill>
              </a:rPr>
              <a:t>Simpangan</a:t>
            </a:r>
            <a:r>
              <a:rPr lang="en-GB" sz="2100" dirty="0">
                <a:solidFill>
                  <a:schemeClr val="bg1"/>
                </a:solidFill>
              </a:rPr>
              <a:t> </a:t>
            </a:r>
            <a:r>
              <a:rPr lang="en-GB" sz="2100" dirty="0" err="1">
                <a:solidFill>
                  <a:schemeClr val="bg1"/>
                </a:solidFill>
              </a:rPr>
              <a:t>baku</a:t>
            </a:r>
            <a:r>
              <a:rPr lang="en-GB" sz="2100" dirty="0">
                <a:solidFill>
                  <a:schemeClr val="bg1"/>
                </a:solidFill>
              </a:rPr>
              <a:t> </a:t>
            </a:r>
            <a:r>
              <a:rPr lang="en-GB" sz="2100" dirty="0" err="1">
                <a:solidFill>
                  <a:schemeClr val="bg1"/>
                </a:solidFill>
              </a:rPr>
              <a:t>populasi</a:t>
            </a:r>
            <a:r>
              <a:rPr lang="en-GB" sz="2100" dirty="0">
                <a:solidFill>
                  <a:schemeClr val="bg1"/>
                </a:solidFill>
              </a:rPr>
              <a:t> ( σ ) di </a:t>
            </a:r>
            <a:r>
              <a:rPr lang="en-GB" sz="2100" dirty="0" err="1">
                <a:solidFill>
                  <a:schemeClr val="bg1"/>
                </a:solidFill>
              </a:rPr>
              <a:t>ketahui</a:t>
            </a:r>
            <a:r>
              <a:rPr lang="en-GB" sz="2100" dirty="0">
                <a:solidFill>
                  <a:schemeClr val="bg1"/>
                </a:solidFill>
              </a:rPr>
              <a:t> :</a:t>
            </a:r>
            <a:endParaRPr lang="en-ID" sz="2100" dirty="0">
              <a:solidFill>
                <a:schemeClr val="bg1"/>
              </a:solidFill>
            </a:endParaRPr>
          </a:p>
        </p:txBody>
      </p:sp>
      <p:pic>
        <p:nvPicPr>
          <p:cNvPr id="5" name="Picture 4">
            <a:hlinkClick r:id="rId4"/>
            <a:extLst>
              <a:ext uri="{FF2B5EF4-FFF2-40B4-BE49-F238E27FC236}">
                <a16:creationId xmlns:a16="http://schemas.microsoft.com/office/drawing/2014/main" xmlns="" id="{5A6520B8-3C11-434E-86C0-109312DB0DF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283941" y="3707028"/>
            <a:ext cx="4649911" cy="1347572"/>
          </a:xfrm>
          <a:prstGeom prst="rect">
            <a:avLst/>
          </a:prstGeom>
          <a:noFill/>
          <a:ln>
            <a:noFill/>
          </a:ln>
        </p:spPr>
      </p:pic>
      <p:sp>
        <p:nvSpPr>
          <p:cNvPr id="6" name="TextBox 5">
            <a:extLst>
              <a:ext uri="{FF2B5EF4-FFF2-40B4-BE49-F238E27FC236}">
                <a16:creationId xmlns:a16="http://schemas.microsoft.com/office/drawing/2014/main" xmlns="" id="{B80ACF32-2F15-4F8E-BC28-4DB24AD82F4D}"/>
              </a:ext>
            </a:extLst>
          </p:cNvPr>
          <p:cNvSpPr txBox="1"/>
          <p:nvPr/>
        </p:nvSpPr>
        <p:spPr>
          <a:xfrm>
            <a:off x="1981200" y="3196763"/>
            <a:ext cx="5455920" cy="415498"/>
          </a:xfrm>
          <a:prstGeom prst="rect">
            <a:avLst/>
          </a:prstGeom>
          <a:noFill/>
        </p:spPr>
        <p:txBody>
          <a:bodyPr wrap="square" rtlCol="0">
            <a:spAutoFit/>
          </a:bodyPr>
          <a:lstStyle/>
          <a:p>
            <a:r>
              <a:rPr lang="en-GB" sz="2100" dirty="0" err="1">
                <a:solidFill>
                  <a:schemeClr val="bg1"/>
                </a:solidFill>
              </a:rPr>
              <a:t>Simpangan</a:t>
            </a:r>
            <a:r>
              <a:rPr lang="en-GB" sz="2100" dirty="0">
                <a:solidFill>
                  <a:schemeClr val="bg1"/>
                </a:solidFill>
              </a:rPr>
              <a:t> </a:t>
            </a:r>
            <a:r>
              <a:rPr lang="en-GB" sz="2100" dirty="0" err="1">
                <a:solidFill>
                  <a:schemeClr val="bg1"/>
                </a:solidFill>
              </a:rPr>
              <a:t>baku</a:t>
            </a:r>
            <a:r>
              <a:rPr lang="en-GB" sz="2100" dirty="0">
                <a:solidFill>
                  <a:schemeClr val="bg1"/>
                </a:solidFill>
              </a:rPr>
              <a:t> </a:t>
            </a:r>
            <a:r>
              <a:rPr lang="en-GB" sz="2100" dirty="0" err="1">
                <a:solidFill>
                  <a:schemeClr val="bg1"/>
                </a:solidFill>
              </a:rPr>
              <a:t>populasi</a:t>
            </a:r>
            <a:r>
              <a:rPr lang="en-GB" sz="2100" dirty="0">
                <a:solidFill>
                  <a:schemeClr val="bg1"/>
                </a:solidFill>
              </a:rPr>
              <a:t> ( σ ) </a:t>
            </a:r>
            <a:r>
              <a:rPr lang="en-GB" sz="2100" dirty="0" err="1">
                <a:solidFill>
                  <a:schemeClr val="bg1"/>
                </a:solidFill>
              </a:rPr>
              <a:t>tidak</a:t>
            </a:r>
            <a:r>
              <a:rPr lang="en-GB" sz="2100" dirty="0">
                <a:solidFill>
                  <a:schemeClr val="bg1"/>
                </a:solidFill>
              </a:rPr>
              <a:t> di </a:t>
            </a:r>
            <a:r>
              <a:rPr lang="en-GB" sz="2100" dirty="0" err="1">
                <a:solidFill>
                  <a:schemeClr val="bg1"/>
                </a:solidFill>
              </a:rPr>
              <a:t>ketahui</a:t>
            </a:r>
            <a:r>
              <a:rPr lang="en-GB" sz="2100" dirty="0">
                <a:solidFill>
                  <a:schemeClr val="bg1"/>
                </a:solidFill>
              </a:rPr>
              <a:t> </a:t>
            </a:r>
            <a:r>
              <a:rPr lang="en-GB" dirty="0">
                <a:solidFill>
                  <a:schemeClr val="bg1"/>
                </a:solidFill>
              </a:rPr>
              <a:t>:</a:t>
            </a:r>
            <a:endParaRPr lang="en-ID" dirty="0">
              <a:solidFill>
                <a:schemeClr val="bg1"/>
              </a:solidFill>
            </a:endParaRPr>
          </a:p>
        </p:txBody>
      </p:sp>
      <p:sp>
        <p:nvSpPr>
          <p:cNvPr id="7" name="TextBox 6">
            <a:extLst>
              <a:ext uri="{FF2B5EF4-FFF2-40B4-BE49-F238E27FC236}">
                <a16:creationId xmlns:a16="http://schemas.microsoft.com/office/drawing/2014/main" xmlns="" id="{97B9C363-89A7-4BF0-A28A-5425537B93DC}"/>
              </a:ext>
            </a:extLst>
          </p:cNvPr>
          <p:cNvSpPr txBox="1"/>
          <p:nvPr/>
        </p:nvSpPr>
        <p:spPr>
          <a:xfrm>
            <a:off x="3413760" y="552844"/>
            <a:ext cx="2859257" cy="707886"/>
          </a:xfrm>
          <a:prstGeom prst="rect">
            <a:avLst/>
          </a:prstGeom>
          <a:noFill/>
        </p:spPr>
        <p:txBody>
          <a:bodyPr wrap="square" rtlCol="0">
            <a:spAutoFit/>
          </a:bodyPr>
          <a:lstStyle/>
          <a:p>
            <a:r>
              <a:rPr lang="en-GB" sz="2200" b="1" dirty="0">
                <a:solidFill>
                  <a:schemeClr val="bg1"/>
                </a:solidFill>
              </a:rPr>
              <a:t>4. UJI STATISTIK</a:t>
            </a:r>
            <a:endParaRPr lang="en-ID" sz="2200" b="1" dirty="0">
              <a:solidFill>
                <a:schemeClr val="bg1"/>
              </a:solidFill>
            </a:endParaRPr>
          </a:p>
          <a:p>
            <a:endParaRPr lang="en-ID" dirty="0"/>
          </a:p>
        </p:txBody>
      </p:sp>
      <p:sp>
        <p:nvSpPr>
          <p:cNvPr id="8" name="Oval 7">
            <a:extLst>
              <a:ext uri="{FF2B5EF4-FFF2-40B4-BE49-F238E27FC236}">
                <a16:creationId xmlns:a16="http://schemas.microsoft.com/office/drawing/2014/main" xmlns="" id="{393629FB-0098-4FA7-9843-B329A0846A6C}"/>
              </a:ext>
            </a:extLst>
          </p:cNvPr>
          <p:cNvSpPr/>
          <p:nvPr/>
        </p:nvSpPr>
        <p:spPr>
          <a:xfrm>
            <a:off x="7269480" y="1716311"/>
            <a:ext cx="4688425" cy="4379689"/>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b="1" dirty="0"/>
              <a:t>5. KESIMPULAN</a:t>
            </a:r>
          </a:p>
          <a:p>
            <a:endParaRPr lang="en-GB" sz="2000" b="1" dirty="0"/>
          </a:p>
          <a:p>
            <a:r>
              <a:rPr lang="en-GB" sz="2000" dirty="0" err="1"/>
              <a:t>Menyimpulkan</a:t>
            </a:r>
            <a:r>
              <a:rPr lang="en-GB" sz="2000" dirty="0"/>
              <a:t> </a:t>
            </a:r>
            <a:r>
              <a:rPr lang="en-GB" sz="2000" dirty="0" err="1"/>
              <a:t>tentang</a:t>
            </a:r>
            <a:r>
              <a:rPr lang="en-GB" sz="2000" dirty="0"/>
              <a:t> </a:t>
            </a:r>
            <a:r>
              <a:rPr lang="en-GB" sz="2000" dirty="0" err="1"/>
              <a:t>penerimaan</a:t>
            </a:r>
            <a:r>
              <a:rPr lang="en-GB" sz="2000" dirty="0"/>
              <a:t> </a:t>
            </a:r>
            <a:r>
              <a:rPr lang="en-GB" sz="2000" dirty="0" err="1"/>
              <a:t>atau</a:t>
            </a:r>
            <a:r>
              <a:rPr lang="en-GB" sz="2000" dirty="0"/>
              <a:t> </a:t>
            </a:r>
            <a:r>
              <a:rPr lang="en-GB" sz="2000" dirty="0" err="1"/>
              <a:t>penolakan</a:t>
            </a:r>
            <a:r>
              <a:rPr lang="en-GB" sz="2000" dirty="0"/>
              <a:t> H</a:t>
            </a:r>
            <a:r>
              <a:rPr lang="en-GB" sz="2000" baseline="-25000" dirty="0"/>
              <a:t>o</a:t>
            </a:r>
            <a:r>
              <a:rPr lang="en-GB" sz="2000" dirty="0"/>
              <a:t> (</a:t>
            </a:r>
            <a:r>
              <a:rPr lang="en-GB" sz="2000" dirty="0" err="1"/>
              <a:t>sesuai</a:t>
            </a:r>
            <a:r>
              <a:rPr lang="en-GB" sz="2000" dirty="0"/>
              <a:t> </a:t>
            </a:r>
            <a:r>
              <a:rPr lang="en-GB" sz="2000" dirty="0" err="1"/>
              <a:t>dengan</a:t>
            </a:r>
            <a:r>
              <a:rPr lang="en-GB" sz="2000" dirty="0"/>
              <a:t> </a:t>
            </a:r>
            <a:r>
              <a:rPr lang="en-GB" sz="2000" dirty="0" err="1"/>
              <a:t>kriteria</a:t>
            </a:r>
            <a:r>
              <a:rPr lang="en-GB" sz="2000" dirty="0"/>
              <a:t> </a:t>
            </a:r>
            <a:r>
              <a:rPr lang="en-GB" sz="2000" dirty="0" err="1"/>
              <a:t>pengujiannya</a:t>
            </a:r>
            <a:r>
              <a:rPr lang="en-GB" sz="2000" dirty="0"/>
              <a:t>).</a:t>
            </a:r>
            <a:endParaRPr lang="en-ID" sz="2000" dirty="0"/>
          </a:p>
          <a:p>
            <a:r>
              <a:rPr lang="en-GB" sz="2000" dirty="0"/>
              <a:t>a)      </a:t>
            </a:r>
            <a:r>
              <a:rPr lang="en-GB" sz="2000" dirty="0" err="1"/>
              <a:t>Jika</a:t>
            </a:r>
            <a:r>
              <a:rPr lang="en-GB" sz="2000" dirty="0"/>
              <a:t> H</a:t>
            </a:r>
            <a:r>
              <a:rPr lang="en-GB" sz="2000" baseline="-25000" dirty="0"/>
              <a:t>0</a:t>
            </a:r>
            <a:r>
              <a:rPr lang="en-GB" sz="2000" dirty="0"/>
              <a:t> </a:t>
            </a:r>
            <a:r>
              <a:rPr lang="en-GB" sz="2000" dirty="0" err="1"/>
              <a:t>diterima</a:t>
            </a:r>
            <a:r>
              <a:rPr lang="en-GB" sz="2000" dirty="0"/>
              <a:t> </a:t>
            </a:r>
            <a:r>
              <a:rPr lang="en-GB" sz="2000" dirty="0" err="1"/>
              <a:t>maka</a:t>
            </a:r>
            <a:r>
              <a:rPr lang="en-GB" sz="2000" dirty="0"/>
              <a:t> </a:t>
            </a:r>
            <a:r>
              <a:rPr lang="en-GB" sz="2000" dirty="0" smtClean="0"/>
              <a:t> 	 H</a:t>
            </a:r>
            <a:r>
              <a:rPr lang="en-GB" sz="2000" baseline="-25000" dirty="0" smtClean="0"/>
              <a:t>1</a:t>
            </a:r>
            <a:r>
              <a:rPr lang="en-GB" sz="2000" dirty="0"/>
              <a:t> di </a:t>
            </a:r>
            <a:r>
              <a:rPr lang="en-GB" sz="2000" dirty="0" err="1"/>
              <a:t>tolak</a:t>
            </a:r>
            <a:endParaRPr lang="en-ID" sz="2000" dirty="0"/>
          </a:p>
          <a:p>
            <a:r>
              <a:rPr lang="en-GB" sz="2000" dirty="0"/>
              <a:t>b)      </a:t>
            </a:r>
            <a:r>
              <a:rPr lang="en-GB" sz="2000" dirty="0" err="1"/>
              <a:t>Jika</a:t>
            </a:r>
            <a:r>
              <a:rPr lang="en-GB" sz="2000" dirty="0"/>
              <a:t> H</a:t>
            </a:r>
            <a:r>
              <a:rPr lang="en-GB" sz="2000" baseline="-25000" dirty="0"/>
              <a:t>0 </a:t>
            </a:r>
            <a:r>
              <a:rPr lang="en-GB" sz="2000" dirty="0"/>
              <a:t>di </a:t>
            </a:r>
            <a:r>
              <a:rPr lang="en-GB" sz="2000" dirty="0" err="1"/>
              <a:t>tolak</a:t>
            </a:r>
            <a:r>
              <a:rPr lang="en-GB" sz="2000" dirty="0"/>
              <a:t> </a:t>
            </a:r>
            <a:r>
              <a:rPr lang="en-GB" sz="2000" dirty="0" err="1"/>
              <a:t>maka</a:t>
            </a:r>
            <a:r>
              <a:rPr lang="en-GB" sz="2000" dirty="0"/>
              <a:t> </a:t>
            </a:r>
            <a:r>
              <a:rPr lang="en-GB" sz="2000" dirty="0" smtClean="0"/>
              <a:t>  </a:t>
            </a:r>
          </a:p>
          <a:p>
            <a:r>
              <a:rPr lang="en-GB" sz="2000" dirty="0"/>
              <a:t> </a:t>
            </a:r>
            <a:r>
              <a:rPr lang="en-GB" sz="2000" dirty="0" smtClean="0"/>
              <a:t>	 H</a:t>
            </a:r>
            <a:r>
              <a:rPr lang="en-GB" sz="2000" baseline="-25000" dirty="0" smtClean="0"/>
              <a:t>1</a:t>
            </a:r>
            <a:r>
              <a:rPr lang="en-GB" sz="2000" dirty="0"/>
              <a:t> di </a:t>
            </a:r>
            <a:r>
              <a:rPr lang="en-GB" sz="2000" dirty="0" err="1"/>
              <a:t>terima</a:t>
            </a:r>
            <a:endParaRPr lang="en-ID" sz="2000" dirty="0"/>
          </a:p>
        </p:txBody>
      </p:sp>
      <p:sp>
        <p:nvSpPr>
          <p:cNvPr id="9" name="Rectangle 8"/>
          <p:cNvSpPr>
            <a:spLocks noChangeArrowheads="1"/>
          </p:cNvSpPr>
          <p:nvPr/>
        </p:nvSpPr>
        <p:spPr bwMode="auto">
          <a:xfrm>
            <a:off x="10024075" y="6553200"/>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atinLnBrk="1"/>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extLst>
      <p:ext uri="{BB962C8B-B14F-4D97-AF65-F5344CB8AC3E}">
        <p14:creationId xmlns:p14="http://schemas.microsoft.com/office/powerpoint/2010/main" val="1627578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TextBox 8"/>
              <p:cNvSpPr txBox="1"/>
              <p:nvPr/>
            </p:nvSpPr>
            <p:spPr>
              <a:xfrm>
                <a:off x="1645920" y="66388"/>
                <a:ext cx="10378440" cy="7035452"/>
              </a:xfrm>
              <a:prstGeom prst="rect">
                <a:avLst/>
              </a:prstGeom>
              <a:noFill/>
            </p:spPr>
            <p:txBody>
              <a:bodyPr wrap="square" rtlCol="0">
                <a:spAutoFit/>
              </a:bodyPr>
              <a:lstStyle/>
              <a:p>
                <a:r>
                  <a:rPr lang="id-ID" sz="2800" b="1" dirty="0">
                    <a:solidFill>
                      <a:srgbClr val="00B0F0"/>
                    </a:solidFill>
                    <a:latin typeface="Century Gothic" panose="020B0502020202020204" pitchFamily="34" charset="0"/>
                  </a:rPr>
                  <a:t>Contoh </a:t>
                </a:r>
                <a:r>
                  <a:rPr lang="id-ID" sz="2800" b="1" dirty="0" smtClean="0">
                    <a:solidFill>
                      <a:srgbClr val="00B0F0"/>
                    </a:solidFill>
                    <a:latin typeface="Century Gothic" panose="020B0502020202020204" pitchFamily="34" charset="0"/>
                  </a:rPr>
                  <a:t>soal</a:t>
                </a:r>
                <a:r>
                  <a:rPr lang="en-US" sz="2800" b="1" dirty="0" smtClean="0">
                    <a:solidFill>
                      <a:srgbClr val="00B0F0"/>
                    </a:solidFill>
                    <a:latin typeface="Century Gothic" panose="020B0502020202020204" pitchFamily="34" charset="0"/>
                  </a:rPr>
                  <a:t> 3</a:t>
                </a:r>
                <a:r>
                  <a:rPr lang="id-ID" sz="2800" b="1" dirty="0" smtClean="0">
                    <a:solidFill>
                      <a:srgbClr val="00B0F0"/>
                    </a:solidFill>
                    <a:latin typeface="Century Gothic" panose="020B0502020202020204" pitchFamily="34" charset="0"/>
                  </a:rPr>
                  <a:t>: </a:t>
                </a:r>
                <a:r>
                  <a:rPr lang="id-ID" sz="2800" b="1" dirty="0">
                    <a:solidFill>
                      <a:srgbClr val="00B0F0"/>
                    </a:solidFill>
                    <a:latin typeface="Century Gothic" panose="020B0502020202020204" pitchFamily="34" charset="0"/>
                  </a:rPr>
                  <a:t>(Sampel besar (n &gt; 30))</a:t>
                </a:r>
              </a:p>
              <a:p>
                <a:r>
                  <a:rPr lang="id-ID" sz="1400" dirty="0">
                    <a:latin typeface="Century Gothic" panose="020B0502020202020204" pitchFamily="34" charset="0"/>
                  </a:rPr>
                  <a:t/>
                </a:r>
                <a:br>
                  <a:rPr lang="id-ID" sz="1400" dirty="0">
                    <a:latin typeface="Century Gothic" panose="020B0502020202020204" pitchFamily="34" charset="0"/>
                  </a:rPr>
                </a:br>
                <a:r>
                  <a:rPr lang="id-ID" dirty="0">
                    <a:latin typeface="Century Gothic" panose="020B0502020202020204" pitchFamily="34" charset="0"/>
                  </a:rPr>
                  <a:t>Seorang peneliti menyatakan bahwa saos merk A mempunyai rata-rata lama penyimpanan yang sama dengan Merk B. Untuk keperluan tersebut diambil sampel yaitu untuk saos A diambil sebanyak 120 sampel yang menghasilkan masa simpan 26 bulan dengan simpangan baku 2 bulan. Saos B diambil 98 sampel yang menghasilkan masa simpan 23 bulan dan simpangan baku 1 bulan. Ujilah dengan taraf nyata 5% dengan hipotesis alternatif masa simpan A lebih besar dari B.</a:t>
                </a:r>
              </a:p>
              <a:p>
                <a:endParaRPr lang="id-ID" dirty="0">
                  <a:latin typeface="Century Gothic" panose="020B0502020202020204" pitchFamily="34" charset="0"/>
                </a:endParaRPr>
              </a:p>
              <a:p>
                <a:r>
                  <a:rPr lang="id-ID" sz="2000" b="1" dirty="0">
                    <a:latin typeface="Century Gothic" panose="020B0502020202020204" pitchFamily="34" charset="0"/>
                  </a:rPr>
                  <a:t>Penyelesaian:</a:t>
                </a:r>
              </a:p>
              <a:p>
                <a:r>
                  <a:rPr lang="id-ID" dirty="0">
                    <a:latin typeface="Century Gothic" panose="020B0502020202020204" pitchFamily="34" charset="0"/>
                  </a:rPr>
                  <a:t>Diketahui: N</a:t>
                </a:r>
                <a:r>
                  <a:rPr lang="id-ID" baseline="-25000" dirty="0">
                    <a:latin typeface="Century Gothic" panose="020B0502020202020204" pitchFamily="34" charset="0"/>
                  </a:rPr>
                  <a:t>1</a:t>
                </a:r>
                <a:r>
                  <a:rPr lang="id-ID" dirty="0">
                    <a:latin typeface="Century Gothic" panose="020B0502020202020204" pitchFamily="34" charset="0"/>
                  </a:rPr>
                  <a:t> =  120 	X</a:t>
                </a:r>
                <a:r>
                  <a:rPr lang="id-ID" baseline="-25000" dirty="0">
                    <a:latin typeface="Century Gothic" panose="020B0502020202020204" pitchFamily="34" charset="0"/>
                  </a:rPr>
                  <a:t>1</a:t>
                </a:r>
                <a:r>
                  <a:rPr lang="id-ID" dirty="0">
                    <a:latin typeface="Century Gothic" panose="020B0502020202020204" pitchFamily="34" charset="0"/>
                  </a:rPr>
                  <a:t> = 26	S₁ = 2 </a:t>
                </a:r>
                <a:r>
                  <a:rPr lang="pt-BR" dirty="0">
                    <a:latin typeface="Century Gothic" panose="020B0502020202020204" pitchFamily="34" charset="0"/>
                  </a:rPr>
                  <a:t>		</a:t>
                </a:r>
                <a:endParaRPr lang="id-ID" dirty="0">
                  <a:latin typeface="Century Gothic" panose="020B0502020202020204" pitchFamily="34" charset="0"/>
                </a:endParaRPr>
              </a:p>
              <a:p>
                <a:r>
                  <a:rPr lang="id-ID" dirty="0">
                    <a:latin typeface="Century Gothic" panose="020B0502020202020204" pitchFamily="34" charset="0"/>
                  </a:rPr>
                  <a:t>		</a:t>
                </a:r>
                <a:r>
                  <a:rPr lang="id-ID" dirty="0" smtClean="0">
                    <a:latin typeface="Century Gothic" panose="020B0502020202020204" pitchFamily="34" charset="0"/>
                  </a:rPr>
                  <a:t>     N</a:t>
                </a:r>
                <a:r>
                  <a:rPr lang="id-ID" baseline="-25000" dirty="0" smtClean="0">
                    <a:latin typeface="Century Gothic" panose="020B0502020202020204" pitchFamily="34" charset="0"/>
                  </a:rPr>
                  <a:t>2</a:t>
                </a:r>
                <a:r>
                  <a:rPr lang="id-ID" dirty="0" smtClean="0">
                    <a:latin typeface="Century Gothic" panose="020B0502020202020204" pitchFamily="34" charset="0"/>
                  </a:rPr>
                  <a:t> </a:t>
                </a:r>
                <a:r>
                  <a:rPr lang="id-ID" dirty="0">
                    <a:latin typeface="Century Gothic" panose="020B0502020202020204" pitchFamily="34" charset="0"/>
                  </a:rPr>
                  <a:t>= 98 	X</a:t>
                </a:r>
                <a:r>
                  <a:rPr lang="id-ID" baseline="-25000" dirty="0">
                    <a:latin typeface="Century Gothic" panose="020B0502020202020204" pitchFamily="34" charset="0"/>
                  </a:rPr>
                  <a:t>2 </a:t>
                </a:r>
                <a:r>
                  <a:rPr lang="id-ID" dirty="0">
                    <a:latin typeface="Century Gothic" panose="020B0502020202020204" pitchFamily="34" charset="0"/>
                  </a:rPr>
                  <a:t>= 23 	S</a:t>
                </a:r>
                <a:r>
                  <a:rPr lang="id-ID" baseline="-25000" dirty="0">
                    <a:latin typeface="Century Gothic" panose="020B0502020202020204" pitchFamily="34" charset="0"/>
                  </a:rPr>
                  <a:t>2 </a:t>
                </a:r>
                <a:r>
                  <a:rPr lang="id-ID" dirty="0">
                    <a:latin typeface="Century Gothic" panose="020B0502020202020204" pitchFamily="34" charset="0"/>
                  </a:rPr>
                  <a:t>= </a:t>
                </a:r>
                <a:r>
                  <a:rPr lang="id-ID" dirty="0" smtClean="0">
                    <a:latin typeface="Century Gothic" panose="020B0502020202020204" pitchFamily="34" charset="0"/>
                  </a:rPr>
                  <a:t>1</a:t>
                </a:r>
                <a:r>
                  <a:rPr lang="id-ID" dirty="0">
                    <a:latin typeface="Century Gothic" panose="020B0502020202020204" pitchFamily="34" charset="0"/>
                  </a:rPr>
                  <a:t/>
                </a:r>
                <a:br>
                  <a:rPr lang="id-ID" dirty="0">
                    <a:latin typeface="Century Gothic" panose="020B0502020202020204" pitchFamily="34" charset="0"/>
                  </a:rPr>
                </a:br>
                <a:r>
                  <a:rPr lang="id-ID" dirty="0">
                    <a:latin typeface="Century Gothic" panose="020B0502020202020204" pitchFamily="34" charset="0"/>
                  </a:rPr>
                  <a:t/>
                </a:r>
                <a:br>
                  <a:rPr lang="id-ID" dirty="0">
                    <a:latin typeface="Century Gothic" panose="020B0502020202020204" pitchFamily="34" charset="0"/>
                  </a:rPr>
                </a:br>
                <a:r>
                  <a:rPr lang="id-ID" dirty="0">
                    <a:latin typeface="Century Gothic" panose="020B0502020202020204" pitchFamily="34" charset="0"/>
                  </a:rPr>
                  <a:t>1) Formulasi Hipotesis : </a:t>
                </a:r>
                <a:r>
                  <a:rPr lang="en-GB" dirty="0"/>
                  <a:t>. </a:t>
                </a:r>
                <a:r>
                  <a:rPr lang="en-GB" dirty="0" err="1"/>
                  <a:t>H</a:t>
                </a:r>
                <a:r>
                  <a:rPr lang="en-GB" baseline="-25000" dirty="0" err="1"/>
                  <a:t>o</a:t>
                </a:r>
                <a:r>
                  <a:rPr lang="en-GB" dirty="0"/>
                  <a:t> : µ</a:t>
                </a:r>
                <a:r>
                  <a:rPr lang="id-ID" baseline="-25000" dirty="0"/>
                  <a:t>1</a:t>
                </a:r>
                <a:r>
                  <a:rPr lang="en-GB" dirty="0"/>
                  <a:t> = µ</a:t>
                </a:r>
                <a:r>
                  <a:rPr lang="id-ID" baseline="-25000" dirty="0"/>
                  <a:t>2</a:t>
                </a:r>
                <a:r>
                  <a:rPr lang="id-ID" dirty="0"/>
                  <a:t> 	</a:t>
                </a:r>
                <a:r>
                  <a:rPr lang="en-GB" dirty="0"/>
                  <a:t>H</a:t>
                </a:r>
                <a:r>
                  <a:rPr lang="id-ID" baseline="-25000" dirty="0"/>
                  <a:t>a</a:t>
                </a:r>
                <a:r>
                  <a:rPr lang="en-GB" dirty="0"/>
                  <a:t> : µ</a:t>
                </a:r>
                <a:r>
                  <a:rPr lang="id-ID" baseline="-25000" dirty="0"/>
                  <a:t>1</a:t>
                </a:r>
                <a:r>
                  <a:rPr lang="id-ID" dirty="0"/>
                  <a:t> </a:t>
                </a:r>
                <a:r>
                  <a:rPr lang="en-GB" dirty="0"/>
                  <a:t>&gt; µ</a:t>
                </a:r>
                <a:r>
                  <a:rPr lang="id-ID" baseline="-25000" dirty="0"/>
                  <a:t>2 </a:t>
                </a:r>
                <a:endParaRPr lang="id-ID" dirty="0"/>
              </a:p>
              <a:p>
                <a:r>
                  <a:rPr lang="id-ID" dirty="0">
                    <a:latin typeface="Century Gothic" panose="020B0502020202020204" pitchFamily="34" charset="0"/>
                  </a:rPr>
                  <a:t>2) Taraf nyata dan nilai Z tabel : </a:t>
                </a:r>
                <a:r>
                  <a:rPr lang="en-GB" dirty="0">
                    <a:latin typeface="Century Gothic" panose="020B0502020202020204" pitchFamily="34" charset="0"/>
                  </a:rPr>
                  <a:t>α</a:t>
                </a:r>
                <a:r>
                  <a:rPr lang="id-ID" dirty="0">
                    <a:latin typeface="Century Gothic" panose="020B0502020202020204" pitchFamily="34" charset="0"/>
                  </a:rPr>
                  <a:t> = 5% = 0,05 maka </a:t>
                </a:r>
                <a:r>
                  <a:rPr lang="en-GB" dirty="0">
                    <a:latin typeface="Century Gothic" panose="020B0502020202020204" pitchFamily="34" charset="0"/>
                  </a:rPr>
                  <a:t>Z</a:t>
                </a:r>
                <a:r>
                  <a:rPr lang="en-GB" baseline="-25000" dirty="0">
                    <a:latin typeface="Century Gothic" panose="020B0502020202020204" pitchFamily="34" charset="0"/>
                  </a:rPr>
                  <a:t>0,05</a:t>
                </a:r>
                <a:r>
                  <a:rPr lang="en-GB" dirty="0">
                    <a:latin typeface="Century Gothic" panose="020B0502020202020204" pitchFamily="34" charset="0"/>
                  </a:rPr>
                  <a:t>  = 1,64 </a:t>
                </a:r>
                <a:endParaRPr lang="id-ID" dirty="0">
                  <a:latin typeface="Century Gothic" panose="020B0502020202020204" pitchFamily="34" charset="0"/>
                </a:endParaRPr>
              </a:p>
              <a:p>
                <a:r>
                  <a:rPr lang="id-ID" dirty="0">
                    <a:latin typeface="Century Gothic" panose="020B0502020202020204" pitchFamily="34" charset="0"/>
                  </a:rPr>
                  <a:t>3) Kriteria Pengujian : </a:t>
                </a:r>
                <a:r>
                  <a:rPr lang="en-GB" dirty="0" err="1">
                    <a:latin typeface="Century Gothic" panose="020B0502020202020204" pitchFamily="34" charset="0"/>
                  </a:rPr>
                  <a:t>H</a:t>
                </a:r>
                <a:r>
                  <a:rPr lang="en-GB" baseline="-25000" dirty="0" err="1">
                    <a:latin typeface="Century Gothic" panose="020B0502020202020204" pitchFamily="34" charset="0"/>
                  </a:rPr>
                  <a:t>o</a:t>
                </a:r>
                <a:r>
                  <a:rPr lang="en-GB" dirty="0">
                    <a:latin typeface="Century Gothic" panose="020B0502020202020204" pitchFamily="34" charset="0"/>
                  </a:rPr>
                  <a:t> di </a:t>
                </a:r>
                <a:r>
                  <a:rPr lang="en-GB" dirty="0" err="1">
                    <a:latin typeface="Century Gothic" panose="020B0502020202020204" pitchFamily="34" charset="0"/>
                  </a:rPr>
                  <a:t>terima</a:t>
                </a:r>
                <a:r>
                  <a:rPr lang="en-GB" dirty="0">
                    <a:latin typeface="Century Gothic" panose="020B0502020202020204" pitchFamily="34" charset="0"/>
                  </a:rPr>
                  <a:t> </a:t>
                </a:r>
                <a:r>
                  <a:rPr lang="en-GB" dirty="0" err="1">
                    <a:latin typeface="Century Gothic" panose="020B0502020202020204" pitchFamily="34" charset="0"/>
                  </a:rPr>
                  <a:t>jika</a:t>
                </a:r>
                <a:r>
                  <a:rPr lang="en-GB" dirty="0">
                    <a:latin typeface="Century Gothic" panose="020B0502020202020204" pitchFamily="34" charset="0"/>
                  </a:rPr>
                  <a:t> Z</a:t>
                </a:r>
                <a:r>
                  <a:rPr lang="en-GB" baseline="-25000" dirty="0">
                    <a:latin typeface="Century Gothic" panose="020B0502020202020204" pitchFamily="34" charset="0"/>
                  </a:rPr>
                  <a:t>o</a:t>
                </a:r>
                <a:r>
                  <a:rPr lang="en-GB" dirty="0">
                    <a:latin typeface="Century Gothic" panose="020B0502020202020204" pitchFamily="34" charset="0"/>
                  </a:rPr>
                  <a:t> ≤ </a:t>
                </a:r>
                <a:r>
                  <a:rPr lang="id-ID" dirty="0">
                    <a:latin typeface="Century Gothic" panose="020B0502020202020204" pitchFamily="34" charset="0"/>
                  </a:rPr>
                  <a:t>1,64 	</a:t>
                </a:r>
                <a:r>
                  <a:rPr lang="en-GB" dirty="0" err="1">
                    <a:latin typeface="Century Gothic" panose="020B0502020202020204" pitchFamily="34" charset="0"/>
                  </a:rPr>
                  <a:t>H</a:t>
                </a:r>
                <a:r>
                  <a:rPr lang="en-GB" baseline="-25000" dirty="0" err="1">
                    <a:latin typeface="Century Gothic" panose="020B0502020202020204" pitchFamily="34" charset="0"/>
                  </a:rPr>
                  <a:t>o</a:t>
                </a:r>
                <a:r>
                  <a:rPr lang="en-GB" dirty="0">
                    <a:latin typeface="Century Gothic" panose="020B0502020202020204" pitchFamily="34" charset="0"/>
                  </a:rPr>
                  <a:t> </a:t>
                </a:r>
                <a:r>
                  <a:rPr lang="en-GB" dirty="0" err="1">
                    <a:latin typeface="Century Gothic" panose="020B0502020202020204" pitchFamily="34" charset="0"/>
                  </a:rPr>
                  <a:t>ditolak</a:t>
                </a:r>
                <a:r>
                  <a:rPr lang="en-GB" dirty="0">
                    <a:latin typeface="Century Gothic" panose="020B0502020202020204" pitchFamily="34" charset="0"/>
                  </a:rPr>
                  <a:t> </a:t>
                </a:r>
                <a:r>
                  <a:rPr lang="en-GB" dirty="0" err="1">
                    <a:latin typeface="Century Gothic" panose="020B0502020202020204" pitchFamily="34" charset="0"/>
                  </a:rPr>
                  <a:t>jika</a:t>
                </a:r>
                <a:r>
                  <a:rPr lang="en-GB" dirty="0">
                    <a:latin typeface="Century Gothic" panose="020B0502020202020204" pitchFamily="34" charset="0"/>
                  </a:rPr>
                  <a:t> Z</a:t>
                </a:r>
                <a:r>
                  <a:rPr lang="en-GB" baseline="-25000" dirty="0">
                    <a:latin typeface="Century Gothic" panose="020B0502020202020204" pitchFamily="34" charset="0"/>
                  </a:rPr>
                  <a:t>o</a:t>
                </a:r>
                <a:r>
                  <a:rPr lang="en-GB" dirty="0">
                    <a:latin typeface="Century Gothic" panose="020B0502020202020204" pitchFamily="34" charset="0"/>
                  </a:rPr>
                  <a:t> &gt; </a:t>
                </a:r>
                <a:r>
                  <a:rPr lang="id-ID" dirty="0">
                    <a:latin typeface="Century Gothic" panose="020B0502020202020204" pitchFamily="34" charset="0"/>
                  </a:rPr>
                  <a:t>1,64</a:t>
                </a:r>
              </a:p>
              <a:p>
                <a:r>
                  <a:rPr lang="id-ID" dirty="0">
                    <a:latin typeface="Century Gothic" panose="020B0502020202020204" pitchFamily="34" charset="0"/>
                  </a:rPr>
                  <a:t>4) Uji Statistik </a:t>
                </a:r>
                <a:r>
                  <a:rPr lang="id-ID" dirty="0" smtClean="0">
                    <a:latin typeface="Century Gothic" panose="020B0502020202020204" pitchFamily="34" charset="0"/>
                  </a:rPr>
                  <a:t>:</a:t>
                </a:r>
                <a:endParaRPr lang="id-ID" dirty="0">
                  <a:latin typeface="Century Gothic" panose="020B0502020202020204" pitchFamily="34" charset="0"/>
                </a:endParaRPr>
              </a:p>
              <a:p>
                <a:pPr/>
                <a14:m>
                  <m:oMathPara xmlns:m="http://schemas.openxmlformats.org/officeDocument/2006/math">
                    <m:oMathParaPr>
                      <m:jc m:val="centerGroup"/>
                    </m:oMathParaPr>
                    <m:oMath xmlns:m="http://schemas.openxmlformats.org/officeDocument/2006/math">
                      <m:sSub>
                        <m:sSubPr>
                          <m:ctrlPr>
                            <a:rPr lang="id-ID" i="1">
                              <a:latin typeface="Cambria Math"/>
                            </a:rPr>
                          </m:ctrlPr>
                        </m:sSubPr>
                        <m:e>
                          <m:r>
                            <a:rPr lang="id-ID" i="1">
                              <a:latin typeface="Cambria Math" panose="02040503050406030204" pitchFamily="18" charset="0"/>
                            </a:rPr>
                            <m:t>𝑆</m:t>
                          </m:r>
                        </m:e>
                        <m:sub>
                          <m:sSub>
                            <m:sSubPr>
                              <m:ctrlPr>
                                <a:rPr lang="id-ID" i="1">
                                  <a:latin typeface="Cambria Math"/>
                                </a:rPr>
                              </m:ctrlPr>
                            </m:sSubPr>
                            <m:e>
                              <m:r>
                                <a:rPr lang="id-ID" i="1">
                                  <a:latin typeface="Cambria Math" panose="02040503050406030204" pitchFamily="18" charset="0"/>
                                </a:rPr>
                                <m:t>𝑋</m:t>
                              </m:r>
                            </m:e>
                            <m:sub>
                              <m:r>
                                <a:rPr lang="id-ID" i="1">
                                  <a:latin typeface="Cambria Math" panose="02040503050406030204" pitchFamily="18" charset="0"/>
                                </a:rPr>
                                <m:t>1−</m:t>
                              </m:r>
                              <m:sSub>
                                <m:sSubPr>
                                  <m:ctrlPr>
                                    <a:rPr lang="id-ID" i="1">
                                      <a:latin typeface="Cambria Math"/>
                                    </a:rPr>
                                  </m:ctrlPr>
                                </m:sSubPr>
                                <m:e>
                                  <m:r>
                                    <a:rPr lang="id-ID" i="1">
                                      <a:latin typeface="Cambria Math" panose="02040503050406030204" pitchFamily="18" charset="0"/>
                                    </a:rPr>
                                    <m:t>𝑋</m:t>
                                  </m:r>
                                </m:e>
                                <m:sub>
                                  <m:r>
                                    <a:rPr lang="id-ID" i="1">
                                      <a:latin typeface="Cambria Math" panose="02040503050406030204" pitchFamily="18" charset="0"/>
                                    </a:rPr>
                                    <m:t>2</m:t>
                                  </m:r>
                                </m:sub>
                              </m:sSub>
                            </m:sub>
                          </m:sSub>
                        </m:sub>
                      </m:sSub>
                      <m:r>
                        <a:rPr lang="id-ID" i="1">
                          <a:latin typeface="Cambria Math" panose="02040503050406030204" pitchFamily="18" charset="0"/>
                        </a:rPr>
                        <m:t>=</m:t>
                      </m:r>
                      <m:rad>
                        <m:radPr>
                          <m:degHide m:val="on"/>
                          <m:ctrlPr>
                            <a:rPr lang="id-ID" i="1">
                              <a:latin typeface="Cambria Math"/>
                            </a:rPr>
                          </m:ctrlPr>
                        </m:radPr>
                        <m:deg/>
                        <m:e>
                          <m:sSup>
                            <m:sSupPr>
                              <m:ctrlPr>
                                <a:rPr lang="id-ID" i="1">
                                  <a:latin typeface="Cambria Math"/>
                                </a:rPr>
                              </m:ctrlPr>
                            </m:sSupPr>
                            <m:e>
                              <m:f>
                                <m:fPr>
                                  <m:ctrlPr>
                                    <a:rPr lang="id-ID" i="1">
                                      <a:latin typeface="Cambria Math"/>
                                    </a:rPr>
                                  </m:ctrlPr>
                                </m:fPr>
                                <m:num>
                                  <m:r>
                                    <a:rPr lang="id-ID" i="1">
                                      <a:latin typeface="Cambria Math" panose="02040503050406030204" pitchFamily="18" charset="0"/>
                                    </a:rPr>
                                    <m:t>2</m:t>
                                  </m:r>
                                </m:num>
                                <m:den>
                                  <m:r>
                                    <a:rPr lang="id-ID" i="1">
                                      <a:latin typeface="Cambria Math" panose="02040503050406030204" pitchFamily="18" charset="0"/>
                                    </a:rPr>
                                    <m:t>120</m:t>
                                  </m:r>
                                </m:den>
                              </m:f>
                            </m:e>
                            <m:sup>
                              <m:r>
                                <a:rPr lang="id-ID" i="1">
                                  <a:latin typeface="Cambria Math" panose="02040503050406030204" pitchFamily="18" charset="0"/>
                                </a:rPr>
                                <m:t>2</m:t>
                              </m:r>
                            </m:sup>
                          </m:sSup>
                          <m:r>
                            <a:rPr lang="id-ID" i="1">
                              <a:latin typeface="Cambria Math" panose="02040503050406030204" pitchFamily="18" charset="0"/>
                            </a:rPr>
                            <m:t>+</m:t>
                          </m:r>
                          <m:sSup>
                            <m:sSupPr>
                              <m:ctrlPr>
                                <a:rPr lang="id-ID" i="1">
                                  <a:latin typeface="Cambria Math"/>
                                </a:rPr>
                              </m:ctrlPr>
                            </m:sSupPr>
                            <m:e>
                              <m:f>
                                <m:fPr>
                                  <m:ctrlPr>
                                    <a:rPr lang="id-ID" i="1">
                                      <a:latin typeface="Cambria Math"/>
                                    </a:rPr>
                                  </m:ctrlPr>
                                </m:fPr>
                                <m:num>
                                  <m:r>
                                    <a:rPr lang="id-ID" i="1">
                                      <a:latin typeface="Cambria Math" panose="02040503050406030204" pitchFamily="18" charset="0"/>
                                    </a:rPr>
                                    <m:t>1</m:t>
                                  </m:r>
                                </m:num>
                                <m:den>
                                  <m:r>
                                    <a:rPr lang="id-ID" i="1">
                                      <a:latin typeface="Cambria Math" panose="02040503050406030204" pitchFamily="18" charset="0"/>
                                    </a:rPr>
                                    <m:t>98</m:t>
                                  </m:r>
                                </m:den>
                              </m:f>
                            </m:e>
                            <m:sup>
                              <m:r>
                                <a:rPr lang="id-ID" i="1">
                                  <a:latin typeface="Cambria Math" panose="02040503050406030204" pitchFamily="18" charset="0"/>
                                </a:rPr>
                                <m:t>2</m:t>
                              </m:r>
                            </m:sup>
                          </m:sSup>
                        </m:e>
                      </m:rad>
                      <m:r>
                        <a:rPr lang="id-ID" i="1">
                          <a:latin typeface="Cambria Math" panose="02040503050406030204" pitchFamily="18" charset="0"/>
                        </a:rPr>
                        <m:t>=0,21 </m:t>
                      </m:r>
                      <m:r>
                        <a:rPr lang="id-ID" i="1">
                          <a:latin typeface="Cambria Math" panose="02040503050406030204" pitchFamily="18" charset="0"/>
                        </a:rPr>
                        <m:t>𝑚𝑎𝑘𝑎</m:t>
                      </m:r>
                      <m:r>
                        <a:rPr lang="id-ID" i="1">
                          <a:latin typeface="Cambria Math" panose="02040503050406030204" pitchFamily="18" charset="0"/>
                        </a:rPr>
                        <m:t> </m:t>
                      </m:r>
                      <m:sSub>
                        <m:sSubPr>
                          <m:ctrlPr>
                            <a:rPr lang="id-ID" i="1" baseline="-25000">
                              <a:latin typeface="Cambria Math"/>
                            </a:rPr>
                          </m:ctrlPr>
                        </m:sSubPr>
                        <m:e>
                          <m:r>
                            <a:rPr lang="en-GB" i="1" baseline="-25000">
                              <a:latin typeface="Cambria Math" panose="02040503050406030204" pitchFamily="18" charset="0"/>
                            </a:rPr>
                            <m:t>𝑍</m:t>
                          </m:r>
                        </m:e>
                        <m:sub>
                          <m:r>
                            <a:rPr lang="en-GB" i="1" baseline="-25000">
                              <a:latin typeface="Cambria Math" panose="02040503050406030204" pitchFamily="18" charset="0"/>
                            </a:rPr>
                            <m:t>0</m:t>
                          </m:r>
                        </m:sub>
                      </m:sSub>
                      <m:r>
                        <a:rPr lang="id-ID" i="1">
                          <a:latin typeface="Cambria Math" panose="02040503050406030204" pitchFamily="18" charset="0"/>
                        </a:rPr>
                        <m:t>= </m:t>
                      </m:r>
                      <m:f>
                        <m:fPr>
                          <m:ctrlPr>
                            <a:rPr lang="id-ID" i="1">
                              <a:latin typeface="Cambria Math"/>
                            </a:rPr>
                          </m:ctrlPr>
                        </m:fPr>
                        <m:num>
                          <m:r>
                            <a:rPr lang="id-ID" i="1">
                              <a:latin typeface="Cambria Math" panose="02040503050406030204" pitchFamily="18" charset="0"/>
                            </a:rPr>
                            <m:t>120−98</m:t>
                          </m:r>
                        </m:num>
                        <m:den>
                          <m:r>
                            <a:rPr lang="id-ID" i="1">
                              <a:latin typeface="Cambria Math" panose="02040503050406030204" pitchFamily="18" charset="0"/>
                            </a:rPr>
                            <m:t>0,21</m:t>
                          </m:r>
                        </m:den>
                      </m:f>
                      <m:r>
                        <a:rPr lang="id-ID" i="1">
                          <a:latin typeface="Cambria Math" panose="02040503050406030204" pitchFamily="18" charset="0"/>
                        </a:rPr>
                        <m:t>=104,76</m:t>
                      </m:r>
                    </m:oMath>
                  </m:oMathPara>
                </a14:m>
                <a:endParaRPr lang="id-ID" dirty="0"/>
              </a:p>
              <a:p>
                <a:endParaRPr lang="id-ID" dirty="0">
                  <a:latin typeface="Century Gothic" panose="020B0502020202020204" pitchFamily="34" charset="0"/>
                </a:endParaRPr>
              </a:p>
              <a:p>
                <a:r>
                  <a:rPr lang="id-ID" dirty="0">
                    <a:latin typeface="Century Gothic" panose="020B0502020202020204" pitchFamily="34" charset="0"/>
                  </a:rPr>
                  <a:t>5) Karena 104,76 &gt; 1,64 sehingga </a:t>
                </a:r>
                <a:r>
                  <a:rPr lang="en-GB" dirty="0" err="1">
                    <a:latin typeface="Century Gothic" panose="020B0502020202020204" pitchFamily="34" charset="0"/>
                  </a:rPr>
                  <a:t>H</a:t>
                </a:r>
                <a:r>
                  <a:rPr lang="en-GB" baseline="-25000" dirty="0" err="1">
                    <a:latin typeface="Century Gothic" panose="020B0502020202020204" pitchFamily="34" charset="0"/>
                  </a:rPr>
                  <a:t>o</a:t>
                </a:r>
                <a:r>
                  <a:rPr lang="en-GB" dirty="0">
                    <a:latin typeface="Century Gothic" panose="020B0502020202020204" pitchFamily="34" charset="0"/>
                  </a:rPr>
                  <a:t> </a:t>
                </a:r>
                <a:r>
                  <a:rPr lang="en-GB" dirty="0" err="1">
                    <a:latin typeface="Century Gothic" panose="020B0502020202020204" pitchFamily="34" charset="0"/>
                  </a:rPr>
                  <a:t>ditolak</a:t>
                </a:r>
                <a:r>
                  <a:rPr lang="en-GB" dirty="0">
                    <a:latin typeface="Century Gothic" panose="020B0502020202020204" pitchFamily="34" charset="0"/>
                  </a:rPr>
                  <a:t> </a:t>
                </a:r>
                <a:r>
                  <a:rPr lang="en-GB" dirty="0" smtClean="0">
                    <a:latin typeface="Century Gothic" panose="020B0502020202020204" pitchFamily="34" charset="0"/>
                  </a:rPr>
                  <a:t>(</a:t>
                </a:r>
                <a:r>
                  <a:rPr lang="id-ID" dirty="0" smtClean="0">
                    <a:latin typeface="Century Gothic" panose="020B0502020202020204" pitchFamily="34" charset="0"/>
                  </a:rPr>
                  <a:t>terima </a:t>
                </a:r>
                <a:r>
                  <a:rPr lang="en-GB" dirty="0" smtClean="0"/>
                  <a:t>H</a:t>
                </a:r>
                <a:r>
                  <a:rPr lang="id-ID" baseline="-25000" dirty="0"/>
                  <a:t>a </a:t>
                </a:r>
                <a:r>
                  <a:rPr lang="en-US" dirty="0" smtClean="0"/>
                  <a:t>)</a:t>
                </a:r>
                <a:r>
                  <a:rPr lang="id-ID" dirty="0" smtClean="0">
                    <a:latin typeface="Century Gothic" panose="020B0502020202020204" pitchFamily="34" charset="0"/>
                  </a:rPr>
                  <a:t>yang </a:t>
                </a:r>
                <a:r>
                  <a:rPr lang="id-ID" dirty="0">
                    <a:latin typeface="Century Gothic" panose="020B0502020202020204" pitchFamily="34" charset="0"/>
                  </a:rPr>
                  <a:t>berarti masa simpan kedua saos </a:t>
                </a:r>
                <a:r>
                  <a:rPr lang="id-ID" dirty="0" smtClean="0">
                    <a:latin typeface="Century Gothic" panose="020B0502020202020204" pitchFamily="34" charset="0"/>
                  </a:rPr>
                  <a:t>tersebu</a:t>
                </a:r>
                <a:r>
                  <a:rPr lang="en-US" dirty="0" smtClean="0">
                    <a:latin typeface="Century Gothic" panose="020B0502020202020204" pitchFamily="34" charset="0"/>
                  </a:rPr>
                  <a:t>t </a:t>
                </a:r>
                <a:r>
                  <a:rPr lang="id-ID" dirty="0" smtClean="0">
                    <a:latin typeface="Century Gothic" panose="020B0502020202020204" pitchFamily="34" charset="0"/>
                  </a:rPr>
                  <a:t>tidaklah sama</a:t>
                </a:r>
                <a:r>
                  <a:rPr lang="en-US" dirty="0" smtClean="0">
                    <a:latin typeface="Century Gothic" panose="020B0502020202020204" pitchFamily="34" charset="0"/>
                  </a:rPr>
                  <a:t> </a:t>
                </a:r>
                <a:r>
                  <a:rPr lang="en-US" dirty="0" err="1" smtClean="0">
                    <a:latin typeface="Century Gothic" panose="020B0502020202020204" pitchFamily="34" charset="0"/>
                  </a:rPr>
                  <a:t>atau</a:t>
                </a:r>
                <a:r>
                  <a:rPr lang="en-US" dirty="0" smtClean="0">
                    <a:latin typeface="Century Gothic" panose="020B0502020202020204" pitchFamily="34" charset="0"/>
                  </a:rPr>
                  <a:t> </a:t>
                </a:r>
                <a:r>
                  <a:rPr lang="id-ID" dirty="0">
                    <a:latin typeface="Century Gothic" panose="020B0502020202020204" pitchFamily="34" charset="0"/>
                  </a:rPr>
                  <a:t>masa simpan A lebih </a:t>
                </a:r>
                <a:r>
                  <a:rPr lang="en-US" dirty="0" smtClean="0">
                    <a:latin typeface="Century Gothic" panose="020B0502020202020204" pitchFamily="34" charset="0"/>
                  </a:rPr>
                  <a:t>l</a:t>
                </a:r>
                <a:r>
                  <a:rPr lang="id-ID" dirty="0" smtClean="0">
                    <a:latin typeface="Century Gothic" panose="020B0502020202020204" pitchFamily="34" charset="0"/>
                  </a:rPr>
                  <a:t>a</a:t>
                </a:r>
                <a:r>
                  <a:rPr lang="en-US" dirty="0" smtClean="0">
                    <a:latin typeface="Century Gothic" panose="020B0502020202020204" pitchFamily="34" charset="0"/>
                  </a:rPr>
                  <a:t>ma</a:t>
                </a:r>
                <a:r>
                  <a:rPr lang="id-ID" dirty="0" smtClean="0">
                    <a:latin typeface="Century Gothic" panose="020B0502020202020204" pitchFamily="34" charset="0"/>
                  </a:rPr>
                  <a:t> </a:t>
                </a:r>
                <a:r>
                  <a:rPr lang="id-ID" dirty="0">
                    <a:latin typeface="Century Gothic" panose="020B0502020202020204" pitchFamily="34" charset="0"/>
                  </a:rPr>
                  <a:t>dari B</a:t>
                </a:r>
                <a:r>
                  <a:rPr lang="en-US" dirty="0" smtClean="0">
                    <a:latin typeface="Century Gothic" panose="020B0502020202020204" pitchFamily="34" charset="0"/>
                  </a:rPr>
                  <a:t> </a:t>
                </a:r>
                <a:endParaRPr lang="id-ID" dirty="0">
                  <a:latin typeface="Century Gothic" panose="020B0502020202020204" pitchFamily="34" charset="0"/>
                </a:endParaRPr>
              </a:p>
              <a:p>
                <a:endParaRPr lang="id-ID" sz="1400" dirty="0">
                  <a:latin typeface="Century Gothic" panose="020B050202020202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645920" y="66388"/>
                <a:ext cx="10378440" cy="7035452"/>
              </a:xfrm>
              <a:prstGeom prst="rect">
                <a:avLst/>
              </a:prstGeom>
              <a:blipFill rotWithShape="1">
                <a:blip r:embed="rId2"/>
                <a:stretch>
                  <a:fillRect l="-1174" t="-867"/>
                </a:stretch>
              </a:blipFill>
            </p:spPr>
            <p:txBody>
              <a:bodyPr/>
              <a:lstStyle/>
              <a:p>
                <a:r>
                  <a:rPr lang="id-ID">
                    <a:noFill/>
                  </a:rPr>
                  <a:t> </a:t>
                </a:r>
              </a:p>
            </p:txBody>
          </p:sp>
        </mc:Fallback>
      </mc:AlternateContent>
      <p:sp>
        <p:nvSpPr>
          <p:cNvPr id="3" name="Rectangle 2"/>
          <p:cNvSpPr>
            <a:spLocks noChangeArrowheads="1"/>
          </p:cNvSpPr>
          <p:nvPr/>
        </p:nvSpPr>
        <p:spPr bwMode="auto">
          <a:xfrm>
            <a:off x="10024075" y="6553200"/>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atinLnBrk="1"/>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extLst>
      <p:ext uri="{BB962C8B-B14F-4D97-AF65-F5344CB8AC3E}">
        <p14:creationId xmlns:p14="http://schemas.microsoft.com/office/powerpoint/2010/main" val="3671331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5BA57E2F-E313-4E25-9CBB-1E36786AE1C9}"/>
              </a:ext>
            </a:extLst>
          </p:cNvPr>
          <p:cNvSpPr/>
          <p:nvPr/>
        </p:nvSpPr>
        <p:spPr>
          <a:xfrm>
            <a:off x="137160" y="427892"/>
            <a:ext cx="4881439" cy="3148783"/>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D" sz="2200" b="1" i="1" dirty="0"/>
              <a:t>1)   FORMULASI HIPOTESIS</a:t>
            </a:r>
          </a:p>
          <a:p>
            <a:endParaRPr lang="en-ID" sz="2000" b="1" dirty="0"/>
          </a:p>
          <a:p>
            <a:r>
              <a:rPr lang="en-ID" sz="2000" dirty="0"/>
              <a:t>a)    H</a:t>
            </a:r>
            <a:r>
              <a:rPr lang="en-ID" sz="2000" baseline="-25000" dirty="0"/>
              <a:t>0</a:t>
            </a:r>
            <a:r>
              <a:rPr lang="en-ID" sz="2000" dirty="0"/>
              <a:t> : μ</a:t>
            </a:r>
            <a:r>
              <a:rPr lang="en-ID" sz="2000" baseline="-25000" dirty="0"/>
              <a:t>1</a:t>
            </a:r>
            <a:r>
              <a:rPr lang="en-ID" sz="2000" dirty="0"/>
              <a:t> = μ</a:t>
            </a:r>
            <a:r>
              <a:rPr lang="en-ID" sz="2000" baseline="-25000" dirty="0"/>
              <a:t>2</a:t>
            </a:r>
            <a:endParaRPr lang="en-ID" sz="2000" dirty="0"/>
          </a:p>
          <a:p>
            <a:r>
              <a:rPr lang="en-ID" sz="2000" dirty="0" smtClean="0"/>
              <a:t>        H</a:t>
            </a:r>
            <a:r>
              <a:rPr lang="en-ID" sz="2000" baseline="-25000" dirty="0" smtClean="0"/>
              <a:t>1</a:t>
            </a:r>
            <a:r>
              <a:rPr lang="en-ID" sz="2000" dirty="0"/>
              <a:t> : μ</a:t>
            </a:r>
            <a:r>
              <a:rPr lang="en-ID" sz="2000" baseline="-25000" dirty="0"/>
              <a:t>1</a:t>
            </a:r>
            <a:r>
              <a:rPr lang="en-ID" sz="2000" dirty="0"/>
              <a:t>&gt; μ</a:t>
            </a:r>
            <a:r>
              <a:rPr lang="en-ID" sz="2000" baseline="-25000" dirty="0"/>
              <a:t>2</a:t>
            </a:r>
            <a:endParaRPr lang="en-ID" sz="2000" dirty="0"/>
          </a:p>
          <a:p>
            <a:r>
              <a:rPr lang="en-ID" sz="2000" dirty="0" smtClean="0"/>
              <a:t>b</a:t>
            </a:r>
            <a:r>
              <a:rPr lang="en-ID" sz="2000" dirty="0"/>
              <a:t>)   H</a:t>
            </a:r>
            <a:r>
              <a:rPr lang="en-ID" sz="2000" baseline="-25000" dirty="0"/>
              <a:t>0</a:t>
            </a:r>
            <a:r>
              <a:rPr lang="en-ID" sz="2000" dirty="0"/>
              <a:t> : μ</a:t>
            </a:r>
            <a:r>
              <a:rPr lang="en-ID" sz="2000" baseline="-25000" dirty="0"/>
              <a:t>1</a:t>
            </a:r>
            <a:r>
              <a:rPr lang="en-ID" sz="2000" dirty="0"/>
              <a:t>= μ</a:t>
            </a:r>
            <a:r>
              <a:rPr lang="en-ID" sz="2000" baseline="-25000" dirty="0"/>
              <a:t>2</a:t>
            </a:r>
            <a:endParaRPr lang="en-ID" sz="2000" dirty="0"/>
          </a:p>
          <a:p>
            <a:r>
              <a:rPr lang="en-ID" sz="2000" dirty="0" smtClean="0"/>
              <a:t>       </a:t>
            </a:r>
            <a:r>
              <a:rPr lang="en-ID" sz="2000" dirty="0"/>
              <a:t>H</a:t>
            </a:r>
            <a:r>
              <a:rPr lang="en-ID" sz="2000" baseline="-25000" dirty="0"/>
              <a:t>1</a:t>
            </a:r>
            <a:r>
              <a:rPr lang="en-ID" sz="2000" dirty="0"/>
              <a:t> : μ</a:t>
            </a:r>
            <a:r>
              <a:rPr lang="en-ID" sz="2000" baseline="-25000" dirty="0"/>
              <a:t>1</a:t>
            </a:r>
            <a:r>
              <a:rPr lang="en-ID" sz="2000" dirty="0"/>
              <a:t> &lt; μ</a:t>
            </a:r>
            <a:r>
              <a:rPr lang="en-ID" sz="2000" baseline="-25000" dirty="0"/>
              <a:t>2</a:t>
            </a:r>
            <a:endParaRPr lang="en-ID" sz="2000" dirty="0"/>
          </a:p>
          <a:p>
            <a:r>
              <a:rPr lang="en-ID" sz="2000" dirty="0"/>
              <a:t>c)    H</a:t>
            </a:r>
            <a:r>
              <a:rPr lang="en-ID" sz="2000" baseline="-25000" dirty="0"/>
              <a:t>0</a:t>
            </a:r>
            <a:r>
              <a:rPr lang="en-ID" sz="2000" dirty="0"/>
              <a:t> : μ</a:t>
            </a:r>
            <a:r>
              <a:rPr lang="en-ID" sz="2000" baseline="-25000" dirty="0"/>
              <a:t>1</a:t>
            </a:r>
            <a:r>
              <a:rPr lang="en-ID" sz="2000" dirty="0"/>
              <a:t>= μ</a:t>
            </a:r>
            <a:r>
              <a:rPr lang="en-ID" sz="2000" baseline="-25000" dirty="0"/>
              <a:t>2</a:t>
            </a:r>
            <a:endParaRPr lang="en-ID" sz="2000" dirty="0"/>
          </a:p>
          <a:p>
            <a:r>
              <a:rPr lang="en-ID" sz="2000" dirty="0" smtClean="0"/>
              <a:t>        H</a:t>
            </a:r>
            <a:r>
              <a:rPr lang="en-ID" sz="2000" baseline="-25000" dirty="0" smtClean="0"/>
              <a:t>1</a:t>
            </a:r>
            <a:r>
              <a:rPr lang="en-ID" sz="2000" dirty="0"/>
              <a:t> : μ</a:t>
            </a:r>
            <a:r>
              <a:rPr lang="en-ID" sz="2000" baseline="-25000" dirty="0"/>
              <a:t>1</a:t>
            </a:r>
            <a:r>
              <a:rPr lang="en-ID" sz="2000" dirty="0"/>
              <a:t> ≠ μ</a:t>
            </a:r>
            <a:r>
              <a:rPr lang="en-ID" sz="2000" baseline="-25000" dirty="0"/>
              <a:t>2</a:t>
            </a:r>
            <a:endParaRPr lang="en-ID" dirty="0"/>
          </a:p>
        </p:txBody>
      </p:sp>
      <p:sp>
        <p:nvSpPr>
          <p:cNvPr id="3" name="TextBox 2">
            <a:extLst>
              <a:ext uri="{FF2B5EF4-FFF2-40B4-BE49-F238E27FC236}">
                <a16:creationId xmlns:a16="http://schemas.microsoft.com/office/drawing/2014/main" xmlns="" id="{2EB1B98A-1E11-4170-8BE4-807FEBA09857}"/>
              </a:ext>
            </a:extLst>
          </p:cNvPr>
          <p:cNvSpPr txBox="1"/>
          <p:nvPr/>
        </p:nvSpPr>
        <p:spPr>
          <a:xfrm>
            <a:off x="5551999" y="1166435"/>
            <a:ext cx="2800184" cy="461665"/>
          </a:xfrm>
          <a:prstGeom prst="rect">
            <a:avLst/>
          </a:prstGeom>
          <a:noFill/>
        </p:spPr>
        <p:txBody>
          <a:bodyPr wrap="square" rtlCol="0">
            <a:spAutoFit/>
          </a:bodyPr>
          <a:lstStyle/>
          <a:p>
            <a:r>
              <a:rPr lang="en-US" sz="2400" b="1" dirty="0">
                <a:ln w="0"/>
                <a:solidFill>
                  <a:srgbClr val="FF0000"/>
                </a:solidFill>
                <a:effectLst>
                  <a:outerShdw blurRad="38100" dist="19050" dir="2700000" algn="tl" rotWithShape="0">
                    <a:schemeClr val="dk1">
                      <a:alpha val="40000"/>
                    </a:schemeClr>
                  </a:outerShdw>
                </a:effectLst>
              </a:rPr>
              <a:t>SAMPEL </a:t>
            </a:r>
            <a:r>
              <a:rPr lang="en-US" sz="2400" b="1" dirty="0" smtClean="0">
                <a:ln w="0"/>
                <a:solidFill>
                  <a:srgbClr val="FF0000"/>
                </a:solidFill>
                <a:effectLst>
                  <a:outerShdw blurRad="38100" dist="19050" dir="2700000" algn="tl" rotWithShape="0">
                    <a:schemeClr val="dk1">
                      <a:alpha val="40000"/>
                    </a:schemeClr>
                  </a:outerShdw>
                </a:effectLst>
              </a:rPr>
              <a:t>KECIL ≤ 30</a:t>
            </a:r>
            <a:endParaRPr lang="en-ID" sz="2400" b="1" dirty="0">
              <a:solidFill>
                <a:srgbClr val="FF0000"/>
              </a:solidFill>
            </a:endParaRPr>
          </a:p>
        </p:txBody>
      </p:sp>
      <p:sp>
        <p:nvSpPr>
          <p:cNvPr id="4" name="Oval 3">
            <a:extLst>
              <a:ext uri="{FF2B5EF4-FFF2-40B4-BE49-F238E27FC236}">
                <a16:creationId xmlns:a16="http://schemas.microsoft.com/office/drawing/2014/main" xmlns="" id="{6BA993F3-90A3-44C9-B532-0F00AC64B1E1}"/>
              </a:ext>
            </a:extLst>
          </p:cNvPr>
          <p:cNvSpPr/>
          <p:nvPr/>
        </p:nvSpPr>
        <p:spPr>
          <a:xfrm>
            <a:off x="1858619" y="3044205"/>
            <a:ext cx="4331472" cy="3159691"/>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D" sz="2300" b="1" i="1" dirty="0"/>
              <a:t>2)   PENENTUAN NILAI</a:t>
            </a:r>
          </a:p>
          <a:p>
            <a:endParaRPr lang="en-ID" sz="2000" b="1" i="1" dirty="0"/>
          </a:p>
          <a:p>
            <a:r>
              <a:rPr lang="en-ID" sz="2000" dirty="0" err="1" smtClean="0"/>
              <a:t>Menentukan</a:t>
            </a:r>
            <a:r>
              <a:rPr lang="en-ID" sz="2000" dirty="0" smtClean="0"/>
              <a:t> </a:t>
            </a:r>
            <a:r>
              <a:rPr lang="en-ID" sz="2000" dirty="0" err="1"/>
              <a:t>nilai</a:t>
            </a:r>
            <a:r>
              <a:rPr lang="en-ID" sz="2000" dirty="0"/>
              <a:t> </a:t>
            </a:r>
            <a:r>
              <a:rPr lang="en-ID" sz="2000" i="1" dirty="0"/>
              <a:t>α (</a:t>
            </a:r>
            <a:r>
              <a:rPr lang="en-ID" sz="2000" i="1" dirty="0" err="1"/>
              <a:t>taraf</a:t>
            </a:r>
            <a:r>
              <a:rPr lang="en-ID" sz="2000" i="1" dirty="0"/>
              <a:t> </a:t>
            </a:r>
            <a:r>
              <a:rPr lang="en-ID" sz="2000" i="1" dirty="0" err="1"/>
              <a:t>nyata</a:t>
            </a:r>
            <a:r>
              <a:rPr lang="en-ID" sz="2000" i="1" dirty="0"/>
              <a:t>)  </a:t>
            </a:r>
            <a:r>
              <a:rPr lang="en-ID" sz="2000" dirty="0"/>
              <a:t> </a:t>
            </a:r>
            <a:r>
              <a:rPr lang="en-ID" sz="2000" dirty="0" err="1"/>
              <a:t>sesuai</a:t>
            </a:r>
            <a:r>
              <a:rPr lang="en-ID" sz="2000" dirty="0"/>
              <a:t> </a:t>
            </a:r>
            <a:r>
              <a:rPr lang="en-ID" sz="2000" dirty="0" err="1" smtClean="0"/>
              <a:t>soal</a:t>
            </a:r>
            <a:r>
              <a:rPr lang="en-ID" sz="2000" dirty="0" smtClean="0"/>
              <a:t> </a:t>
            </a:r>
            <a:r>
              <a:rPr lang="en-ID" sz="2000" dirty="0" err="1" smtClean="0"/>
              <a:t>dengan</a:t>
            </a:r>
            <a:r>
              <a:rPr lang="en-ID" sz="2000" dirty="0" smtClean="0"/>
              <a:t> </a:t>
            </a:r>
            <a:r>
              <a:rPr lang="en-ID" sz="2000" dirty="0" err="1" smtClean="0"/>
              <a:t>db</a:t>
            </a:r>
            <a:r>
              <a:rPr lang="en-ID" sz="2000" dirty="0" smtClean="0"/>
              <a:t> =n1 +n2 -2,  </a:t>
            </a:r>
            <a:r>
              <a:rPr lang="en-ID" sz="2000" dirty="0" err="1" smtClean="0"/>
              <a:t>kemudian</a:t>
            </a:r>
            <a:r>
              <a:rPr lang="en-ID" sz="2000" dirty="0" smtClean="0"/>
              <a:t> </a:t>
            </a:r>
            <a:r>
              <a:rPr lang="en-ID" sz="2000" dirty="0" err="1" smtClean="0"/>
              <a:t>menentukan</a:t>
            </a:r>
            <a:r>
              <a:rPr lang="en-ID" sz="2000" dirty="0" smtClean="0"/>
              <a:t> </a:t>
            </a:r>
            <a:r>
              <a:rPr lang="en-ID" sz="2000" dirty="0" err="1" smtClean="0"/>
              <a:t>nilai</a:t>
            </a:r>
            <a:r>
              <a:rPr lang="en-ID" sz="2000" dirty="0" smtClean="0"/>
              <a:t> </a:t>
            </a:r>
            <a:r>
              <a:rPr lang="en-ID" sz="2000" i="1" dirty="0"/>
              <a:t> t</a:t>
            </a:r>
            <a:r>
              <a:rPr lang="en-ID" sz="2000" i="1" baseline="-25000" dirty="0"/>
              <a:t>α</a:t>
            </a:r>
            <a:r>
              <a:rPr lang="en-ID" sz="2000" dirty="0"/>
              <a:t>  dan </a:t>
            </a:r>
            <a:r>
              <a:rPr lang="en-ID" sz="2000" dirty="0" smtClean="0"/>
              <a:t> t</a:t>
            </a:r>
            <a:r>
              <a:rPr lang="en-ID" sz="2000" baseline="-25000" dirty="0" smtClean="0"/>
              <a:t>α/2</a:t>
            </a:r>
            <a:r>
              <a:rPr lang="en-ID" sz="2000" dirty="0"/>
              <a:t> </a:t>
            </a:r>
            <a:r>
              <a:rPr lang="en-ID" sz="2000" dirty="0" smtClean="0"/>
              <a:t> </a:t>
            </a:r>
            <a:r>
              <a:rPr lang="en-ID" sz="2000" dirty="0" err="1" smtClean="0"/>
              <a:t>dari</a:t>
            </a:r>
            <a:r>
              <a:rPr lang="en-ID" sz="2000" dirty="0" smtClean="0"/>
              <a:t> </a:t>
            </a:r>
            <a:r>
              <a:rPr lang="en-ID" sz="2000" dirty="0" err="1"/>
              <a:t>tabel</a:t>
            </a:r>
            <a:r>
              <a:rPr lang="en-ID" sz="2000" dirty="0"/>
              <a:t>.</a:t>
            </a:r>
          </a:p>
        </p:txBody>
      </p:sp>
      <p:sp>
        <p:nvSpPr>
          <p:cNvPr id="5" name="Oval 4">
            <a:extLst>
              <a:ext uri="{FF2B5EF4-FFF2-40B4-BE49-F238E27FC236}">
                <a16:creationId xmlns:a16="http://schemas.microsoft.com/office/drawing/2014/main" xmlns="" id="{3A5B9A9B-13A1-4C0C-BD08-C7B8904CBA47}"/>
              </a:ext>
            </a:extLst>
          </p:cNvPr>
          <p:cNvSpPr/>
          <p:nvPr/>
        </p:nvSpPr>
        <p:spPr>
          <a:xfrm>
            <a:off x="5961491" y="1858932"/>
            <a:ext cx="6125175" cy="492510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D" sz="2400" b="1" i="1" dirty="0"/>
              <a:t>3)   KRITERIA PENGUJIAN</a:t>
            </a:r>
          </a:p>
          <a:p>
            <a:endParaRPr lang="en-ID" sz="1000" b="1" dirty="0"/>
          </a:p>
          <a:p>
            <a:r>
              <a:rPr lang="en-ID" sz="2000" i="1" dirty="0"/>
              <a:t>a)      </a:t>
            </a:r>
            <a:r>
              <a:rPr lang="en-ID" sz="2000" dirty="0" err="1"/>
              <a:t>Untuk</a:t>
            </a:r>
            <a:r>
              <a:rPr lang="en-ID" sz="2000" dirty="0"/>
              <a:t> H</a:t>
            </a:r>
            <a:r>
              <a:rPr lang="en-ID" sz="2000" baseline="-25000" dirty="0"/>
              <a:t>0</a:t>
            </a:r>
            <a:r>
              <a:rPr lang="en-ID" sz="2000" dirty="0"/>
              <a:t> : μ</a:t>
            </a:r>
            <a:r>
              <a:rPr lang="en-ID" sz="2000" baseline="-25000" dirty="0"/>
              <a:t>1</a:t>
            </a:r>
            <a:r>
              <a:rPr lang="en-ID" sz="2000" dirty="0"/>
              <a:t> = μ</a:t>
            </a:r>
            <a:r>
              <a:rPr lang="en-ID" sz="2000" baseline="-25000" dirty="0"/>
              <a:t>2 </a:t>
            </a:r>
            <a:r>
              <a:rPr lang="en-ID" sz="2000" dirty="0"/>
              <a:t>dan H</a:t>
            </a:r>
            <a:r>
              <a:rPr lang="en-ID" sz="2000" baseline="-25000" dirty="0"/>
              <a:t>1</a:t>
            </a:r>
            <a:r>
              <a:rPr lang="en-ID" sz="2000" dirty="0"/>
              <a:t> : μ</a:t>
            </a:r>
            <a:r>
              <a:rPr lang="en-ID" sz="2000" baseline="-25000" dirty="0"/>
              <a:t>1</a:t>
            </a:r>
            <a:r>
              <a:rPr lang="en-ID" sz="2000" dirty="0"/>
              <a:t>&gt; μ</a:t>
            </a:r>
            <a:r>
              <a:rPr lang="en-ID" sz="2000" baseline="-25000" dirty="0"/>
              <a:t>2</a:t>
            </a:r>
            <a:endParaRPr lang="en-ID" sz="2000" dirty="0"/>
          </a:p>
          <a:p>
            <a:r>
              <a:rPr lang="en-ID" sz="2000" dirty="0" smtClean="0"/>
              <a:t>	(</a:t>
            </a:r>
            <a:r>
              <a:rPr lang="en-ID" sz="2000" dirty="0"/>
              <a:t>1)   H</a:t>
            </a:r>
            <a:r>
              <a:rPr lang="en-ID" sz="2000" baseline="-25000" dirty="0"/>
              <a:t>0</a:t>
            </a:r>
            <a:r>
              <a:rPr lang="en-ID" sz="2000" dirty="0"/>
              <a:t> </a:t>
            </a:r>
            <a:r>
              <a:rPr lang="en-ID" sz="2000" dirty="0" err="1"/>
              <a:t>diterima</a:t>
            </a:r>
            <a:r>
              <a:rPr lang="en-ID" sz="2000" dirty="0"/>
              <a:t> </a:t>
            </a:r>
            <a:r>
              <a:rPr lang="en-ID" sz="2000" dirty="0" err="1"/>
              <a:t>jika</a:t>
            </a:r>
            <a:r>
              <a:rPr lang="en-ID" sz="2000" dirty="0"/>
              <a:t> t</a:t>
            </a:r>
            <a:r>
              <a:rPr lang="en-ID" sz="2000" baseline="-25000" dirty="0"/>
              <a:t>0</a:t>
            </a:r>
            <a:r>
              <a:rPr lang="en-ID" sz="2000" dirty="0"/>
              <a:t> ≤ t</a:t>
            </a:r>
            <a:r>
              <a:rPr lang="en-ID" sz="2000" baseline="-25000" dirty="0"/>
              <a:t>α</a:t>
            </a:r>
            <a:endParaRPr lang="en-ID" sz="2000" dirty="0"/>
          </a:p>
          <a:p>
            <a:r>
              <a:rPr lang="en-ID" sz="2000" dirty="0" smtClean="0"/>
              <a:t>	(</a:t>
            </a:r>
            <a:r>
              <a:rPr lang="en-ID" sz="2000" dirty="0"/>
              <a:t>2)   H</a:t>
            </a:r>
            <a:r>
              <a:rPr lang="en-ID" sz="2000" baseline="-25000" dirty="0"/>
              <a:t>0</a:t>
            </a:r>
            <a:r>
              <a:rPr lang="en-ID" sz="2000" dirty="0"/>
              <a:t> </a:t>
            </a:r>
            <a:r>
              <a:rPr lang="en-ID" sz="2000" dirty="0" err="1"/>
              <a:t>ditolak</a:t>
            </a:r>
            <a:r>
              <a:rPr lang="en-ID" sz="2000" dirty="0"/>
              <a:t> </a:t>
            </a:r>
            <a:r>
              <a:rPr lang="en-ID" sz="2000" dirty="0" err="1"/>
              <a:t>jika</a:t>
            </a:r>
            <a:r>
              <a:rPr lang="en-ID" sz="2000" dirty="0"/>
              <a:t>  t</a:t>
            </a:r>
            <a:r>
              <a:rPr lang="en-ID" sz="2000" baseline="-25000" dirty="0"/>
              <a:t>0</a:t>
            </a:r>
            <a:r>
              <a:rPr lang="en-ID" sz="2000" dirty="0"/>
              <a:t> ˃ t</a:t>
            </a:r>
            <a:r>
              <a:rPr lang="en-ID" sz="2000" baseline="-25000" dirty="0"/>
              <a:t>α</a:t>
            </a:r>
            <a:endParaRPr lang="en-ID" sz="2000" dirty="0"/>
          </a:p>
          <a:p>
            <a:r>
              <a:rPr lang="en-ID" sz="2000" i="1" dirty="0"/>
              <a:t>b)      </a:t>
            </a:r>
            <a:r>
              <a:rPr lang="en-ID" sz="2000" dirty="0" err="1"/>
              <a:t>Untuk</a:t>
            </a:r>
            <a:r>
              <a:rPr lang="en-ID" sz="2000" dirty="0"/>
              <a:t> H</a:t>
            </a:r>
            <a:r>
              <a:rPr lang="en-ID" sz="2000" baseline="-25000" dirty="0"/>
              <a:t>0</a:t>
            </a:r>
            <a:r>
              <a:rPr lang="en-ID" sz="2000" dirty="0"/>
              <a:t> : μ</a:t>
            </a:r>
            <a:r>
              <a:rPr lang="en-ID" sz="2000" baseline="-25000" dirty="0"/>
              <a:t>1</a:t>
            </a:r>
            <a:r>
              <a:rPr lang="en-ID" sz="2000" dirty="0"/>
              <a:t>= μ</a:t>
            </a:r>
            <a:r>
              <a:rPr lang="en-ID" sz="2000" baseline="-25000" dirty="0"/>
              <a:t>2 </a:t>
            </a:r>
            <a:r>
              <a:rPr lang="en-ID" sz="2000" dirty="0"/>
              <a:t>dan H</a:t>
            </a:r>
            <a:r>
              <a:rPr lang="en-ID" sz="2000" baseline="-25000" dirty="0"/>
              <a:t>1</a:t>
            </a:r>
            <a:r>
              <a:rPr lang="en-ID" sz="2000" dirty="0"/>
              <a:t> : μ</a:t>
            </a:r>
            <a:r>
              <a:rPr lang="en-ID" sz="2000" baseline="-25000" dirty="0"/>
              <a:t>1</a:t>
            </a:r>
            <a:r>
              <a:rPr lang="en-ID" sz="2000" dirty="0"/>
              <a:t> &lt; μ</a:t>
            </a:r>
            <a:r>
              <a:rPr lang="en-ID" sz="2000" baseline="-25000" dirty="0"/>
              <a:t>2</a:t>
            </a:r>
            <a:endParaRPr lang="en-ID" sz="2000" dirty="0"/>
          </a:p>
          <a:p>
            <a:r>
              <a:rPr lang="en-ID" sz="2000" dirty="0" smtClean="0"/>
              <a:t>	(</a:t>
            </a:r>
            <a:r>
              <a:rPr lang="en-ID" sz="2000" dirty="0"/>
              <a:t>1)  H</a:t>
            </a:r>
            <a:r>
              <a:rPr lang="en-ID" sz="2000" baseline="-25000" dirty="0"/>
              <a:t>0 </a:t>
            </a:r>
            <a:r>
              <a:rPr lang="en-ID" sz="2000" dirty="0" err="1"/>
              <a:t>diterima</a:t>
            </a:r>
            <a:r>
              <a:rPr lang="en-ID" sz="2000" dirty="0"/>
              <a:t> </a:t>
            </a:r>
            <a:r>
              <a:rPr lang="en-ID" sz="2000" dirty="0" err="1"/>
              <a:t>jika</a:t>
            </a:r>
            <a:r>
              <a:rPr lang="en-ID" sz="2000" dirty="0"/>
              <a:t>  t</a:t>
            </a:r>
            <a:r>
              <a:rPr lang="en-ID" sz="2000" baseline="-25000" dirty="0"/>
              <a:t>0</a:t>
            </a:r>
            <a:r>
              <a:rPr lang="en-ID" sz="2000" dirty="0"/>
              <a:t> ≥ t</a:t>
            </a:r>
            <a:r>
              <a:rPr lang="en-ID" sz="2000" baseline="-25000" dirty="0"/>
              <a:t>α</a:t>
            </a:r>
            <a:endParaRPr lang="en-ID" sz="2000" dirty="0"/>
          </a:p>
          <a:p>
            <a:r>
              <a:rPr lang="en-ID" sz="2000" dirty="0" smtClean="0"/>
              <a:t>	(</a:t>
            </a:r>
            <a:r>
              <a:rPr lang="en-ID" sz="2000" dirty="0"/>
              <a:t>2)  H</a:t>
            </a:r>
            <a:r>
              <a:rPr lang="en-ID" sz="2000" baseline="-25000" dirty="0"/>
              <a:t>0</a:t>
            </a:r>
            <a:r>
              <a:rPr lang="en-ID" sz="2000" dirty="0"/>
              <a:t> </a:t>
            </a:r>
            <a:r>
              <a:rPr lang="en-ID" sz="2000" dirty="0" err="1"/>
              <a:t>ditolak</a:t>
            </a:r>
            <a:r>
              <a:rPr lang="en-ID" sz="2000" dirty="0"/>
              <a:t> </a:t>
            </a:r>
            <a:r>
              <a:rPr lang="en-ID" sz="2000" dirty="0" err="1"/>
              <a:t>jika</a:t>
            </a:r>
            <a:r>
              <a:rPr lang="en-ID" sz="2000" dirty="0"/>
              <a:t>  t</a:t>
            </a:r>
            <a:r>
              <a:rPr lang="en-ID" sz="2000" baseline="-25000" dirty="0"/>
              <a:t>0</a:t>
            </a:r>
            <a:r>
              <a:rPr lang="en-ID" sz="2000" dirty="0"/>
              <a:t> ˂ t</a:t>
            </a:r>
            <a:r>
              <a:rPr lang="en-ID" sz="2000" baseline="-25000" dirty="0"/>
              <a:t>α</a:t>
            </a:r>
            <a:endParaRPr lang="en-ID" sz="2000" dirty="0"/>
          </a:p>
          <a:p>
            <a:r>
              <a:rPr lang="en-ID" sz="2000" dirty="0"/>
              <a:t>c)      </a:t>
            </a:r>
            <a:r>
              <a:rPr lang="en-ID" sz="2000" dirty="0" err="1"/>
              <a:t>Untuk</a:t>
            </a:r>
            <a:r>
              <a:rPr lang="en-ID" sz="2000" dirty="0"/>
              <a:t> H</a:t>
            </a:r>
            <a:r>
              <a:rPr lang="en-ID" sz="2000" baseline="-25000" dirty="0"/>
              <a:t>0</a:t>
            </a:r>
            <a:r>
              <a:rPr lang="en-ID" sz="2000" dirty="0"/>
              <a:t> : μ</a:t>
            </a:r>
            <a:r>
              <a:rPr lang="en-ID" sz="2000" baseline="-25000" dirty="0"/>
              <a:t>1</a:t>
            </a:r>
            <a:r>
              <a:rPr lang="en-ID" sz="2000" dirty="0"/>
              <a:t>= μ</a:t>
            </a:r>
            <a:r>
              <a:rPr lang="en-ID" sz="2000" baseline="-25000" dirty="0"/>
              <a:t>2 </a:t>
            </a:r>
            <a:r>
              <a:rPr lang="en-ID" sz="2000" dirty="0"/>
              <a:t>dan H</a:t>
            </a:r>
            <a:r>
              <a:rPr lang="en-ID" sz="2000" baseline="-25000" dirty="0"/>
              <a:t>1</a:t>
            </a:r>
            <a:r>
              <a:rPr lang="en-ID" sz="2000" dirty="0"/>
              <a:t> : μ</a:t>
            </a:r>
            <a:r>
              <a:rPr lang="en-ID" sz="2000" baseline="-25000" dirty="0"/>
              <a:t>1</a:t>
            </a:r>
            <a:r>
              <a:rPr lang="en-ID" sz="2000" dirty="0"/>
              <a:t> ≠ μ</a:t>
            </a:r>
            <a:r>
              <a:rPr lang="en-ID" sz="2000" baseline="-25000" dirty="0"/>
              <a:t>2</a:t>
            </a:r>
            <a:endParaRPr lang="en-ID" sz="2000" dirty="0"/>
          </a:p>
          <a:p>
            <a:r>
              <a:rPr lang="en-ID" sz="2000" dirty="0" smtClean="0"/>
              <a:t>	(</a:t>
            </a:r>
            <a:r>
              <a:rPr lang="en-ID" sz="2000" dirty="0"/>
              <a:t>1)  H</a:t>
            </a:r>
            <a:r>
              <a:rPr lang="en-ID" sz="2000" baseline="-25000" dirty="0"/>
              <a:t>0</a:t>
            </a:r>
            <a:r>
              <a:rPr lang="en-ID" sz="2000" dirty="0"/>
              <a:t> </a:t>
            </a:r>
            <a:r>
              <a:rPr lang="en-ID" sz="2000" dirty="0" err="1"/>
              <a:t>diterima</a:t>
            </a:r>
            <a:r>
              <a:rPr lang="en-ID" sz="2000" dirty="0"/>
              <a:t> </a:t>
            </a:r>
            <a:r>
              <a:rPr lang="en-ID" sz="2000" dirty="0" err="1"/>
              <a:t>jika</a:t>
            </a:r>
            <a:r>
              <a:rPr lang="en-ID" sz="2000" dirty="0"/>
              <a:t> -t</a:t>
            </a:r>
            <a:r>
              <a:rPr lang="en-ID" sz="2000" baseline="-25000" dirty="0"/>
              <a:t>α/2</a:t>
            </a:r>
            <a:r>
              <a:rPr lang="en-ID" sz="2000" dirty="0"/>
              <a:t> ≤  t</a:t>
            </a:r>
            <a:r>
              <a:rPr lang="en-ID" sz="2000" baseline="-25000" dirty="0"/>
              <a:t>0</a:t>
            </a:r>
            <a:r>
              <a:rPr lang="en-ID" sz="2000" dirty="0"/>
              <a:t> ≤ t</a:t>
            </a:r>
            <a:r>
              <a:rPr lang="en-ID" sz="2000" baseline="-25000" dirty="0"/>
              <a:t>α/2</a:t>
            </a:r>
            <a:endParaRPr lang="en-ID" sz="2000" dirty="0"/>
          </a:p>
          <a:p>
            <a:r>
              <a:rPr lang="en-ID" sz="2000" dirty="0" smtClean="0"/>
              <a:t>	(</a:t>
            </a:r>
            <a:r>
              <a:rPr lang="en-ID" sz="2000" dirty="0"/>
              <a:t>2)  H</a:t>
            </a:r>
            <a:r>
              <a:rPr lang="en-ID" sz="2000" baseline="-25000" dirty="0"/>
              <a:t>0</a:t>
            </a:r>
            <a:r>
              <a:rPr lang="en-ID" sz="2000" dirty="0"/>
              <a:t> </a:t>
            </a:r>
            <a:r>
              <a:rPr lang="en-ID" sz="2000" dirty="0" err="1"/>
              <a:t>ditolak</a:t>
            </a:r>
            <a:r>
              <a:rPr lang="en-ID" sz="2000" dirty="0"/>
              <a:t> </a:t>
            </a:r>
            <a:r>
              <a:rPr lang="en-ID" sz="2000" dirty="0" err="1"/>
              <a:t>jika</a:t>
            </a:r>
            <a:r>
              <a:rPr lang="en-ID" sz="2000" dirty="0"/>
              <a:t> t</a:t>
            </a:r>
            <a:r>
              <a:rPr lang="en-ID" sz="2000" baseline="-25000" dirty="0"/>
              <a:t>0</a:t>
            </a:r>
            <a:r>
              <a:rPr lang="en-ID" sz="2000" dirty="0"/>
              <a:t> ˃ </a:t>
            </a:r>
            <a:r>
              <a:rPr lang="en-ID" sz="2000" dirty="0" smtClean="0"/>
              <a:t>t</a:t>
            </a:r>
            <a:r>
              <a:rPr lang="en-ID" sz="2000" baseline="-25000" dirty="0" smtClean="0"/>
              <a:t>α/2 </a:t>
            </a:r>
            <a:r>
              <a:rPr lang="en-ID" sz="2000" dirty="0" smtClean="0"/>
              <a:t>       </a:t>
            </a:r>
          </a:p>
          <a:p>
            <a:r>
              <a:rPr lang="en-ID" sz="2000" dirty="0"/>
              <a:t> </a:t>
            </a:r>
            <a:r>
              <a:rPr lang="en-ID" sz="2000" dirty="0" smtClean="0"/>
              <a:t>               </a:t>
            </a:r>
            <a:r>
              <a:rPr lang="en-ID" sz="2000" dirty="0" err="1" smtClean="0"/>
              <a:t>atau</a:t>
            </a:r>
            <a:r>
              <a:rPr lang="en-ID" sz="2000" dirty="0"/>
              <a:t> </a:t>
            </a:r>
            <a:r>
              <a:rPr lang="en-ID" sz="2000" dirty="0" smtClean="0"/>
              <a:t> t</a:t>
            </a:r>
            <a:r>
              <a:rPr lang="en-ID" sz="2000" baseline="-25000" dirty="0" smtClean="0"/>
              <a:t>0</a:t>
            </a:r>
            <a:r>
              <a:rPr lang="en-ID" sz="2000" dirty="0"/>
              <a:t>  ˂ -t</a:t>
            </a:r>
            <a:r>
              <a:rPr lang="en-ID" sz="2000" baseline="-25000" dirty="0"/>
              <a:t>α/2</a:t>
            </a:r>
            <a:endParaRPr lang="en-ID" sz="2000" dirty="0"/>
          </a:p>
        </p:txBody>
      </p:sp>
      <p:sp>
        <p:nvSpPr>
          <p:cNvPr id="7" name="TextBox 6">
            <a:extLst>
              <a:ext uri="{FF2B5EF4-FFF2-40B4-BE49-F238E27FC236}">
                <a16:creationId xmlns:a16="http://schemas.microsoft.com/office/drawing/2014/main" xmlns="" id="{7D9C27A3-A672-4E60-860D-1A03DD53635F}"/>
              </a:ext>
            </a:extLst>
          </p:cNvPr>
          <p:cNvSpPr txBox="1"/>
          <p:nvPr/>
        </p:nvSpPr>
        <p:spPr>
          <a:xfrm>
            <a:off x="5188779" y="331382"/>
            <a:ext cx="6612833" cy="523220"/>
          </a:xfrm>
          <a:prstGeom prst="rect">
            <a:avLst/>
          </a:prstGeom>
          <a:noFill/>
        </p:spPr>
        <p:txBody>
          <a:bodyPr wrap="square" rtlCol="0">
            <a:spAutoFit/>
          </a:bodyPr>
          <a:lstStyle/>
          <a:p>
            <a:r>
              <a:rPr lang="en-US" sz="2800" b="1" u="sng" dirty="0">
                <a:ln w="0"/>
                <a:effectLst>
                  <a:outerShdw blurRad="38100" dist="19050" dir="2700000" algn="tl" rotWithShape="0">
                    <a:schemeClr val="dk1">
                      <a:alpha val="40000"/>
                    </a:schemeClr>
                  </a:outerShdw>
                </a:effectLst>
              </a:rPr>
              <a:t>PENGUJIAN HIPOTESIS DUA RATA-RATA</a:t>
            </a:r>
            <a:endParaRPr lang="en-ID" sz="2800" b="1" u="sng" dirty="0">
              <a:ln w="0"/>
              <a:effectLst>
                <a:outerShdw blurRad="38100" dist="19050" dir="2700000" algn="tl" rotWithShape="0">
                  <a:schemeClr val="dk1">
                    <a:alpha val="40000"/>
                  </a:schemeClr>
                </a:outerShdw>
              </a:effectLst>
            </a:endParaRPr>
          </a:p>
        </p:txBody>
      </p:sp>
      <p:sp>
        <p:nvSpPr>
          <p:cNvPr id="8" name="Rectangle 7"/>
          <p:cNvSpPr>
            <a:spLocks noChangeArrowheads="1"/>
          </p:cNvSpPr>
          <p:nvPr/>
        </p:nvSpPr>
        <p:spPr bwMode="auto">
          <a:xfrm>
            <a:off x="10024075" y="6553200"/>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atinLnBrk="1"/>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extLst>
      <p:ext uri="{BB962C8B-B14F-4D97-AF65-F5344CB8AC3E}">
        <p14:creationId xmlns:p14="http://schemas.microsoft.com/office/powerpoint/2010/main" val="22437361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xmlns="" id="{1347A6BB-308F-4316-BF27-167E1628288B}"/>
              </a:ext>
            </a:extLst>
          </p:cNvPr>
          <p:cNvSpPr/>
          <p:nvPr/>
        </p:nvSpPr>
        <p:spPr>
          <a:xfrm>
            <a:off x="1161549" y="196022"/>
            <a:ext cx="6480313" cy="6414052"/>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a:p>
            <a:endParaRPr lang="en-GB" dirty="0"/>
          </a:p>
          <a:p>
            <a:endParaRPr lang="en-GB" dirty="0"/>
          </a:p>
          <a:p>
            <a:endParaRPr lang="en-GB" dirty="0"/>
          </a:p>
          <a:p>
            <a:endParaRPr lang="en-GB" dirty="0"/>
          </a:p>
          <a:p>
            <a:endParaRPr lang="en-GB" dirty="0"/>
          </a:p>
          <a:p>
            <a:endParaRPr lang="en-GB" dirty="0"/>
          </a:p>
        </p:txBody>
      </p:sp>
      <p:pic>
        <p:nvPicPr>
          <p:cNvPr id="4" name="Picture 3">
            <a:hlinkClick r:id="rId2"/>
            <a:extLst>
              <a:ext uri="{FF2B5EF4-FFF2-40B4-BE49-F238E27FC236}">
                <a16:creationId xmlns:a16="http://schemas.microsoft.com/office/drawing/2014/main" xmlns="" id="{4FA01FF8-58E9-4B55-8891-02F88E5AC814}"/>
              </a:ext>
            </a:extLst>
          </p:cNvPr>
          <p:cNvPicPr/>
          <p:nvPr/>
        </p:nvPicPr>
        <p:blipFill rotWithShape="1">
          <a:blip r:embed="rId3">
            <a:extLst>
              <a:ext uri="{28A0092B-C50C-407E-A947-70E740481C1C}">
                <a14:useLocalDpi xmlns:a14="http://schemas.microsoft.com/office/drawing/2010/main" val="0"/>
              </a:ext>
            </a:extLst>
          </a:blip>
          <a:srcRect/>
          <a:stretch/>
        </p:blipFill>
        <p:spPr bwMode="auto">
          <a:xfrm>
            <a:off x="2118360" y="1070873"/>
            <a:ext cx="4520977" cy="3410158"/>
          </a:xfrm>
          <a:prstGeom prst="rect">
            <a:avLst/>
          </a:prstGeom>
          <a:noFill/>
          <a:ln>
            <a:noFill/>
          </a:ln>
        </p:spPr>
      </p:pic>
      <p:sp>
        <p:nvSpPr>
          <p:cNvPr id="5" name="TextBox 4">
            <a:extLst>
              <a:ext uri="{FF2B5EF4-FFF2-40B4-BE49-F238E27FC236}">
                <a16:creationId xmlns:a16="http://schemas.microsoft.com/office/drawing/2014/main" xmlns="" id="{FA8C8AF1-FED9-44FA-9412-D00EF05B081B}"/>
              </a:ext>
            </a:extLst>
          </p:cNvPr>
          <p:cNvSpPr txBox="1"/>
          <p:nvPr/>
        </p:nvSpPr>
        <p:spPr>
          <a:xfrm>
            <a:off x="2797423" y="4559771"/>
            <a:ext cx="3631095" cy="1631216"/>
          </a:xfrm>
          <a:prstGeom prst="rect">
            <a:avLst/>
          </a:prstGeom>
          <a:noFill/>
        </p:spPr>
        <p:txBody>
          <a:bodyPr wrap="square" rtlCol="0">
            <a:spAutoFit/>
          </a:bodyPr>
          <a:lstStyle/>
          <a:p>
            <a:r>
              <a:rPr lang="en-GB" sz="2000" dirty="0" err="1">
                <a:solidFill>
                  <a:schemeClr val="bg1"/>
                </a:solidFill>
              </a:rPr>
              <a:t>Keterangan</a:t>
            </a:r>
            <a:r>
              <a:rPr lang="en-GB" sz="2000" dirty="0">
                <a:solidFill>
                  <a:schemeClr val="bg1"/>
                </a:solidFill>
              </a:rPr>
              <a:t> :</a:t>
            </a:r>
            <a:endParaRPr lang="en-ID" sz="2000" dirty="0">
              <a:solidFill>
                <a:schemeClr val="bg1"/>
              </a:solidFill>
            </a:endParaRPr>
          </a:p>
          <a:p>
            <a:r>
              <a:rPr lang="en-GB" sz="2000" dirty="0">
                <a:solidFill>
                  <a:schemeClr val="bg1"/>
                </a:solidFill>
              </a:rPr>
              <a:t>d  = rata-rata </a:t>
            </a:r>
            <a:r>
              <a:rPr lang="en-GB" sz="2000" dirty="0" err="1">
                <a:solidFill>
                  <a:schemeClr val="bg1"/>
                </a:solidFill>
              </a:rPr>
              <a:t>dari</a:t>
            </a:r>
            <a:r>
              <a:rPr lang="en-GB" sz="2000" dirty="0">
                <a:solidFill>
                  <a:schemeClr val="bg1"/>
                </a:solidFill>
              </a:rPr>
              <a:t> </a:t>
            </a:r>
            <a:r>
              <a:rPr lang="en-GB" sz="2000" dirty="0" err="1">
                <a:solidFill>
                  <a:schemeClr val="bg1"/>
                </a:solidFill>
              </a:rPr>
              <a:t>nilai</a:t>
            </a:r>
            <a:r>
              <a:rPr lang="en-GB" sz="2000" dirty="0">
                <a:solidFill>
                  <a:schemeClr val="bg1"/>
                </a:solidFill>
              </a:rPr>
              <a:t> d</a:t>
            </a:r>
            <a:endParaRPr lang="en-ID" sz="2000" dirty="0">
              <a:solidFill>
                <a:schemeClr val="bg1"/>
              </a:solidFill>
            </a:endParaRPr>
          </a:p>
          <a:p>
            <a:r>
              <a:rPr lang="en-GB" sz="2000" dirty="0" err="1">
                <a:solidFill>
                  <a:schemeClr val="bg1"/>
                </a:solidFill>
              </a:rPr>
              <a:t>s</a:t>
            </a:r>
            <a:r>
              <a:rPr lang="en-GB" sz="2000" baseline="-25000" dirty="0" err="1">
                <a:solidFill>
                  <a:schemeClr val="bg1"/>
                </a:solidFill>
              </a:rPr>
              <a:t>d</a:t>
            </a:r>
            <a:r>
              <a:rPr lang="en-GB" sz="2000" dirty="0">
                <a:solidFill>
                  <a:schemeClr val="bg1"/>
                </a:solidFill>
              </a:rPr>
              <a:t> = </a:t>
            </a:r>
            <a:r>
              <a:rPr lang="en-GB" sz="2000" dirty="0" err="1">
                <a:solidFill>
                  <a:schemeClr val="bg1"/>
                </a:solidFill>
              </a:rPr>
              <a:t>simpangan</a:t>
            </a:r>
            <a:r>
              <a:rPr lang="en-GB" sz="2000" dirty="0">
                <a:solidFill>
                  <a:schemeClr val="bg1"/>
                </a:solidFill>
              </a:rPr>
              <a:t> </a:t>
            </a:r>
            <a:r>
              <a:rPr lang="en-GB" sz="2000" dirty="0" err="1">
                <a:solidFill>
                  <a:schemeClr val="bg1"/>
                </a:solidFill>
              </a:rPr>
              <a:t>baku</a:t>
            </a:r>
            <a:r>
              <a:rPr lang="en-GB" sz="2000" dirty="0">
                <a:solidFill>
                  <a:schemeClr val="bg1"/>
                </a:solidFill>
              </a:rPr>
              <a:t> </a:t>
            </a:r>
            <a:r>
              <a:rPr lang="en-GB" sz="2000" dirty="0" err="1">
                <a:solidFill>
                  <a:schemeClr val="bg1"/>
                </a:solidFill>
              </a:rPr>
              <a:t>dari</a:t>
            </a:r>
            <a:r>
              <a:rPr lang="en-GB" sz="2000" dirty="0">
                <a:solidFill>
                  <a:schemeClr val="bg1"/>
                </a:solidFill>
              </a:rPr>
              <a:t> </a:t>
            </a:r>
            <a:r>
              <a:rPr lang="en-GB" sz="2000" dirty="0" err="1">
                <a:solidFill>
                  <a:schemeClr val="bg1"/>
                </a:solidFill>
              </a:rPr>
              <a:t>nilai</a:t>
            </a:r>
            <a:r>
              <a:rPr lang="en-GB" sz="2000" dirty="0">
                <a:solidFill>
                  <a:schemeClr val="bg1"/>
                </a:solidFill>
              </a:rPr>
              <a:t> d</a:t>
            </a:r>
            <a:endParaRPr lang="en-ID" sz="2000" dirty="0">
              <a:solidFill>
                <a:schemeClr val="bg1"/>
              </a:solidFill>
            </a:endParaRPr>
          </a:p>
          <a:p>
            <a:r>
              <a:rPr lang="en-GB" sz="2000" dirty="0">
                <a:solidFill>
                  <a:schemeClr val="bg1"/>
                </a:solidFill>
              </a:rPr>
              <a:t>n = </a:t>
            </a:r>
            <a:r>
              <a:rPr lang="en-GB" sz="2000" dirty="0" err="1">
                <a:solidFill>
                  <a:schemeClr val="bg1"/>
                </a:solidFill>
              </a:rPr>
              <a:t>banyaknya</a:t>
            </a:r>
            <a:r>
              <a:rPr lang="en-GB" sz="2000" dirty="0">
                <a:solidFill>
                  <a:schemeClr val="bg1"/>
                </a:solidFill>
              </a:rPr>
              <a:t> </a:t>
            </a:r>
            <a:r>
              <a:rPr lang="en-GB" sz="2000" dirty="0" err="1">
                <a:solidFill>
                  <a:schemeClr val="bg1"/>
                </a:solidFill>
              </a:rPr>
              <a:t>pasangan</a:t>
            </a:r>
            <a:endParaRPr lang="en-ID" sz="2000" dirty="0">
              <a:solidFill>
                <a:schemeClr val="bg1"/>
              </a:solidFill>
            </a:endParaRPr>
          </a:p>
          <a:p>
            <a:r>
              <a:rPr lang="en-GB" sz="2000" dirty="0" err="1">
                <a:solidFill>
                  <a:schemeClr val="bg1"/>
                </a:solidFill>
              </a:rPr>
              <a:t>db</a:t>
            </a:r>
            <a:r>
              <a:rPr lang="en-GB" sz="2000" dirty="0">
                <a:solidFill>
                  <a:schemeClr val="bg1"/>
                </a:solidFill>
              </a:rPr>
              <a:t> =  </a:t>
            </a:r>
            <a:r>
              <a:rPr lang="id-ID" sz="2000" dirty="0" smtClean="0">
                <a:solidFill>
                  <a:schemeClr val="bg1"/>
                </a:solidFill>
              </a:rPr>
              <a:t>derajata bebas = </a:t>
            </a:r>
            <a:r>
              <a:rPr lang="en-GB" sz="2000" dirty="0" smtClean="0">
                <a:solidFill>
                  <a:schemeClr val="bg1"/>
                </a:solidFill>
              </a:rPr>
              <a:t>n-1</a:t>
            </a:r>
            <a:endParaRPr lang="en-ID" sz="2000" dirty="0">
              <a:solidFill>
                <a:schemeClr val="bg1"/>
              </a:solidFill>
            </a:endParaRPr>
          </a:p>
        </p:txBody>
      </p:sp>
      <p:sp>
        <p:nvSpPr>
          <p:cNvPr id="6" name="TextBox 5">
            <a:extLst>
              <a:ext uri="{FF2B5EF4-FFF2-40B4-BE49-F238E27FC236}">
                <a16:creationId xmlns:a16="http://schemas.microsoft.com/office/drawing/2014/main" xmlns="" id="{8397AB36-CAEF-461A-B360-5CF917E99F4B}"/>
              </a:ext>
            </a:extLst>
          </p:cNvPr>
          <p:cNvSpPr txBox="1"/>
          <p:nvPr/>
        </p:nvSpPr>
        <p:spPr>
          <a:xfrm>
            <a:off x="3445564" y="467518"/>
            <a:ext cx="2756452" cy="400110"/>
          </a:xfrm>
          <a:prstGeom prst="rect">
            <a:avLst/>
          </a:prstGeom>
          <a:noFill/>
        </p:spPr>
        <p:txBody>
          <a:bodyPr wrap="square" rtlCol="0">
            <a:spAutoFit/>
          </a:bodyPr>
          <a:lstStyle/>
          <a:p>
            <a:r>
              <a:rPr lang="en-US" sz="2000" b="1" i="1" dirty="0">
                <a:solidFill>
                  <a:schemeClr val="bg1"/>
                </a:solidFill>
              </a:rPr>
              <a:t>4. UJI STATISTIK</a:t>
            </a:r>
            <a:endParaRPr lang="en-ID" sz="2000" b="1" i="1" dirty="0">
              <a:solidFill>
                <a:schemeClr val="bg1"/>
              </a:solidFill>
            </a:endParaRPr>
          </a:p>
        </p:txBody>
      </p:sp>
      <p:sp>
        <p:nvSpPr>
          <p:cNvPr id="7" name="Oval 6">
            <a:extLst>
              <a:ext uri="{FF2B5EF4-FFF2-40B4-BE49-F238E27FC236}">
                <a16:creationId xmlns:a16="http://schemas.microsoft.com/office/drawing/2014/main" xmlns="" id="{D61E9BEC-053B-4C39-A6D7-B299C15E5512}"/>
              </a:ext>
            </a:extLst>
          </p:cNvPr>
          <p:cNvSpPr/>
          <p:nvPr/>
        </p:nvSpPr>
        <p:spPr>
          <a:xfrm>
            <a:off x="6492240" y="3187148"/>
            <a:ext cx="5567238" cy="318044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i="1" dirty="0"/>
              <a:t>5. KESIMPULAN</a:t>
            </a:r>
            <a:endParaRPr lang="en-ID" sz="2000" b="1" i="1" dirty="0"/>
          </a:p>
          <a:p>
            <a:endParaRPr lang="en-GB" dirty="0"/>
          </a:p>
          <a:p>
            <a:r>
              <a:rPr lang="en-GB" sz="1900" dirty="0" err="1"/>
              <a:t>Menyimpulkan</a:t>
            </a:r>
            <a:r>
              <a:rPr lang="en-GB" sz="1900" dirty="0"/>
              <a:t> </a:t>
            </a:r>
            <a:r>
              <a:rPr lang="en-GB" sz="1900" dirty="0" err="1"/>
              <a:t>tentang</a:t>
            </a:r>
            <a:r>
              <a:rPr lang="en-GB" sz="1900" dirty="0"/>
              <a:t> </a:t>
            </a:r>
            <a:r>
              <a:rPr lang="en-GB" sz="1900" dirty="0" err="1"/>
              <a:t>penerimaan</a:t>
            </a:r>
            <a:r>
              <a:rPr lang="en-GB" sz="1900" dirty="0"/>
              <a:t> </a:t>
            </a:r>
            <a:r>
              <a:rPr lang="en-GB" sz="1900" dirty="0" err="1"/>
              <a:t>atau</a:t>
            </a:r>
            <a:r>
              <a:rPr lang="en-GB" sz="1900" dirty="0"/>
              <a:t> </a:t>
            </a:r>
            <a:r>
              <a:rPr lang="en-GB" sz="1900" dirty="0" err="1"/>
              <a:t>penolakan</a:t>
            </a:r>
            <a:r>
              <a:rPr lang="en-GB" sz="1900" dirty="0"/>
              <a:t> H</a:t>
            </a:r>
            <a:r>
              <a:rPr lang="en-GB" sz="1900" baseline="-25000" dirty="0"/>
              <a:t>o</a:t>
            </a:r>
            <a:r>
              <a:rPr lang="en-GB" sz="1900" dirty="0"/>
              <a:t> (</a:t>
            </a:r>
            <a:r>
              <a:rPr lang="en-GB" sz="1900" dirty="0" err="1"/>
              <a:t>sesuai</a:t>
            </a:r>
            <a:r>
              <a:rPr lang="en-GB" sz="1900" dirty="0"/>
              <a:t> </a:t>
            </a:r>
            <a:r>
              <a:rPr lang="en-GB" sz="1900" dirty="0" err="1"/>
              <a:t>dengan</a:t>
            </a:r>
            <a:r>
              <a:rPr lang="en-GB" sz="1900" dirty="0"/>
              <a:t> </a:t>
            </a:r>
            <a:r>
              <a:rPr lang="en-GB" sz="1900" dirty="0" err="1"/>
              <a:t>kriteria</a:t>
            </a:r>
            <a:r>
              <a:rPr lang="en-GB" sz="1900" dirty="0"/>
              <a:t> </a:t>
            </a:r>
            <a:r>
              <a:rPr lang="en-GB" sz="1900" dirty="0" err="1"/>
              <a:t>pengujiannya</a:t>
            </a:r>
            <a:r>
              <a:rPr lang="en-GB" sz="1900" dirty="0"/>
              <a:t>).</a:t>
            </a:r>
            <a:endParaRPr lang="en-ID" sz="1900" dirty="0"/>
          </a:p>
          <a:p>
            <a:r>
              <a:rPr lang="en-GB" sz="1900" dirty="0"/>
              <a:t>a)      </a:t>
            </a:r>
            <a:r>
              <a:rPr lang="en-GB" sz="1900" dirty="0" err="1"/>
              <a:t>Jika</a:t>
            </a:r>
            <a:r>
              <a:rPr lang="en-GB" sz="1900" dirty="0"/>
              <a:t> H</a:t>
            </a:r>
            <a:r>
              <a:rPr lang="en-GB" sz="1900" baseline="-25000" dirty="0"/>
              <a:t>0</a:t>
            </a:r>
            <a:r>
              <a:rPr lang="en-GB" sz="1900" dirty="0"/>
              <a:t> </a:t>
            </a:r>
            <a:r>
              <a:rPr lang="en-GB" sz="1900" dirty="0" err="1"/>
              <a:t>diterima</a:t>
            </a:r>
            <a:r>
              <a:rPr lang="en-GB" sz="1900" dirty="0"/>
              <a:t> </a:t>
            </a:r>
            <a:r>
              <a:rPr lang="en-GB" sz="1900" dirty="0" err="1"/>
              <a:t>maka</a:t>
            </a:r>
            <a:r>
              <a:rPr lang="en-GB" sz="1900" dirty="0"/>
              <a:t> H</a:t>
            </a:r>
            <a:r>
              <a:rPr lang="en-GB" sz="1900" baseline="-25000" dirty="0"/>
              <a:t>1</a:t>
            </a:r>
            <a:r>
              <a:rPr lang="en-GB" sz="1900" dirty="0"/>
              <a:t> di </a:t>
            </a:r>
            <a:r>
              <a:rPr lang="en-GB" sz="1900" dirty="0" err="1"/>
              <a:t>tolak</a:t>
            </a:r>
            <a:endParaRPr lang="en-ID" sz="1900" dirty="0"/>
          </a:p>
          <a:p>
            <a:r>
              <a:rPr lang="en-GB" sz="1900" dirty="0"/>
              <a:t>b)      </a:t>
            </a:r>
            <a:r>
              <a:rPr lang="en-GB" sz="1900" dirty="0" err="1"/>
              <a:t>Jika</a:t>
            </a:r>
            <a:r>
              <a:rPr lang="en-GB" sz="1900" dirty="0"/>
              <a:t> H</a:t>
            </a:r>
            <a:r>
              <a:rPr lang="en-GB" sz="1900" baseline="-25000" dirty="0"/>
              <a:t>0 </a:t>
            </a:r>
            <a:r>
              <a:rPr lang="en-GB" sz="1900" dirty="0"/>
              <a:t>di </a:t>
            </a:r>
            <a:r>
              <a:rPr lang="en-GB" sz="1900" dirty="0" err="1"/>
              <a:t>tolak</a:t>
            </a:r>
            <a:r>
              <a:rPr lang="en-GB" sz="1900" dirty="0"/>
              <a:t> </a:t>
            </a:r>
            <a:r>
              <a:rPr lang="en-GB" sz="1900" dirty="0" err="1"/>
              <a:t>maka</a:t>
            </a:r>
            <a:r>
              <a:rPr lang="en-GB" sz="1900" dirty="0"/>
              <a:t> H</a:t>
            </a:r>
            <a:r>
              <a:rPr lang="en-GB" sz="1900" baseline="-25000" dirty="0"/>
              <a:t>1</a:t>
            </a:r>
            <a:r>
              <a:rPr lang="en-GB" sz="1900" dirty="0"/>
              <a:t> di </a:t>
            </a:r>
            <a:r>
              <a:rPr lang="en-GB" sz="1900" dirty="0" err="1"/>
              <a:t>terima</a:t>
            </a:r>
            <a:endParaRPr lang="en-ID" sz="1900" dirty="0"/>
          </a:p>
        </p:txBody>
      </p:sp>
      <p:sp>
        <p:nvSpPr>
          <p:cNvPr id="8" name="Rectangle 7"/>
          <p:cNvSpPr>
            <a:spLocks noChangeArrowheads="1"/>
          </p:cNvSpPr>
          <p:nvPr/>
        </p:nvSpPr>
        <p:spPr bwMode="auto">
          <a:xfrm>
            <a:off x="10024075" y="6553200"/>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atinLnBrk="1"/>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extLst>
      <p:ext uri="{BB962C8B-B14F-4D97-AF65-F5344CB8AC3E}">
        <p14:creationId xmlns:p14="http://schemas.microsoft.com/office/powerpoint/2010/main" val="3295504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0024075" y="6553200"/>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atinLnBrk="1"/>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
        <p:nvSpPr>
          <p:cNvPr id="5" name="Rectangle 4"/>
          <p:cNvSpPr/>
          <p:nvPr/>
        </p:nvSpPr>
        <p:spPr>
          <a:xfrm>
            <a:off x="1358900" y="1499613"/>
            <a:ext cx="10223500" cy="3785652"/>
          </a:xfrm>
          <a:prstGeom prst="rect">
            <a:avLst/>
          </a:prstGeom>
        </p:spPr>
        <p:txBody>
          <a:bodyPr wrap="square">
            <a:spAutoFit/>
          </a:bodyPr>
          <a:lstStyle/>
          <a:p>
            <a:r>
              <a:rPr lang="id-ID" sz="2000" b="1" dirty="0"/>
              <a:t>Hipotesis statistik </a:t>
            </a:r>
            <a:r>
              <a:rPr lang="id-ID" sz="2000" dirty="0"/>
              <a:t>adalah </a:t>
            </a:r>
            <a:endParaRPr lang="id-ID" sz="2000" dirty="0" smtClean="0"/>
          </a:p>
          <a:p>
            <a:pPr marL="342900" indent="-342900">
              <a:buClr>
                <a:srgbClr val="C00000"/>
              </a:buClr>
              <a:buFont typeface="Arial" pitchFamily="34" charset="0"/>
              <a:buChar char="•"/>
            </a:pPr>
            <a:r>
              <a:rPr lang="id-ID" sz="2000" dirty="0" smtClean="0"/>
              <a:t>pernyataan </a:t>
            </a:r>
            <a:r>
              <a:rPr lang="id-ID" sz="2000" dirty="0"/>
              <a:t>atau dugaan mengenai </a:t>
            </a:r>
            <a:r>
              <a:rPr lang="id-ID" sz="2000" dirty="0" smtClean="0"/>
              <a:t>keadaan </a:t>
            </a:r>
            <a:r>
              <a:rPr lang="id-ID" sz="2000" dirty="0"/>
              <a:t>suatu populasi </a:t>
            </a:r>
            <a:r>
              <a:rPr lang="id-ID" sz="2000" dirty="0" smtClean="0"/>
              <a:t>yang sifatnya masih </a:t>
            </a:r>
            <a:r>
              <a:rPr lang="id-ID" sz="2000" dirty="0"/>
              <a:t>sementara atau tingkat kebenarannya masih lemah. Karena </a:t>
            </a:r>
            <a:r>
              <a:rPr lang="id-ID" sz="2000" dirty="0" smtClean="0"/>
              <a:t>sifatnya yang </a:t>
            </a:r>
            <a:r>
              <a:rPr lang="id-ID" sz="2000" dirty="0"/>
              <a:t>sementara </a:t>
            </a:r>
            <a:r>
              <a:rPr lang="id-ID" sz="2000" dirty="0" smtClean="0"/>
              <a:t>maka kemudian </a:t>
            </a:r>
            <a:r>
              <a:rPr lang="id-ID" sz="2000" dirty="0"/>
              <a:t>perlu diuji untuk dipastikan </a:t>
            </a:r>
            <a:r>
              <a:rPr lang="id-ID" sz="2000" dirty="0" smtClean="0"/>
              <a:t>apakah sesuai </a:t>
            </a:r>
            <a:r>
              <a:rPr lang="id-ID" sz="2000" dirty="0"/>
              <a:t>fakta atau tidak</a:t>
            </a:r>
            <a:r>
              <a:rPr lang="id-ID" sz="2000" dirty="0" smtClean="0"/>
              <a:t>.</a:t>
            </a:r>
          </a:p>
          <a:p>
            <a:pPr marL="342900" indent="-342900">
              <a:buClr>
                <a:srgbClr val="C00000"/>
              </a:buClr>
              <a:buFont typeface="Arial" pitchFamily="34" charset="0"/>
              <a:buChar char="•"/>
            </a:pPr>
            <a:r>
              <a:rPr lang="id-ID" sz="2000" dirty="0"/>
              <a:t>pernyataan yang diterima secara sementara untuk diuji </a:t>
            </a:r>
            <a:r>
              <a:rPr lang="id-ID" sz="2000" dirty="0" smtClean="0"/>
              <a:t>kebenarannya, </a:t>
            </a:r>
            <a:r>
              <a:rPr lang="id-ID" sz="2000" dirty="0"/>
              <a:t>merupakan dugaan sementara yang mungkin benar  atau  mungkin </a:t>
            </a:r>
            <a:r>
              <a:rPr lang="id-ID" sz="2000" dirty="0" smtClean="0"/>
              <a:t>salah,  akan </a:t>
            </a:r>
            <a:r>
              <a:rPr lang="id-ID" sz="2000" dirty="0"/>
              <a:t>ditolak jika salah dan diterima jika ada fakta /data yang mendukungnya.</a:t>
            </a:r>
            <a:endParaRPr lang="id-ID" sz="2000" dirty="0" smtClean="0"/>
          </a:p>
          <a:p>
            <a:endParaRPr lang="id-ID" sz="2000" dirty="0" smtClean="0"/>
          </a:p>
          <a:p>
            <a:r>
              <a:rPr lang="id-ID" sz="2000" dirty="0" smtClean="0"/>
              <a:t>Hipotesis </a:t>
            </a:r>
            <a:r>
              <a:rPr lang="id-ID" sz="2000" dirty="0"/>
              <a:t>penelitian sebagai jawaban sementara sedangkan untuk hipotesis </a:t>
            </a:r>
            <a:r>
              <a:rPr lang="id-ID" sz="2000" dirty="0" smtClean="0"/>
              <a:t>statistik merupakan dugaan </a:t>
            </a:r>
            <a:r>
              <a:rPr lang="id-ID" sz="2000" dirty="0"/>
              <a:t>sementara yang kemudian diteliti secara acak bukan secara keseluruhan</a:t>
            </a:r>
            <a:r>
              <a:rPr lang="id-ID" sz="2000" dirty="0" smtClean="0"/>
              <a:t>.</a:t>
            </a:r>
          </a:p>
          <a:p>
            <a:r>
              <a:rPr lang="id-ID" sz="2000" dirty="0" smtClean="0"/>
              <a:t>Jadi, hipotesis statistik dilakukan sebagai pembuktian dari perumusan masalah dan hipotesis penelitian.</a:t>
            </a:r>
            <a:endParaRPr lang="id-ID" sz="2000" dirty="0"/>
          </a:p>
        </p:txBody>
      </p:sp>
      <p:sp>
        <p:nvSpPr>
          <p:cNvPr id="6" name="TextBox 5"/>
          <p:cNvSpPr txBox="1"/>
          <p:nvPr/>
        </p:nvSpPr>
        <p:spPr>
          <a:xfrm>
            <a:off x="1747715" y="349664"/>
            <a:ext cx="5195653" cy="830997"/>
          </a:xfrm>
          <a:prstGeom prst="rect">
            <a:avLst/>
          </a:prstGeom>
          <a:noFill/>
        </p:spPr>
        <p:txBody>
          <a:bodyPr wrap="none" rtlCol="0">
            <a:spAutoFit/>
          </a:bodyPr>
          <a:lstStyle/>
          <a:p>
            <a:r>
              <a:rPr lang="id-ID" sz="4800" b="1" dirty="0" smtClean="0">
                <a:latin typeface="Century Gothic" panose="020B0502020202020204" pitchFamily="34" charset="0"/>
              </a:rPr>
              <a:t>Hipotesis Statistik</a:t>
            </a:r>
            <a:endParaRPr lang="id-ID" sz="4800" b="1" dirty="0">
              <a:latin typeface="Century Gothic" panose="020B0502020202020204" pitchFamily="34" charset="0"/>
            </a:endParaRPr>
          </a:p>
        </p:txBody>
      </p:sp>
    </p:spTree>
    <p:extLst>
      <p:ext uri="{BB962C8B-B14F-4D97-AF65-F5344CB8AC3E}">
        <p14:creationId xmlns:p14="http://schemas.microsoft.com/office/powerpoint/2010/main" val="4922282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001CECA-A477-4C05-9F5A-040BBD0E5B3A}"/>
              </a:ext>
            </a:extLst>
          </p:cNvPr>
          <p:cNvSpPr/>
          <p:nvPr/>
        </p:nvSpPr>
        <p:spPr>
          <a:xfrm>
            <a:off x="2011680" y="354071"/>
            <a:ext cx="8763000" cy="2451953"/>
          </a:xfrm>
          <a:prstGeom prst="rect">
            <a:avLst/>
          </a:prstGeom>
        </p:spPr>
        <p:txBody>
          <a:bodyPr wrap="square">
            <a:spAutoFit/>
          </a:bodyPr>
          <a:lstStyle/>
          <a:p>
            <a:pPr algn="just">
              <a:lnSpc>
                <a:spcPts val="1800"/>
              </a:lnSpc>
              <a:spcAft>
                <a:spcPts val="0"/>
              </a:spcAft>
            </a:pPr>
            <a:r>
              <a:rPr lang="en-GB" b="1"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b="1"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CONTOH </a:t>
            </a:r>
            <a:r>
              <a:rPr lang="en-GB" sz="2800" b="1" dirty="0" smtClean="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SOAL 4:</a:t>
            </a:r>
            <a:endParaRPr lang="en-GB" sz="2800" b="1"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ts val="1800"/>
              </a:lnSpc>
              <a:spcAft>
                <a:spcPts val="0"/>
              </a:spcAft>
            </a:pPr>
            <a:endParaRPr lang="en-ID" sz="1600" dirty="0">
              <a:latin typeface="Times New Roman" panose="02020603050405020304" pitchFamily="18" charset="0"/>
              <a:ea typeface="Calibri" panose="020F0502020204030204" pitchFamily="34" charset="0"/>
              <a:cs typeface="Times New Roman" panose="02020603050405020304" pitchFamily="18" charset="0"/>
            </a:endParaRPr>
          </a:p>
          <a:p>
            <a:pPr indent="-228600" algn="just">
              <a:lnSpc>
                <a:spcPts val="1800"/>
              </a:lnSpc>
              <a:spcBef>
                <a:spcPts val="200"/>
              </a:spcBef>
              <a:spcAft>
                <a:spcPts val="0"/>
              </a:spcAft>
            </a:pPr>
            <a:r>
              <a:rPr lang="en-GB" sz="2400" dirty="0" err="1" smtClean="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Sebuah</a:t>
            </a:r>
            <a:r>
              <a:rPr lang="en-GB" sz="2400" dirty="0" smtClean="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perusahan</a:t>
            </a:r>
            <a:r>
              <a:rPr lang="en-GB" sz="24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mengadakan</a:t>
            </a:r>
            <a:r>
              <a:rPr lang="en-GB" sz="24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pelatihan</a:t>
            </a:r>
            <a:r>
              <a:rPr lang="en-GB" sz="24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teknik</a:t>
            </a:r>
            <a:r>
              <a:rPr lang="en-GB" sz="24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pemasaran</a:t>
            </a:r>
            <a:r>
              <a:rPr lang="en-GB" sz="24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Sampel</a:t>
            </a:r>
            <a:endParaRPr lang="en-GB" sz="24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endParaRPr>
          </a:p>
          <a:p>
            <a:pPr indent="-228600" algn="just">
              <a:lnSpc>
                <a:spcPts val="1800"/>
              </a:lnSpc>
              <a:spcBef>
                <a:spcPts val="200"/>
              </a:spcBef>
              <a:spcAft>
                <a:spcPts val="0"/>
              </a:spcAft>
            </a:pPr>
            <a:r>
              <a:rPr lang="en-GB" sz="2400" dirty="0" err="1" smtClean="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sebanyak</a:t>
            </a:r>
            <a:r>
              <a:rPr lang="en-GB" sz="2400" dirty="0" smtClean="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12 orang </a:t>
            </a:r>
            <a:r>
              <a:rPr lang="en-GB" sz="240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dengan</a:t>
            </a:r>
            <a:r>
              <a:rPr lang="en-GB" sz="24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metode</a:t>
            </a:r>
            <a:r>
              <a:rPr lang="en-GB" sz="24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biasa</a:t>
            </a:r>
            <a:r>
              <a:rPr lang="en-GB" sz="24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dan 10 orang </a:t>
            </a:r>
            <a:r>
              <a:rPr lang="en-GB" sz="240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dengan</a:t>
            </a:r>
            <a:r>
              <a:rPr lang="en-GB" sz="24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terprogram</a:t>
            </a:r>
            <a:r>
              <a:rPr lang="en-GB" sz="24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Pada </a:t>
            </a:r>
            <a:r>
              <a:rPr lang="en-GB" sz="240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akhir</a:t>
            </a:r>
            <a:r>
              <a:rPr lang="en-GB" sz="24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pelatihan</a:t>
            </a:r>
            <a:r>
              <a:rPr lang="en-GB" sz="24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di </a:t>
            </a:r>
            <a:r>
              <a:rPr lang="en-GB" sz="240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berikan</a:t>
            </a:r>
            <a:r>
              <a:rPr lang="en-GB" sz="24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evaluasi</a:t>
            </a:r>
            <a:r>
              <a:rPr lang="en-GB" sz="24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dengan</a:t>
            </a:r>
            <a:r>
              <a:rPr lang="en-GB" sz="24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materi</a:t>
            </a:r>
            <a:r>
              <a:rPr lang="en-GB" sz="24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yang </a:t>
            </a:r>
            <a:r>
              <a:rPr lang="en-GB" sz="240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sama</a:t>
            </a:r>
            <a:r>
              <a:rPr lang="en-GB" sz="24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Kelas </a:t>
            </a:r>
            <a:r>
              <a:rPr lang="en-GB" sz="240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pertama</a:t>
            </a:r>
            <a:r>
              <a:rPr lang="en-GB" sz="24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mencapai</a:t>
            </a:r>
            <a:r>
              <a:rPr lang="en-GB" sz="24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nilai</a:t>
            </a:r>
            <a:r>
              <a:rPr lang="en-GB" sz="24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rata-rata 75 </a:t>
            </a:r>
            <a:r>
              <a:rPr lang="en-GB" sz="240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dengan</a:t>
            </a:r>
            <a:r>
              <a:rPr lang="en-GB" sz="24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simpangan</a:t>
            </a:r>
            <a:r>
              <a:rPr lang="en-GB" sz="24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baku</a:t>
            </a:r>
            <a:r>
              <a:rPr lang="en-GB" sz="24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4,5. </a:t>
            </a:r>
            <a:r>
              <a:rPr lang="en-GB" sz="240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Ujilah</a:t>
            </a:r>
            <a:r>
              <a:rPr lang="en-GB" sz="24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hipotesis</a:t>
            </a:r>
            <a:r>
              <a:rPr lang="en-GB" sz="24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kedua</a:t>
            </a:r>
            <a:r>
              <a:rPr lang="en-GB" sz="24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metode</a:t>
            </a:r>
            <a:r>
              <a:rPr lang="en-GB" sz="24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pelatihan</a:t>
            </a:r>
            <a:r>
              <a:rPr lang="en-GB" sz="24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dengan</a:t>
            </a:r>
            <a:r>
              <a:rPr lang="en-GB" sz="24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alternative </a:t>
            </a:r>
            <a:r>
              <a:rPr lang="en-GB" sz="240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keduanya</a:t>
            </a:r>
            <a:r>
              <a:rPr lang="en-GB" sz="24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tidak</a:t>
            </a:r>
            <a:r>
              <a:rPr lang="en-GB" sz="24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sama</a:t>
            </a:r>
            <a:r>
              <a:rPr lang="en-GB" sz="24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Gunakan</a:t>
            </a:r>
            <a:r>
              <a:rPr lang="en-GB" sz="24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taraf</a:t>
            </a:r>
            <a:r>
              <a:rPr lang="en-GB" sz="24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nyata</a:t>
            </a:r>
            <a:r>
              <a:rPr lang="en-GB" sz="24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10%! </a:t>
            </a:r>
            <a:r>
              <a:rPr lang="en-GB" sz="240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Asumsikan</a:t>
            </a:r>
            <a:r>
              <a:rPr lang="en-GB" sz="24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kedua</a:t>
            </a:r>
            <a:r>
              <a:rPr lang="en-GB" sz="24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populasi</a:t>
            </a:r>
            <a:r>
              <a:rPr lang="en-GB" sz="24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menghampiri</a:t>
            </a:r>
            <a:r>
              <a:rPr lang="en-GB" sz="24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distribusi</a:t>
            </a:r>
            <a:r>
              <a:rPr lang="en-GB" sz="24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normal </a:t>
            </a:r>
            <a:r>
              <a:rPr lang="en-GB" sz="240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dengan</a:t>
            </a:r>
            <a:r>
              <a:rPr lang="en-GB" sz="24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varians</a:t>
            </a:r>
            <a:r>
              <a:rPr lang="en-GB" sz="24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yang </a:t>
            </a:r>
            <a:r>
              <a:rPr lang="en-GB" sz="240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sama</a:t>
            </a:r>
            <a:r>
              <a:rPr lang="en-GB" sz="24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ID"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xmlns="" id="{B586E159-A0B7-4DD5-9ABA-755ECD2B4F24}"/>
              </a:ext>
            </a:extLst>
          </p:cNvPr>
          <p:cNvSpPr/>
          <p:nvPr/>
        </p:nvSpPr>
        <p:spPr>
          <a:xfrm>
            <a:off x="2044148" y="3018246"/>
            <a:ext cx="6096000" cy="1248227"/>
          </a:xfrm>
          <a:prstGeom prst="rect">
            <a:avLst/>
          </a:prstGeom>
        </p:spPr>
        <p:txBody>
          <a:bodyPr>
            <a:spAutoFit/>
          </a:bodyPr>
          <a:lstStyle/>
          <a:p>
            <a:pPr algn="just">
              <a:lnSpc>
                <a:spcPts val="1800"/>
              </a:lnSpc>
              <a:spcAft>
                <a:spcPts val="0"/>
              </a:spcAft>
            </a:pPr>
            <a:r>
              <a:rPr lang="en-GB" sz="2400" b="1"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Penyelesaian</a:t>
            </a:r>
            <a:r>
              <a:rPr lang="en-GB" sz="2400" b="1"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ts val="1800"/>
              </a:lnSpc>
              <a:spcAft>
                <a:spcPts val="0"/>
              </a:spcAft>
            </a:pPr>
            <a:endParaRPr lang="en-ID"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ts val="1800"/>
              </a:lnSpc>
              <a:spcAft>
                <a:spcPts val="0"/>
              </a:spcAft>
            </a:pPr>
            <a:r>
              <a:rPr lang="en-GB" sz="220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Diketahui</a:t>
            </a:r>
            <a:r>
              <a:rPr lang="en-GB" sz="22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smtClean="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ID" sz="22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ts val="1800"/>
              </a:lnSpc>
              <a:spcAft>
                <a:spcPts val="0"/>
              </a:spcAft>
            </a:pPr>
            <a:r>
              <a:rPr lang="en-GB" sz="2200" dirty="0" smtClean="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a:t>
            </a:r>
            <a:r>
              <a:rPr lang="en-GB" sz="2200" baseline="-25000" dirty="0" smtClean="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1</a:t>
            </a:r>
            <a:r>
              <a:rPr lang="en-GB" sz="2200" dirty="0" smtClean="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 12           X1 = 80           s₁ = 4</a:t>
            </a:r>
            <a:endParaRPr lang="en-ID" sz="22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ts val="1800"/>
              </a:lnSpc>
              <a:spcAft>
                <a:spcPts val="0"/>
              </a:spcAft>
            </a:pPr>
            <a:r>
              <a:rPr lang="en-GB" sz="2000" dirty="0" smtClean="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a:t>
            </a:r>
            <a:r>
              <a:rPr lang="en-GB" sz="2000" baseline="-25000" dirty="0" smtClean="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2 </a:t>
            </a:r>
            <a:r>
              <a:rPr lang="en-GB" sz="20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 10             X2 = 75          </a:t>
            </a:r>
            <a:r>
              <a:rPr lang="en-GB" sz="2000" dirty="0" smtClean="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0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s₂ = 4,5</a:t>
            </a:r>
            <a:endParaRPr lang="en-ID"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xmlns="" id="{79A1CDBC-9507-4DE6-8E3E-46B14420A2CA}"/>
              </a:ext>
            </a:extLst>
          </p:cNvPr>
          <p:cNvSpPr/>
          <p:nvPr/>
        </p:nvSpPr>
        <p:spPr>
          <a:xfrm>
            <a:off x="6812280" y="3318268"/>
            <a:ext cx="5151120" cy="3077766"/>
          </a:xfrm>
          <a:prstGeom prst="rect">
            <a:avLst/>
          </a:prstGeom>
        </p:spPr>
        <p:txBody>
          <a:bodyPr wrap="square">
            <a:spAutoFit/>
          </a:bodyPr>
          <a:lstStyle/>
          <a:p>
            <a:pPr algn="just">
              <a:lnSpc>
                <a:spcPts val="1800"/>
              </a:lnSpc>
              <a:spcAft>
                <a:spcPts val="600"/>
              </a:spcAft>
            </a:pPr>
            <a:r>
              <a:rPr lang="en-GB" sz="2400" b="1"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Jawab</a:t>
            </a:r>
            <a:r>
              <a:rPr lang="en-GB" sz="24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ts val="1800"/>
              </a:lnSpc>
              <a:spcAft>
                <a:spcPts val="600"/>
              </a:spcAft>
            </a:pPr>
            <a:r>
              <a:rPr lang="en-GB" sz="22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 </a:t>
            </a:r>
            <a:r>
              <a:rPr lang="en-GB" sz="220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Formulasi</a:t>
            </a:r>
            <a:r>
              <a:rPr lang="en-GB" sz="22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hipotesisnya</a:t>
            </a:r>
            <a:r>
              <a:rPr lang="en-GB" sz="22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ID" sz="2200" dirty="0">
              <a:latin typeface="Calibri" panose="020F0502020204030204" pitchFamily="34" charset="0"/>
              <a:ea typeface="Calibri" panose="020F0502020204030204" pitchFamily="34" charset="0"/>
              <a:cs typeface="Times New Roman" panose="02020603050405020304" pitchFamily="18" charset="0"/>
            </a:endParaRPr>
          </a:p>
          <a:p>
            <a:pPr algn="just">
              <a:lnSpc>
                <a:spcPts val="1800"/>
              </a:lnSpc>
              <a:spcAft>
                <a:spcPts val="0"/>
              </a:spcAft>
            </a:pPr>
            <a:r>
              <a:rPr lang="en-GB" sz="2200" dirty="0" smtClean="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err="1" smtClean="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a:t>
            </a:r>
            <a:r>
              <a:rPr lang="en-GB" sz="2200" baseline="-25000" dirty="0" err="1" smtClean="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o</a:t>
            </a:r>
            <a:r>
              <a:rPr lang="en-GB" sz="22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 µ₁ = µ₂</a:t>
            </a:r>
            <a:endParaRPr lang="en-ID" sz="2200" dirty="0">
              <a:latin typeface="Calibri" panose="020F0502020204030204" pitchFamily="34" charset="0"/>
              <a:ea typeface="Calibri" panose="020F0502020204030204" pitchFamily="34" charset="0"/>
              <a:cs typeface="Times New Roman" panose="02020603050405020304" pitchFamily="18" charset="0"/>
            </a:endParaRPr>
          </a:p>
          <a:p>
            <a:pPr algn="just">
              <a:lnSpc>
                <a:spcPts val="1800"/>
              </a:lnSpc>
              <a:spcAft>
                <a:spcPts val="0"/>
              </a:spcAft>
            </a:pPr>
            <a:r>
              <a:rPr lang="en-GB" sz="2200" dirty="0" smtClean="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H</a:t>
            </a:r>
            <a:r>
              <a:rPr lang="en-GB" sz="2200" baseline="-25000" dirty="0" smtClean="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1</a:t>
            </a:r>
            <a:r>
              <a:rPr lang="en-GB" sz="22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 µ₁ ≠ µ₂</a:t>
            </a:r>
            <a:endParaRPr lang="en-ID" sz="2200" dirty="0">
              <a:latin typeface="Calibri" panose="020F0502020204030204" pitchFamily="34" charset="0"/>
              <a:ea typeface="Calibri" panose="020F0502020204030204" pitchFamily="34" charset="0"/>
              <a:cs typeface="Times New Roman" panose="02020603050405020304" pitchFamily="18" charset="0"/>
            </a:endParaRPr>
          </a:p>
          <a:p>
            <a:pPr algn="just">
              <a:lnSpc>
                <a:spcPts val="1800"/>
              </a:lnSpc>
              <a:spcAft>
                <a:spcPts val="0"/>
              </a:spcAft>
            </a:pPr>
            <a:endParaRPr lang="en-GB" sz="22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ts val="1800"/>
              </a:lnSpc>
              <a:spcAft>
                <a:spcPts val="0"/>
              </a:spcAft>
            </a:pPr>
            <a:r>
              <a:rPr lang="en-GB" sz="22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b. </a:t>
            </a:r>
            <a:r>
              <a:rPr lang="en-GB" sz="220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Taraf</a:t>
            </a:r>
            <a:r>
              <a:rPr lang="en-GB" sz="22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nyata</a:t>
            </a:r>
            <a:r>
              <a:rPr lang="en-GB" sz="22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dan </a:t>
            </a:r>
            <a:r>
              <a:rPr lang="en-GB" sz="220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nilai</a:t>
            </a:r>
            <a:r>
              <a:rPr lang="en-GB" sz="22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tabelnya</a:t>
            </a:r>
            <a:r>
              <a:rPr lang="en-GB" sz="22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ts val="1800"/>
              </a:lnSpc>
              <a:spcBef>
                <a:spcPts val="600"/>
              </a:spcBef>
            </a:pPr>
            <a:r>
              <a:rPr lang="en-GB" sz="22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smtClean="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α</a:t>
            </a:r>
            <a:r>
              <a:rPr lang="en-GB" sz="22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 10% = 0,10</a:t>
            </a:r>
            <a:endParaRPr lang="en-ID" sz="2200" dirty="0">
              <a:latin typeface="Calibri" panose="020F0502020204030204" pitchFamily="34" charset="0"/>
              <a:ea typeface="Calibri" panose="020F0502020204030204" pitchFamily="34" charset="0"/>
              <a:cs typeface="Times New Roman" panose="02020603050405020304" pitchFamily="18" charset="0"/>
            </a:endParaRPr>
          </a:p>
          <a:p>
            <a:pPr algn="just">
              <a:lnSpc>
                <a:spcPts val="1800"/>
              </a:lnSpc>
              <a:spcAft>
                <a:spcPts val="0"/>
              </a:spcAft>
            </a:pPr>
            <a:r>
              <a:rPr lang="en-ID" sz="2200" dirty="0">
                <a:effectLst/>
                <a:latin typeface="Calibri" panose="020F0502020204030204" pitchFamily="34" charset="0"/>
                <a:ea typeface="Calibri" panose="020F0502020204030204" pitchFamily="34" charset="0"/>
                <a:cs typeface="Times New Roman" panose="02020603050405020304" pitchFamily="18" charset="0"/>
              </a:rPr>
              <a:t>		= 0,05</a:t>
            </a:r>
          </a:p>
          <a:p>
            <a:r>
              <a:rPr lang="en-GB" sz="2200" dirty="0" smtClean="0"/>
              <a:t>     </a:t>
            </a:r>
            <a:r>
              <a:rPr lang="en-GB" sz="2200" dirty="0" err="1" smtClean="0"/>
              <a:t>db</a:t>
            </a:r>
            <a:r>
              <a:rPr lang="en-GB" sz="2200" dirty="0"/>
              <a:t>       = 12 + 10 – 2 = 20</a:t>
            </a:r>
            <a:endParaRPr lang="en-ID" sz="2200" dirty="0"/>
          </a:p>
          <a:p>
            <a:r>
              <a:rPr lang="en-GB" sz="2200" dirty="0" smtClean="0"/>
              <a:t>     t</a:t>
            </a:r>
            <a:r>
              <a:rPr lang="en-GB" sz="2200" baseline="-25000" dirty="0" smtClean="0"/>
              <a:t>0,05;20</a:t>
            </a:r>
            <a:r>
              <a:rPr lang="en-GB" sz="2200" dirty="0"/>
              <a:t> = 1,725</a:t>
            </a:r>
            <a:endParaRPr lang="en-ID" sz="2200" dirty="0"/>
          </a:p>
          <a:p>
            <a:pPr algn="just">
              <a:lnSpc>
                <a:spcPts val="1800"/>
              </a:lnSpc>
              <a:spcAft>
                <a:spcPts val="0"/>
              </a:spcAft>
            </a:pPr>
            <a:endParaRPr lang="en-ID"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7">
            <a:hlinkClick r:id="rId2"/>
            <a:extLst>
              <a:ext uri="{FF2B5EF4-FFF2-40B4-BE49-F238E27FC236}">
                <a16:creationId xmlns:a16="http://schemas.microsoft.com/office/drawing/2014/main" xmlns="" id="{263EA5F7-A50C-4A4A-B8E8-1270D5D5295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081501" y="5177732"/>
            <a:ext cx="566932" cy="242659"/>
          </a:xfrm>
          <a:prstGeom prst="rect">
            <a:avLst/>
          </a:prstGeom>
          <a:noFill/>
          <a:ln>
            <a:noFill/>
          </a:ln>
        </p:spPr>
      </p:pic>
      <p:sp>
        <p:nvSpPr>
          <p:cNvPr id="7" name="Rectangle 6"/>
          <p:cNvSpPr>
            <a:spLocks noChangeArrowheads="1"/>
          </p:cNvSpPr>
          <p:nvPr/>
        </p:nvSpPr>
        <p:spPr bwMode="auto">
          <a:xfrm>
            <a:off x="10024075" y="6553200"/>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atinLnBrk="1"/>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extLst>
      <p:ext uri="{BB962C8B-B14F-4D97-AF65-F5344CB8AC3E}">
        <p14:creationId xmlns:p14="http://schemas.microsoft.com/office/powerpoint/2010/main" val="26589506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extLst>
              <a:ext uri="{FF2B5EF4-FFF2-40B4-BE49-F238E27FC236}">
                <a16:creationId xmlns:a16="http://schemas.microsoft.com/office/drawing/2014/main" xmlns="" id="{9E404FD1-C5CE-4A24-81B8-D977198BA1F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175840" y="1153495"/>
            <a:ext cx="4555160" cy="2930825"/>
          </a:xfrm>
          <a:prstGeom prst="rect">
            <a:avLst/>
          </a:prstGeom>
          <a:noFill/>
          <a:ln>
            <a:noFill/>
          </a:ln>
        </p:spPr>
      </p:pic>
      <p:sp>
        <p:nvSpPr>
          <p:cNvPr id="3" name="Rectangle 2">
            <a:extLst>
              <a:ext uri="{FF2B5EF4-FFF2-40B4-BE49-F238E27FC236}">
                <a16:creationId xmlns:a16="http://schemas.microsoft.com/office/drawing/2014/main" xmlns="" id="{16C02976-3B52-43A5-93E6-C8848C404679}"/>
              </a:ext>
            </a:extLst>
          </p:cNvPr>
          <p:cNvSpPr/>
          <p:nvPr/>
        </p:nvSpPr>
        <p:spPr>
          <a:xfrm>
            <a:off x="1402080" y="4171741"/>
            <a:ext cx="5610805" cy="861774"/>
          </a:xfrm>
          <a:prstGeom prst="rect">
            <a:avLst/>
          </a:prstGeom>
        </p:spPr>
        <p:txBody>
          <a:bodyPr wrap="square">
            <a:spAutoFit/>
          </a:bodyPr>
          <a:lstStyle/>
          <a:p>
            <a:pPr indent="-171450" algn="just">
              <a:lnSpc>
                <a:spcPts val="1800"/>
              </a:lnSpc>
              <a:spcAft>
                <a:spcPts val="0"/>
              </a:spcAft>
            </a:pPr>
            <a:r>
              <a:rPr lang="en-GB" sz="22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smtClean="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err="1" smtClean="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a:t>
            </a:r>
            <a:r>
              <a:rPr lang="en-GB" sz="2200" baseline="-25000" dirty="0" err="1" smtClean="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o</a:t>
            </a:r>
            <a:r>
              <a:rPr lang="en-GB" sz="22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di </a:t>
            </a:r>
            <a:r>
              <a:rPr lang="en-GB" sz="220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terima</a:t>
            </a:r>
            <a:r>
              <a:rPr lang="en-GB" sz="22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apabila</a:t>
            </a:r>
            <a:r>
              <a:rPr lang="en-GB" sz="22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-1,725 ≤ t</a:t>
            </a:r>
            <a:r>
              <a:rPr lang="en-GB" sz="2200" baseline="-250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0</a:t>
            </a:r>
            <a:r>
              <a:rPr lang="en-GB" sz="22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  1,725</a:t>
            </a:r>
            <a:endParaRPr lang="en-ID" sz="2200" dirty="0">
              <a:latin typeface="Calibri" panose="020F0502020204030204" pitchFamily="34" charset="0"/>
              <a:ea typeface="Calibri" panose="020F0502020204030204" pitchFamily="34" charset="0"/>
              <a:cs typeface="Times New Roman" panose="02020603050405020304" pitchFamily="18" charset="0"/>
            </a:endParaRPr>
          </a:p>
          <a:p>
            <a:pPr indent="-171450" algn="just">
              <a:lnSpc>
                <a:spcPts val="1800"/>
              </a:lnSpc>
              <a:spcBef>
                <a:spcPts val="600"/>
              </a:spcBef>
              <a:spcAft>
                <a:spcPts val="0"/>
              </a:spcAft>
            </a:pPr>
            <a:r>
              <a:rPr lang="en-GB" sz="22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smtClean="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err="1" smtClean="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a:t>
            </a:r>
            <a:r>
              <a:rPr lang="en-GB" sz="2200" baseline="-25000" dirty="0" err="1" smtClean="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o</a:t>
            </a:r>
            <a:r>
              <a:rPr lang="en-GB" sz="22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di </a:t>
            </a:r>
            <a:r>
              <a:rPr lang="en-GB" sz="220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tolak</a:t>
            </a:r>
            <a:r>
              <a:rPr lang="en-GB" sz="22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20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apabila</a:t>
            </a:r>
            <a:r>
              <a:rPr lang="en-GB" sz="22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t</a:t>
            </a:r>
            <a:r>
              <a:rPr lang="en-GB" sz="2200" baseline="-250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0</a:t>
            </a:r>
            <a:r>
              <a:rPr lang="en-GB" sz="22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&gt; 1,725 </a:t>
            </a:r>
            <a:r>
              <a:rPr lang="en-GB" sz="220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atau</a:t>
            </a:r>
            <a:r>
              <a:rPr lang="en-GB" sz="22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t</a:t>
            </a:r>
            <a:r>
              <a:rPr lang="en-GB" sz="2200" baseline="-250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0 </a:t>
            </a:r>
            <a:r>
              <a:rPr lang="en-GB" sz="22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&lt; -1,725</a:t>
            </a:r>
            <a:endParaRPr lang="en-ID" sz="2200" dirty="0">
              <a:latin typeface="Calibri" panose="020F0502020204030204" pitchFamily="34" charset="0"/>
              <a:ea typeface="Calibri" panose="020F0502020204030204" pitchFamily="34" charset="0"/>
              <a:cs typeface="Times New Roman" panose="02020603050405020304" pitchFamily="18" charset="0"/>
            </a:endParaRPr>
          </a:p>
          <a:p>
            <a:pPr algn="just">
              <a:lnSpc>
                <a:spcPts val="1800"/>
              </a:lnSpc>
              <a:spcAft>
                <a:spcPts val="0"/>
              </a:spcAft>
            </a:pPr>
            <a:r>
              <a:rPr lang="en-GB"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ID"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xmlns="" id="{2565A122-6617-4671-8BAA-09DE39795261}"/>
              </a:ext>
            </a:extLst>
          </p:cNvPr>
          <p:cNvSpPr txBox="1"/>
          <p:nvPr/>
        </p:nvSpPr>
        <p:spPr>
          <a:xfrm>
            <a:off x="2684807" y="523152"/>
            <a:ext cx="2955235" cy="461665"/>
          </a:xfrm>
          <a:prstGeom prst="rect">
            <a:avLst/>
          </a:prstGeom>
          <a:noFill/>
        </p:spPr>
        <p:txBody>
          <a:bodyPr wrap="square" rtlCol="0">
            <a:spAutoFit/>
          </a:bodyPr>
          <a:lstStyle/>
          <a:p>
            <a:r>
              <a:rPr lang="en-US" sz="2400" b="1" dirty="0"/>
              <a:t>3. </a:t>
            </a:r>
            <a:r>
              <a:rPr lang="en-US" sz="2400" b="1" dirty="0" err="1"/>
              <a:t>Kriteria</a:t>
            </a:r>
            <a:r>
              <a:rPr lang="en-US" sz="2400" b="1" dirty="0"/>
              <a:t> </a:t>
            </a:r>
            <a:r>
              <a:rPr lang="en-US" sz="2400" b="1" dirty="0" err="1"/>
              <a:t>Pengujian</a:t>
            </a:r>
            <a:endParaRPr lang="en-ID" sz="2400" b="1" dirty="0"/>
          </a:p>
        </p:txBody>
      </p:sp>
      <p:pic>
        <p:nvPicPr>
          <p:cNvPr id="5" name="Picture 4">
            <a:hlinkClick r:id="rId4"/>
            <a:extLst>
              <a:ext uri="{FF2B5EF4-FFF2-40B4-BE49-F238E27FC236}">
                <a16:creationId xmlns:a16="http://schemas.microsoft.com/office/drawing/2014/main" xmlns="" id="{612360D5-5ACE-4320-9EA7-97507B0DA05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012885" y="1153496"/>
            <a:ext cx="4493315" cy="3048725"/>
          </a:xfrm>
          <a:prstGeom prst="rect">
            <a:avLst/>
          </a:prstGeom>
          <a:noFill/>
          <a:ln>
            <a:noFill/>
          </a:ln>
        </p:spPr>
      </p:pic>
      <p:sp>
        <p:nvSpPr>
          <p:cNvPr id="6" name="TextBox 5">
            <a:extLst>
              <a:ext uri="{FF2B5EF4-FFF2-40B4-BE49-F238E27FC236}">
                <a16:creationId xmlns:a16="http://schemas.microsoft.com/office/drawing/2014/main" xmlns="" id="{BA16A376-5321-417F-88FA-14AC527EEB93}"/>
              </a:ext>
            </a:extLst>
          </p:cNvPr>
          <p:cNvSpPr txBox="1"/>
          <p:nvPr/>
        </p:nvSpPr>
        <p:spPr>
          <a:xfrm>
            <a:off x="7964557" y="636104"/>
            <a:ext cx="2557669" cy="461665"/>
          </a:xfrm>
          <a:prstGeom prst="rect">
            <a:avLst/>
          </a:prstGeom>
          <a:noFill/>
        </p:spPr>
        <p:txBody>
          <a:bodyPr wrap="square" rtlCol="0">
            <a:spAutoFit/>
          </a:bodyPr>
          <a:lstStyle/>
          <a:p>
            <a:r>
              <a:rPr lang="en-US" sz="2400" b="1" dirty="0"/>
              <a:t>4. Uji </a:t>
            </a:r>
            <a:r>
              <a:rPr lang="en-US" sz="2400" b="1" dirty="0" err="1"/>
              <a:t>Statistik</a:t>
            </a:r>
            <a:endParaRPr lang="en-ID" sz="2400" b="1" dirty="0"/>
          </a:p>
        </p:txBody>
      </p:sp>
      <p:sp>
        <p:nvSpPr>
          <p:cNvPr id="7" name="Rectangle 6">
            <a:extLst>
              <a:ext uri="{FF2B5EF4-FFF2-40B4-BE49-F238E27FC236}">
                <a16:creationId xmlns:a16="http://schemas.microsoft.com/office/drawing/2014/main" xmlns="" id="{43743639-2D2C-413F-A9E8-1D084049ADD7}"/>
              </a:ext>
            </a:extLst>
          </p:cNvPr>
          <p:cNvSpPr/>
          <p:nvPr/>
        </p:nvSpPr>
        <p:spPr>
          <a:xfrm>
            <a:off x="2684808" y="5250668"/>
            <a:ext cx="8409912" cy="1292662"/>
          </a:xfrm>
          <a:prstGeom prst="rect">
            <a:avLst/>
          </a:prstGeom>
        </p:spPr>
        <p:txBody>
          <a:bodyPr wrap="square">
            <a:spAutoFit/>
          </a:bodyPr>
          <a:lstStyle/>
          <a:p>
            <a:pPr algn="ctr">
              <a:lnSpc>
                <a:spcPts val="1800"/>
              </a:lnSpc>
              <a:spcAft>
                <a:spcPts val="0"/>
              </a:spcAft>
            </a:pPr>
            <a:r>
              <a:rPr lang="en-GB" sz="2400" b="1"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5. Kesimpulan </a:t>
            </a:r>
          </a:p>
          <a:p>
            <a:pPr algn="ctr">
              <a:lnSpc>
                <a:spcPts val="1800"/>
              </a:lnSpc>
              <a:spcAft>
                <a:spcPts val="0"/>
              </a:spcAft>
            </a:pPr>
            <a:endParaRPr lang="en-GB" sz="2000" b="1"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GB" sz="24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Karena t</a:t>
            </a:r>
            <a:r>
              <a:rPr lang="en-GB" sz="2400" baseline="-250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0</a:t>
            </a:r>
            <a:r>
              <a:rPr lang="en-GB" sz="24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 2,76 &gt;  t</a:t>
            </a:r>
            <a:r>
              <a:rPr lang="en-GB" sz="2400" baseline="-250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0,05;20</a:t>
            </a:r>
            <a:r>
              <a:rPr lang="en-GB" sz="24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  1,725 </a:t>
            </a:r>
            <a:r>
              <a:rPr lang="en-GB" sz="240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maka</a:t>
            </a:r>
            <a:r>
              <a:rPr lang="en-GB" sz="24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H</a:t>
            </a:r>
            <a:r>
              <a:rPr lang="en-GB" sz="2400" baseline="-250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o </a:t>
            </a:r>
            <a:r>
              <a:rPr lang="en-GB" sz="24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di </a:t>
            </a:r>
            <a:r>
              <a:rPr lang="en-GB" sz="240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tolak</a:t>
            </a:r>
            <a:r>
              <a:rPr lang="en-GB" sz="24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Jadi</a:t>
            </a:r>
            <a:r>
              <a:rPr lang="en-GB" sz="24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kedua</a:t>
            </a:r>
            <a:r>
              <a:rPr lang="en-GB" sz="24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metode</a:t>
            </a:r>
            <a:r>
              <a:rPr lang="en-GB" sz="24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yang </a:t>
            </a:r>
            <a:r>
              <a:rPr lang="en-GB" sz="240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digunakan</a:t>
            </a:r>
            <a:r>
              <a:rPr lang="en-GB" sz="24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dalam</a:t>
            </a:r>
            <a:r>
              <a:rPr lang="en-GB" sz="24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pelatihan</a:t>
            </a:r>
            <a:r>
              <a:rPr lang="en-GB" sz="24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tidak</a:t>
            </a:r>
            <a:r>
              <a:rPr lang="en-GB" sz="24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sama</a:t>
            </a:r>
            <a:r>
              <a:rPr lang="en-GB" sz="24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hasilnya</a:t>
            </a:r>
            <a:r>
              <a:rPr lang="en-GB" sz="2400"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ID"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a:spLocks noChangeArrowheads="1"/>
          </p:cNvSpPr>
          <p:nvPr/>
        </p:nvSpPr>
        <p:spPr bwMode="auto">
          <a:xfrm>
            <a:off x="10024075" y="6553200"/>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atinLnBrk="1"/>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extLst>
      <p:ext uri="{BB962C8B-B14F-4D97-AF65-F5344CB8AC3E}">
        <p14:creationId xmlns:p14="http://schemas.microsoft.com/office/powerpoint/2010/main" val="1099838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5B9C500E-B5A2-4268-84C6-DD96CC53F4DD}"/>
              </a:ext>
            </a:extLst>
          </p:cNvPr>
          <p:cNvSpPr/>
          <p:nvPr/>
        </p:nvSpPr>
        <p:spPr>
          <a:xfrm>
            <a:off x="3322320" y="661181"/>
            <a:ext cx="6797040" cy="679939"/>
          </a:xfrm>
          <a:prstGeom prst="roundRect">
            <a:avLst/>
          </a:prstGeom>
          <a:solidFill>
            <a:srgbClr val="9E9E9E"/>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ln w="0"/>
                <a:solidFill>
                  <a:schemeClr val="tx1"/>
                </a:solidFill>
                <a:effectLst>
                  <a:outerShdw blurRad="38100" dist="19050" dir="2700000" algn="tl" rotWithShape="0">
                    <a:schemeClr val="dk1">
                      <a:alpha val="40000"/>
                    </a:schemeClr>
                  </a:outerShdw>
                </a:effectLst>
              </a:rPr>
              <a:t>PENGUJIAN HIPOTESIS </a:t>
            </a:r>
            <a:r>
              <a:rPr lang="id-ID" sz="3200" b="1" dirty="0">
                <a:ln w="0"/>
                <a:solidFill>
                  <a:schemeClr val="tx1"/>
                </a:solidFill>
                <a:effectLst>
                  <a:outerShdw blurRad="38100" dist="19050" dir="2700000" algn="tl" rotWithShape="0">
                    <a:schemeClr val="dk1">
                      <a:alpha val="40000"/>
                    </a:schemeClr>
                  </a:outerShdw>
                </a:effectLst>
              </a:rPr>
              <a:t>PROPORSI</a:t>
            </a:r>
            <a:endParaRPr lang="en-ID" sz="3200" b="1" dirty="0">
              <a:ln w="0"/>
              <a:solidFill>
                <a:schemeClr val="tx1"/>
              </a:solidFill>
              <a:effectLst>
                <a:outerShdw blurRad="38100" dist="19050" dir="2700000" algn="tl" rotWithShape="0">
                  <a:schemeClr val="dk1">
                    <a:alpha val="40000"/>
                  </a:schemeClr>
                </a:outerShdw>
              </a:effectLst>
            </a:endParaRPr>
          </a:p>
        </p:txBody>
      </p:sp>
      <p:sp>
        <p:nvSpPr>
          <p:cNvPr id="6" name="Rectangle: Rounded Corners 5">
            <a:extLst>
              <a:ext uri="{FF2B5EF4-FFF2-40B4-BE49-F238E27FC236}">
                <a16:creationId xmlns:a16="http://schemas.microsoft.com/office/drawing/2014/main" xmlns="" id="{BDEBA2B6-2B3E-4A66-A524-5BCE5B1C0830}"/>
              </a:ext>
            </a:extLst>
          </p:cNvPr>
          <p:cNvSpPr/>
          <p:nvPr/>
        </p:nvSpPr>
        <p:spPr>
          <a:xfrm>
            <a:off x="1090245" y="2692402"/>
            <a:ext cx="5005755" cy="2473060"/>
          </a:xfrm>
          <a:prstGeom prst="roundRect">
            <a:avLst/>
          </a:prstGeom>
          <a:solidFill>
            <a:srgbClr val="9E9E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AutoNum type="arabicPeriod"/>
            </a:pPr>
            <a:r>
              <a:rPr lang="en-GB" sz="2400" b="1" i="1" dirty="0">
                <a:ln w="0"/>
                <a:solidFill>
                  <a:schemeClr val="tx1"/>
                </a:solidFill>
                <a:effectLst>
                  <a:outerShdw blurRad="38100" dist="19050" dir="2700000" algn="tl" rotWithShape="0">
                    <a:schemeClr val="dk1">
                      <a:alpha val="40000"/>
                    </a:schemeClr>
                  </a:outerShdw>
                </a:effectLst>
              </a:rPr>
              <a:t>FORMULASI HIPOTESIS</a:t>
            </a:r>
          </a:p>
          <a:p>
            <a:pPr lvl="0" algn="just">
              <a:lnSpc>
                <a:spcPct val="150000"/>
              </a:lnSpc>
            </a:pPr>
            <a:r>
              <a:rPr lang="id-ID" sz="2200" dirty="0">
                <a:latin typeface="Times New Roman" panose="02020603050405020304" pitchFamily="18" charset="0"/>
                <a:ea typeface="Calibri" panose="020F0502020204030204" pitchFamily="34" charset="0"/>
                <a:cs typeface="Arial" panose="020B0604020202020204" pitchFamily="34" charset="0"/>
              </a:rPr>
              <a:t>A) H</a:t>
            </a:r>
            <a:r>
              <a:rPr lang="id-ID" sz="2200" baseline="-25000" dirty="0">
                <a:latin typeface="Times New Roman" panose="02020603050405020304" pitchFamily="18" charset="0"/>
                <a:ea typeface="Calibri" panose="020F0502020204030204" pitchFamily="34" charset="0"/>
                <a:cs typeface="Arial" panose="020B0604020202020204" pitchFamily="34" charset="0"/>
              </a:rPr>
              <a:t>0</a:t>
            </a:r>
            <a:r>
              <a:rPr lang="id-ID" sz="2200" dirty="0">
                <a:latin typeface="Times New Roman" panose="02020603050405020304" pitchFamily="18" charset="0"/>
                <a:ea typeface="Calibri" panose="020F0502020204030204" pitchFamily="34" charset="0"/>
                <a:cs typeface="Arial" panose="020B0604020202020204" pitchFamily="34" charset="0"/>
              </a:rPr>
              <a:t> : P = P</a:t>
            </a:r>
            <a:r>
              <a:rPr lang="id-ID" sz="2200" baseline="-25000" dirty="0">
                <a:latin typeface="Times New Roman" panose="02020603050405020304" pitchFamily="18" charset="0"/>
                <a:ea typeface="Calibri" panose="020F0502020204030204" pitchFamily="34" charset="0"/>
                <a:cs typeface="Arial" panose="020B0604020202020204" pitchFamily="34" charset="0"/>
              </a:rPr>
              <a:t>0</a:t>
            </a:r>
            <a:r>
              <a:rPr lang="id-ID" sz="2200" dirty="0">
                <a:latin typeface="Calibri" panose="020F0502020204030204" pitchFamily="34" charset="0"/>
                <a:ea typeface="Calibri" panose="020F0502020204030204" pitchFamily="34" charset="0"/>
                <a:cs typeface="Arial" panose="020B0604020202020204" pitchFamily="34" charset="0"/>
              </a:rPr>
              <a:t> , </a:t>
            </a:r>
            <a:r>
              <a:rPr lang="id-ID" sz="2200" dirty="0">
                <a:latin typeface="Times New Roman" panose="02020603050405020304" pitchFamily="18" charset="0"/>
                <a:ea typeface="Calibri" panose="020F0502020204030204" pitchFamily="34" charset="0"/>
                <a:cs typeface="Arial" panose="020B0604020202020204" pitchFamily="34" charset="0"/>
              </a:rPr>
              <a:t>H</a:t>
            </a:r>
            <a:r>
              <a:rPr lang="id-ID" sz="2200" baseline="-25000" dirty="0">
                <a:latin typeface="Times New Roman" panose="02020603050405020304" pitchFamily="18" charset="0"/>
                <a:ea typeface="Calibri" panose="020F0502020204030204" pitchFamily="34" charset="0"/>
                <a:cs typeface="Arial" panose="020B0604020202020204" pitchFamily="34" charset="0"/>
              </a:rPr>
              <a:t>a</a:t>
            </a:r>
            <a:r>
              <a:rPr lang="id-ID" sz="2200" dirty="0">
                <a:latin typeface="Times New Roman" panose="02020603050405020304" pitchFamily="18" charset="0"/>
                <a:ea typeface="Calibri" panose="020F0502020204030204" pitchFamily="34" charset="0"/>
                <a:cs typeface="Arial" panose="020B0604020202020204" pitchFamily="34" charset="0"/>
              </a:rPr>
              <a:t> : P &gt; </a:t>
            </a:r>
            <a:r>
              <a:rPr lang="id-ID" sz="2200" dirty="0" smtClean="0">
                <a:latin typeface="Times New Roman" panose="02020603050405020304" pitchFamily="18" charset="0"/>
                <a:ea typeface="Calibri" panose="020F0502020204030204" pitchFamily="34" charset="0"/>
                <a:cs typeface="Arial" panose="020B0604020202020204" pitchFamily="34" charset="0"/>
              </a:rPr>
              <a:t>P</a:t>
            </a:r>
            <a:r>
              <a:rPr lang="id-ID" sz="1400" dirty="0" smtClean="0">
                <a:latin typeface="Times New Roman" panose="02020603050405020304" pitchFamily="18" charset="0"/>
                <a:ea typeface="Calibri" panose="020F0502020204030204" pitchFamily="34" charset="0"/>
                <a:cs typeface="Arial" panose="020B0604020202020204" pitchFamily="34" charset="0"/>
              </a:rPr>
              <a:t>0</a:t>
            </a:r>
            <a:endParaRPr lang="id-ID" sz="1400" dirty="0">
              <a:latin typeface="Calibri" panose="020F0502020204030204" pitchFamily="34" charset="0"/>
              <a:ea typeface="Calibri" panose="020F0502020204030204" pitchFamily="34" charset="0"/>
              <a:cs typeface="Arial" panose="020B0604020202020204" pitchFamily="34" charset="0"/>
            </a:endParaRPr>
          </a:p>
          <a:p>
            <a:pPr lvl="0" algn="just">
              <a:lnSpc>
                <a:spcPct val="150000"/>
              </a:lnSpc>
              <a:spcAft>
                <a:spcPts val="0"/>
              </a:spcAft>
            </a:pPr>
            <a:r>
              <a:rPr lang="id-ID" sz="2200" dirty="0">
                <a:latin typeface="Times New Roman" panose="02020603050405020304" pitchFamily="18" charset="0"/>
                <a:ea typeface="Calibri" panose="020F0502020204030204" pitchFamily="34" charset="0"/>
                <a:cs typeface="Arial" panose="020B0604020202020204" pitchFamily="34" charset="0"/>
              </a:rPr>
              <a:t>B) H</a:t>
            </a:r>
            <a:r>
              <a:rPr lang="id-ID" sz="2200" baseline="-25000" dirty="0">
                <a:latin typeface="Times New Roman" panose="02020603050405020304" pitchFamily="18" charset="0"/>
                <a:ea typeface="Calibri" panose="020F0502020204030204" pitchFamily="34" charset="0"/>
                <a:cs typeface="Arial" panose="020B0604020202020204" pitchFamily="34" charset="0"/>
              </a:rPr>
              <a:t>0</a:t>
            </a:r>
            <a:r>
              <a:rPr lang="id-ID" sz="2200" dirty="0">
                <a:latin typeface="Times New Roman" panose="02020603050405020304" pitchFamily="18" charset="0"/>
                <a:ea typeface="Calibri" panose="020F0502020204030204" pitchFamily="34" charset="0"/>
                <a:cs typeface="Arial" panose="020B0604020202020204" pitchFamily="34" charset="0"/>
              </a:rPr>
              <a:t> : P = P</a:t>
            </a:r>
            <a:r>
              <a:rPr lang="id-ID" sz="2200" baseline="-25000" dirty="0">
                <a:latin typeface="Times New Roman" panose="02020603050405020304" pitchFamily="18" charset="0"/>
                <a:ea typeface="Calibri" panose="020F0502020204030204" pitchFamily="34" charset="0"/>
                <a:cs typeface="Arial" panose="020B0604020202020204" pitchFamily="34" charset="0"/>
              </a:rPr>
              <a:t>0</a:t>
            </a:r>
            <a:r>
              <a:rPr lang="id-ID" sz="2200" dirty="0">
                <a:latin typeface="Calibri" panose="020F0502020204030204" pitchFamily="34" charset="0"/>
                <a:ea typeface="Calibri" panose="020F0502020204030204" pitchFamily="34" charset="0"/>
                <a:cs typeface="Arial" panose="020B0604020202020204" pitchFamily="34" charset="0"/>
              </a:rPr>
              <a:t> , </a:t>
            </a:r>
            <a:r>
              <a:rPr lang="id-ID" sz="2200" dirty="0">
                <a:latin typeface="Times New Roman" panose="02020603050405020304" pitchFamily="18" charset="0"/>
                <a:ea typeface="Calibri" panose="020F0502020204030204" pitchFamily="34" charset="0"/>
                <a:cs typeface="Arial" panose="020B0604020202020204" pitchFamily="34" charset="0"/>
              </a:rPr>
              <a:t>H</a:t>
            </a:r>
            <a:r>
              <a:rPr lang="id-ID" sz="2200" baseline="-25000" dirty="0">
                <a:latin typeface="Times New Roman" panose="02020603050405020304" pitchFamily="18" charset="0"/>
                <a:ea typeface="Calibri" panose="020F0502020204030204" pitchFamily="34" charset="0"/>
                <a:cs typeface="Arial" panose="020B0604020202020204" pitchFamily="34" charset="0"/>
              </a:rPr>
              <a:t>a </a:t>
            </a:r>
            <a:r>
              <a:rPr lang="id-ID" sz="2200" dirty="0">
                <a:latin typeface="Times New Roman" panose="02020603050405020304" pitchFamily="18" charset="0"/>
                <a:ea typeface="Calibri" panose="020F0502020204030204" pitchFamily="34" charset="0"/>
                <a:cs typeface="Arial" panose="020B0604020202020204" pitchFamily="34" charset="0"/>
              </a:rPr>
              <a:t>: P &lt; P</a:t>
            </a:r>
            <a:r>
              <a:rPr lang="id-ID" sz="2200" baseline="-25000" dirty="0">
                <a:latin typeface="Times New Roman" panose="02020603050405020304" pitchFamily="18" charset="0"/>
                <a:ea typeface="Calibri" panose="020F0502020204030204" pitchFamily="34" charset="0"/>
                <a:cs typeface="Arial" panose="020B0604020202020204" pitchFamily="34" charset="0"/>
              </a:rPr>
              <a:t>0</a:t>
            </a:r>
            <a:endParaRPr lang="id-ID" sz="2200" dirty="0">
              <a:latin typeface="Calibri" panose="020F0502020204030204" pitchFamily="34" charset="0"/>
              <a:ea typeface="Calibri" panose="020F0502020204030204" pitchFamily="34" charset="0"/>
              <a:cs typeface="Arial" panose="020B0604020202020204" pitchFamily="34" charset="0"/>
            </a:endParaRPr>
          </a:p>
          <a:p>
            <a:pPr lvl="0" algn="just">
              <a:lnSpc>
                <a:spcPct val="150000"/>
              </a:lnSpc>
              <a:spcAft>
                <a:spcPts val="0"/>
              </a:spcAft>
            </a:pPr>
            <a:r>
              <a:rPr lang="id-ID" sz="2200" dirty="0">
                <a:latin typeface="Times New Roman" panose="02020603050405020304" pitchFamily="18" charset="0"/>
                <a:ea typeface="Calibri" panose="020F0502020204030204" pitchFamily="34" charset="0"/>
                <a:cs typeface="Arial" panose="020B0604020202020204" pitchFamily="34" charset="0"/>
              </a:rPr>
              <a:t>C) H</a:t>
            </a:r>
            <a:r>
              <a:rPr lang="id-ID" sz="2200" baseline="-25000" dirty="0">
                <a:latin typeface="Times New Roman" panose="02020603050405020304" pitchFamily="18" charset="0"/>
                <a:ea typeface="Calibri" panose="020F0502020204030204" pitchFamily="34" charset="0"/>
                <a:cs typeface="Arial" panose="020B0604020202020204" pitchFamily="34" charset="0"/>
              </a:rPr>
              <a:t>0</a:t>
            </a:r>
            <a:r>
              <a:rPr lang="id-ID" sz="2200" dirty="0">
                <a:latin typeface="Times New Roman" panose="02020603050405020304" pitchFamily="18" charset="0"/>
                <a:ea typeface="Calibri" panose="020F0502020204030204" pitchFamily="34" charset="0"/>
                <a:cs typeface="Arial" panose="020B0604020202020204" pitchFamily="34" charset="0"/>
              </a:rPr>
              <a:t> : P = P</a:t>
            </a:r>
            <a:r>
              <a:rPr lang="id-ID" sz="2200" baseline="-25000" dirty="0">
                <a:latin typeface="Times New Roman" panose="02020603050405020304" pitchFamily="18" charset="0"/>
                <a:ea typeface="Calibri" panose="020F0502020204030204" pitchFamily="34" charset="0"/>
                <a:cs typeface="Arial" panose="020B0604020202020204" pitchFamily="34" charset="0"/>
              </a:rPr>
              <a:t>0</a:t>
            </a:r>
            <a:r>
              <a:rPr lang="id-ID" sz="2200" dirty="0">
                <a:latin typeface="Calibri" panose="020F0502020204030204" pitchFamily="34" charset="0"/>
                <a:ea typeface="Calibri" panose="020F0502020204030204" pitchFamily="34" charset="0"/>
                <a:cs typeface="Arial" panose="020B0604020202020204" pitchFamily="34" charset="0"/>
              </a:rPr>
              <a:t> , </a:t>
            </a:r>
            <a:r>
              <a:rPr lang="id-ID" sz="2200" dirty="0">
                <a:latin typeface="Times New Roman" panose="02020603050405020304" pitchFamily="18" charset="0"/>
                <a:ea typeface="Calibri" panose="020F0502020204030204" pitchFamily="34" charset="0"/>
                <a:cs typeface="Arial" panose="020B0604020202020204" pitchFamily="34" charset="0"/>
              </a:rPr>
              <a:t>H</a:t>
            </a:r>
            <a:r>
              <a:rPr lang="id-ID" sz="2200" baseline="-25000" dirty="0">
                <a:latin typeface="Times New Roman" panose="02020603050405020304" pitchFamily="18" charset="0"/>
                <a:ea typeface="Calibri" panose="020F0502020204030204" pitchFamily="34" charset="0"/>
                <a:cs typeface="Arial" panose="020B0604020202020204" pitchFamily="34" charset="0"/>
              </a:rPr>
              <a:t>a</a:t>
            </a:r>
            <a:r>
              <a:rPr lang="id-ID" sz="2200" dirty="0">
                <a:latin typeface="Times New Roman" panose="02020603050405020304" pitchFamily="18" charset="0"/>
                <a:ea typeface="Calibri" panose="020F0502020204030204" pitchFamily="34" charset="0"/>
                <a:cs typeface="Arial" panose="020B0604020202020204" pitchFamily="34" charset="0"/>
              </a:rPr>
              <a:t> : P ≠ P</a:t>
            </a:r>
            <a:r>
              <a:rPr lang="id-ID" sz="2200" baseline="-25000" dirty="0">
                <a:latin typeface="Times New Roman" panose="02020603050405020304" pitchFamily="18" charset="0"/>
                <a:ea typeface="Calibri" panose="020F0502020204030204" pitchFamily="34" charset="0"/>
                <a:cs typeface="Arial" panose="020B0604020202020204" pitchFamily="34" charset="0"/>
              </a:rPr>
              <a:t>0</a:t>
            </a:r>
            <a:endParaRPr lang="id-ID" sz="2200" dirty="0">
              <a:latin typeface="Calibri" panose="020F0502020204030204" pitchFamily="34" charset="0"/>
              <a:ea typeface="Calibri" panose="020F0502020204030204" pitchFamily="34" charset="0"/>
              <a:cs typeface="Arial" panose="020B0604020202020204" pitchFamily="34" charset="0"/>
            </a:endParaRPr>
          </a:p>
          <a:p>
            <a:endParaRPr lang="en-GB" sz="2400" dirty="0">
              <a:ln w="0"/>
              <a:solidFill>
                <a:schemeClr val="tx1"/>
              </a:solidFill>
              <a:effectLst>
                <a:outerShdw blurRad="38100" dist="19050" dir="2700000" algn="tl" rotWithShape="0">
                  <a:schemeClr val="dk1">
                    <a:alpha val="40000"/>
                  </a:schemeClr>
                </a:outerShdw>
              </a:effectLst>
            </a:endParaRPr>
          </a:p>
        </p:txBody>
      </p:sp>
      <p:sp>
        <p:nvSpPr>
          <p:cNvPr id="7" name="Rectangle: Rounded Corners 6">
            <a:extLst>
              <a:ext uri="{FF2B5EF4-FFF2-40B4-BE49-F238E27FC236}">
                <a16:creationId xmlns:a16="http://schemas.microsoft.com/office/drawing/2014/main" xmlns="" id="{90A9F5EA-367D-4CBE-A72C-0ADF9A25202A}"/>
              </a:ext>
            </a:extLst>
          </p:cNvPr>
          <p:cNvSpPr/>
          <p:nvPr/>
        </p:nvSpPr>
        <p:spPr>
          <a:xfrm>
            <a:off x="6586023" y="2738122"/>
            <a:ext cx="5219115" cy="2340843"/>
          </a:xfrm>
          <a:prstGeom prst="roundRect">
            <a:avLst/>
          </a:prstGeom>
          <a:solidFill>
            <a:srgbClr val="9E9E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i="1" dirty="0">
                <a:ln w="0"/>
                <a:solidFill>
                  <a:schemeClr val="tx1"/>
                </a:solidFill>
                <a:effectLst>
                  <a:outerShdw blurRad="38100" dist="19050" dir="2700000" algn="tl" rotWithShape="0">
                    <a:schemeClr val="dk1">
                      <a:alpha val="40000"/>
                    </a:schemeClr>
                  </a:outerShdw>
                </a:effectLst>
              </a:rPr>
              <a:t>2. </a:t>
            </a:r>
            <a:r>
              <a:rPr lang="en-GB" sz="2400" b="1" i="1" dirty="0">
                <a:ln w="0"/>
                <a:solidFill>
                  <a:schemeClr val="tx1"/>
                </a:solidFill>
                <a:effectLst>
                  <a:outerShdw blurRad="38100" dist="19050" dir="2700000" algn="tl" rotWithShape="0">
                    <a:schemeClr val="dk1">
                      <a:alpha val="40000"/>
                    </a:schemeClr>
                  </a:outerShdw>
                </a:effectLst>
              </a:rPr>
              <a:t>PENENTUAN NILAI</a:t>
            </a:r>
          </a:p>
          <a:p>
            <a:endParaRPr lang="en-GB" sz="2400" dirty="0">
              <a:ln w="0"/>
              <a:solidFill>
                <a:schemeClr val="tx1"/>
              </a:solidFill>
              <a:effectLst>
                <a:outerShdw blurRad="38100" dist="19050" dir="2700000" algn="tl" rotWithShape="0">
                  <a:schemeClr val="dk1">
                    <a:alpha val="40000"/>
                  </a:schemeClr>
                </a:outerShdw>
              </a:effectLst>
            </a:endParaRPr>
          </a:p>
          <a:p>
            <a:r>
              <a:rPr lang="id-ID" sz="2400" dirty="0"/>
              <a:t>Taraf nyata α dan nilai Z tabel berupa Z</a:t>
            </a:r>
            <a:r>
              <a:rPr lang="id-ID" sz="2400" baseline="-25000" dirty="0"/>
              <a:t>α</a:t>
            </a:r>
            <a:r>
              <a:rPr lang="id-ID" sz="2400" dirty="0"/>
              <a:t> atau Z</a:t>
            </a:r>
            <a:r>
              <a:rPr lang="id-ID" sz="2400" baseline="-25000" dirty="0"/>
              <a:t>α/2</a:t>
            </a:r>
            <a:endParaRPr lang="id-ID" sz="2400" dirty="0"/>
          </a:p>
          <a:p>
            <a:endParaRPr lang="en-ID" sz="2400" dirty="0">
              <a:ln w="0"/>
              <a:solidFill>
                <a:schemeClr val="tx1"/>
              </a:solidFill>
              <a:effectLst>
                <a:outerShdw blurRad="38100" dist="19050" dir="2700000" algn="tl" rotWithShape="0">
                  <a:schemeClr val="dk1">
                    <a:alpha val="40000"/>
                  </a:schemeClr>
                </a:outerShdw>
              </a:effectLst>
            </a:endParaRPr>
          </a:p>
        </p:txBody>
      </p:sp>
      <p:sp>
        <p:nvSpPr>
          <p:cNvPr id="9" name="TextBox 8">
            <a:extLst>
              <a:ext uri="{FF2B5EF4-FFF2-40B4-BE49-F238E27FC236}">
                <a16:creationId xmlns:a16="http://schemas.microsoft.com/office/drawing/2014/main" xmlns="" id="{567FDCD2-F9D7-47C2-8247-A113BAE5F0F6}"/>
              </a:ext>
            </a:extLst>
          </p:cNvPr>
          <p:cNvSpPr txBox="1"/>
          <p:nvPr/>
        </p:nvSpPr>
        <p:spPr>
          <a:xfrm>
            <a:off x="4345745" y="1757698"/>
            <a:ext cx="4173415" cy="430887"/>
          </a:xfrm>
          <a:prstGeom prst="rect">
            <a:avLst/>
          </a:prstGeom>
          <a:noFill/>
        </p:spPr>
        <p:txBody>
          <a:bodyPr wrap="square" rtlCol="0">
            <a:spAutoFit/>
          </a:bodyPr>
          <a:lstStyle/>
          <a:p>
            <a:r>
              <a:rPr lang="en-US" sz="2200" b="1" u="sng" dirty="0">
                <a:ln w="0"/>
                <a:effectLst>
                  <a:outerShdw blurRad="38100" dist="19050" dir="2700000" algn="tl" rotWithShape="0">
                    <a:schemeClr val="dk1">
                      <a:alpha val="40000"/>
                    </a:schemeClr>
                  </a:outerShdw>
                </a:effectLst>
              </a:rPr>
              <a:t>UJI HIPOTESIS</a:t>
            </a:r>
            <a:r>
              <a:rPr lang="id-ID" sz="2200" b="1" u="sng" dirty="0">
                <a:ln w="0"/>
                <a:effectLst>
                  <a:outerShdw blurRad="38100" dist="19050" dir="2700000" algn="tl" rotWithShape="0">
                    <a:schemeClr val="dk1">
                      <a:alpha val="40000"/>
                    </a:schemeClr>
                  </a:outerShdw>
                </a:effectLst>
              </a:rPr>
              <a:t> </a:t>
            </a:r>
            <a:r>
              <a:rPr lang="en-US" sz="2200" b="1" u="sng" dirty="0" smtClean="0">
                <a:ln w="0"/>
                <a:effectLst>
                  <a:outerShdw blurRad="38100" dist="19050" dir="2700000" algn="tl" rotWithShape="0">
                    <a:schemeClr val="dk1">
                      <a:alpha val="40000"/>
                    </a:schemeClr>
                  </a:outerShdw>
                </a:effectLst>
              </a:rPr>
              <a:t>SATU </a:t>
            </a:r>
            <a:r>
              <a:rPr lang="id-ID" sz="2200" b="1" u="sng" dirty="0">
                <a:ln w="0"/>
                <a:effectLst>
                  <a:outerShdw blurRad="38100" dist="19050" dir="2700000" algn="tl" rotWithShape="0">
                    <a:schemeClr val="dk1">
                      <a:alpha val="40000"/>
                    </a:schemeClr>
                  </a:outerShdw>
                </a:effectLst>
              </a:rPr>
              <a:t>PROPORSI</a:t>
            </a:r>
            <a:endParaRPr lang="en-ID" sz="2200" b="1" u="sng" dirty="0">
              <a:ln w="0"/>
              <a:effectLst>
                <a:outerShdw blurRad="38100" dist="19050" dir="2700000" algn="tl" rotWithShape="0">
                  <a:schemeClr val="dk1">
                    <a:alpha val="40000"/>
                  </a:schemeClr>
                </a:outerShdw>
              </a:effectLst>
            </a:endParaRPr>
          </a:p>
        </p:txBody>
      </p:sp>
      <p:sp>
        <p:nvSpPr>
          <p:cNvPr id="8" name="Rectangle 7"/>
          <p:cNvSpPr>
            <a:spLocks noChangeArrowheads="1"/>
          </p:cNvSpPr>
          <p:nvPr/>
        </p:nvSpPr>
        <p:spPr bwMode="auto">
          <a:xfrm>
            <a:off x="10024075" y="6553200"/>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atinLnBrk="1"/>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extLst>
      <p:ext uri="{BB962C8B-B14F-4D97-AF65-F5344CB8AC3E}">
        <p14:creationId xmlns:p14="http://schemas.microsoft.com/office/powerpoint/2010/main" val="35914570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xmlns="" id="{83344B02-AF36-4EA9-9739-5DC71472515E}"/>
              </a:ext>
            </a:extLst>
          </p:cNvPr>
          <p:cNvSpPr/>
          <p:nvPr/>
        </p:nvSpPr>
        <p:spPr>
          <a:xfrm>
            <a:off x="1905000" y="186118"/>
            <a:ext cx="4800600" cy="4736403"/>
          </a:xfrm>
          <a:prstGeom prst="roundRect">
            <a:avLst/>
          </a:prstGeom>
          <a:solidFill>
            <a:srgbClr val="9E9E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i="1" dirty="0">
                <a:ln w="0"/>
                <a:solidFill>
                  <a:schemeClr val="tx1"/>
                </a:solidFill>
                <a:effectLst>
                  <a:outerShdw blurRad="38100" dist="19050" dir="2700000" algn="tl" rotWithShape="0">
                    <a:schemeClr val="dk1">
                      <a:alpha val="40000"/>
                    </a:schemeClr>
                  </a:outerShdw>
                </a:effectLst>
              </a:rPr>
              <a:t>3. KRITERIA </a:t>
            </a:r>
            <a:r>
              <a:rPr lang="en-GB" sz="2000" b="1" i="1" dirty="0" smtClean="0">
                <a:ln w="0"/>
                <a:solidFill>
                  <a:schemeClr val="tx1"/>
                </a:solidFill>
                <a:effectLst>
                  <a:outerShdw blurRad="38100" dist="19050" dir="2700000" algn="tl" rotWithShape="0">
                    <a:schemeClr val="dk1">
                      <a:alpha val="40000"/>
                    </a:schemeClr>
                  </a:outerShdw>
                </a:effectLst>
              </a:rPr>
              <a:t>PENGUJIAN</a:t>
            </a:r>
          </a:p>
          <a:p>
            <a:endParaRPr lang="en-GB" sz="1000" b="1" i="1" dirty="0">
              <a:ln w="0"/>
              <a:solidFill>
                <a:schemeClr val="tx1"/>
              </a:solidFill>
              <a:effectLst>
                <a:outerShdw blurRad="38100" dist="19050" dir="2700000" algn="tl" rotWithShape="0">
                  <a:schemeClr val="dk1">
                    <a:alpha val="40000"/>
                  </a:schemeClr>
                </a:outerShdw>
              </a:effectLst>
            </a:endParaRPr>
          </a:p>
          <a:p>
            <a:pPr lvl="0"/>
            <a:r>
              <a:rPr lang="en-US" sz="2000" dirty="0" smtClean="0">
                <a:solidFill>
                  <a:schemeClr val="tx1"/>
                </a:solidFill>
              </a:rPr>
              <a:t>a. </a:t>
            </a:r>
            <a:r>
              <a:rPr lang="id-ID" sz="2000" dirty="0" smtClean="0">
                <a:solidFill>
                  <a:schemeClr val="tx1"/>
                </a:solidFill>
              </a:rPr>
              <a:t> </a:t>
            </a:r>
            <a:r>
              <a:rPr lang="id-ID" sz="2000" dirty="0">
                <a:solidFill>
                  <a:schemeClr val="tx1"/>
                </a:solidFill>
              </a:rPr>
              <a:t>Bila H</a:t>
            </a:r>
            <a:r>
              <a:rPr lang="id-ID" sz="2000" baseline="-25000" dirty="0">
                <a:solidFill>
                  <a:schemeClr val="tx1"/>
                </a:solidFill>
              </a:rPr>
              <a:t>0 </a:t>
            </a:r>
            <a:r>
              <a:rPr lang="id-ID" sz="2000" dirty="0">
                <a:solidFill>
                  <a:schemeClr val="tx1"/>
                </a:solidFill>
              </a:rPr>
              <a:t>: P = P</a:t>
            </a:r>
            <a:r>
              <a:rPr lang="id-ID" sz="2000" baseline="-25000" dirty="0">
                <a:solidFill>
                  <a:schemeClr val="tx1"/>
                </a:solidFill>
              </a:rPr>
              <a:t>0 </a:t>
            </a:r>
            <a:r>
              <a:rPr lang="id-ID" sz="2000" dirty="0">
                <a:solidFill>
                  <a:schemeClr val="tx1"/>
                </a:solidFill>
              </a:rPr>
              <a:t>dan H</a:t>
            </a:r>
            <a:r>
              <a:rPr lang="id-ID" sz="2000" baseline="-25000" dirty="0">
                <a:solidFill>
                  <a:schemeClr val="tx1"/>
                </a:solidFill>
              </a:rPr>
              <a:t>a</a:t>
            </a:r>
            <a:r>
              <a:rPr lang="id-ID" sz="2000" dirty="0">
                <a:solidFill>
                  <a:schemeClr val="tx1"/>
                </a:solidFill>
              </a:rPr>
              <a:t> : P &gt; P</a:t>
            </a:r>
            <a:r>
              <a:rPr lang="id-ID" sz="2000" baseline="-25000" dirty="0">
                <a:solidFill>
                  <a:schemeClr val="tx1"/>
                </a:solidFill>
              </a:rPr>
              <a:t>0 </a:t>
            </a:r>
            <a:r>
              <a:rPr lang="id-ID" sz="2000" dirty="0">
                <a:solidFill>
                  <a:schemeClr val="tx1"/>
                </a:solidFill>
              </a:rPr>
              <a:t>maka </a:t>
            </a:r>
          </a:p>
          <a:p>
            <a:r>
              <a:rPr lang="en-US" sz="2000" dirty="0">
                <a:solidFill>
                  <a:schemeClr val="tx1"/>
                </a:solidFill>
              </a:rPr>
              <a:t> </a:t>
            </a:r>
            <a:r>
              <a:rPr lang="en-US" sz="2000" dirty="0" smtClean="0">
                <a:solidFill>
                  <a:schemeClr val="tx1"/>
                </a:solidFill>
              </a:rPr>
              <a:t>     </a:t>
            </a:r>
            <a:r>
              <a:rPr lang="id-ID" sz="2000" dirty="0" smtClean="0">
                <a:solidFill>
                  <a:schemeClr val="tx1"/>
                </a:solidFill>
              </a:rPr>
              <a:t>H0 </a:t>
            </a:r>
            <a:r>
              <a:rPr lang="id-ID" sz="2000" dirty="0">
                <a:solidFill>
                  <a:schemeClr val="tx1"/>
                </a:solidFill>
              </a:rPr>
              <a:t>diterima jika Z</a:t>
            </a:r>
            <a:r>
              <a:rPr lang="id-ID" sz="2000" baseline="-25000" dirty="0">
                <a:solidFill>
                  <a:schemeClr val="tx1"/>
                </a:solidFill>
              </a:rPr>
              <a:t>0 </a:t>
            </a:r>
            <a:r>
              <a:rPr lang="id-ID" sz="2000" dirty="0">
                <a:solidFill>
                  <a:schemeClr val="tx1"/>
                </a:solidFill>
              </a:rPr>
              <a:t>≤ Z</a:t>
            </a:r>
            <a:r>
              <a:rPr lang="id-ID" sz="2000" baseline="-25000" dirty="0">
                <a:solidFill>
                  <a:schemeClr val="tx1"/>
                </a:solidFill>
              </a:rPr>
              <a:t>α</a:t>
            </a:r>
            <a:endParaRPr lang="id-ID" sz="2000" dirty="0">
              <a:solidFill>
                <a:schemeClr val="tx1"/>
              </a:solidFill>
            </a:endParaRPr>
          </a:p>
          <a:p>
            <a:r>
              <a:rPr lang="en-US" sz="2000" dirty="0" smtClean="0">
                <a:solidFill>
                  <a:schemeClr val="tx1"/>
                </a:solidFill>
              </a:rPr>
              <a:t>      </a:t>
            </a:r>
            <a:r>
              <a:rPr lang="id-ID" sz="2000" dirty="0" smtClean="0">
                <a:solidFill>
                  <a:schemeClr val="tx1"/>
                </a:solidFill>
              </a:rPr>
              <a:t>H0 </a:t>
            </a:r>
            <a:r>
              <a:rPr lang="id-ID" sz="2000" dirty="0">
                <a:solidFill>
                  <a:schemeClr val="tx1"/>
                </a:solidFill>
              </a:rPr>
              <a:t>ditolak jika Z</a:t>
            </a:r>
            <a:r>
              <a:rPr lang="id-ID" sz="2000" baseline="-25000" dirty="0">
                <a:solidFill>
                  <a:schemeClr val="tx1"/>
                </a:solidFill>
              </a:rPr>
              <a:t>0</a:t>
            </a:r>
            <a:r>
              <a:rPr lang="id-ID" sz="2000" dirty="0">
                <a:solidFill>
                  <a:schemeClr val="tx1"/>
                </a:solidFill>
              </a:rPr>
              <a:t> &gt; Z</a:t>
            </a:r>
            <a:r>
              <a:rPr lang="id-ID" sz="2000" baseline="-25000" dirty="0">
                <a:solidFill>
                  <a:schemeClr val="tx1"/>
                </a:solidFill>
              </a:rPr>
              <a:t>α</a:t>
            </a:r>
          </a:p>
          <a:p>
            <a:pPr lvl="0"/>
            <a:endParaRPr lang="en-US" sz="2000" dirty="0">
              <a:solidFill>
                <a:schemeClr val="tx1"/>
              </a:solidFill>
            </a:endParaRPr>
          </a:p>
          <a:p>
            <a:pPr lvl="0"/>
            <a:r>
              <a:rPr lang="en-US" sz="2000" dirty="0" smtClean="0">
                <a:solidFill>
                  <a:schemeClr val="tx1"/>
                </a:solidFill>
              </a:rPr>
              <a:t>b. </a:t>
            </a:r>
            <a:r>
              <a:rPr lang="id-ID" sz="2000" dirty="0" smtClean="0">
                <a:solidFill>
                  <a:schemeClr val="tx1"/>
                </a:solidFill>
              </a:rPr>
              <a:t>Bila </a:t>
            </a:r>
            <a:r>
              <a:rPr lang="id-ID" sz="2000" dirty="0">
                <a:solidFill>
                  <a:schemeClr val="tx1"/>
                </a:solidFill>
              </a:rPr>
              <a:t>H</a:t>
            </a:r>
            <a:r>
              <a:rPr lang="id-ID" sz="2000" baseline="-25000" dirty="0">
                <a:solidFill>
                  <a:schemeClr val="tx1"/>
                </a:solidFill>
              </a:rPr>
              <a:t>0</a:t>
            </a:r>
            <a:r>
              <a:rPr lang="id-ID" sz="2000" dirty="0">
                <a:solidFill>
                  <a:schemeClr val="tx1"/>
                </a:solidFill>
              </a:rPr>
              <a:t> : P = P</a:t>
            </a:r>
            <a:r>
              <a:rPr lang="id-ID" sz="2000" baseline="-25000" dirty="0">
                <a:solidFill>
                  <a:schemeClr val="tx1"/>
                </a:solidFill>
              </a:rPr>
              <a:t>0 </a:t>
            </a:r>
            <a:r>
              <a:rPr lang="id-ID" sz="2000" dirty="0">
                <a:solidFill>
                  <a:schemeClr val="tx1"/>
                </a:solidFill>
              </a:rPr>
              <a:t>dan H</a:t>
            </a:r>
            <a:r>
              <a:rPr lang="id-ID" sz="2000" baseline="-25000" dirty="0">
                <a:solidFill>
                  <a:schemeClr val="tx1"/>
                </a:solidFill>
              </a:rPr>
              <a:t>a</a:t>
            </a:r>
            <a:r>
              <a:rPr lang="id-ID" sz="2000" dirty="0">
                <a:solidFill>
                  <a:schemeClr val="tx1"/>
                </a:solidFill>
              </a:rPr>
              <a:t> : P &lt; P</a:t>
            </a:r>
            <a:r>
              <a:rPr lang="id-ID" sz="2000" baseline="-25000" dirty="0">
                <a:solidFill>
                  <a:schemeClr val="tx1"/>
                </a:solidFill>
              </a:rPr>
              <a:t>0 </a:t>
            </a:r>
            <a:r>
              <a:rPr lang="id-ID" sz="2000" dirty="0">
                <a:solidFill>
                  <a:schemeClr val="tx1"/>
                </a:solidFill>
              </a:rPr>
              <a:t>maka</a:t>
            </a:r>
          </a:p>
          <a:p>
            <a:r>
              <a:rPr lang="en-US" sz="2000" dirty="0" smtClean="0">
                <a:solidFill>
                  <a:schemeClr val="tx1"/>
                </a:solidFill>
              </a:rPr>
              <a:t>     </a:t>
            </a:r>
            <a:r>
              <a:rPr lang="id-ID" sz="2000" dirty="0" smtClean="0">
                <a:solidFill>
                  <a:schemeClr val="tx1"/>
                </a:solidFill>
              </a:rPr>
              <a:t>H</a:t>
            </a:r>
            <a:r>
              <a:rPr lang="id-ID" sz="2000" baseline="-25000" dirty="0" smtClean="0">
                <a:solidFill>
                  <a:schemeClr val="tx1"/>
                </a:solidFill>
              </a:rPr>
              <a:t>0</a:t>
            </a:r>
            <a:r>
              <a:rPr lang="id-ID" sz="2000" dirty="0" smtClean="0">
                <a:solidFill>
                  <a:schemeClr val="tx1"/>
                </a:solidFill>
              </a:rPr>
              <a:t> </a:t>
            </a:r>
            <a:r>
              <a:rPr lang="id-ID" sz="2000" dirty="0">
                <a:solidFill>
                  <a:schemeClr val="tx1"/>
                </a:solidFill>
              </a:rPr>
              <a:t>diterima jika Z</a:t>
            </a:r>
            <a:r>
              <a:rPr lang="id-ID" sz="2000" baseline="-25000" dirty="0">
                <a:solidFill>
                  <a:schemeClr val="tx1"/>
                </a:solidFill>
              </a:rPr>
              <a:t>0</a:t>
            </a:r>
            <a:r>
              <a:rPr lang="id-ID" sz="2000" dirty="0">
                <a:solidFill>
                  <a:schemeClr val="tx1"/>
                </a:solidFill>
              </a:rPr>
              <a:t> ≥ -Z</a:t>
            </a:r>
            <a:r>
              <a:rPr lang="id-ID" sz="2000" baseline="-25000" dirty="0">
                <a:solidFill>
                  <a:schemeClr val="tx1"/>
                </a:solidFill>
              </a:rPr>
              <a:t>α</a:t>
            </a:r>
            <a:endParaRPr lang="id-ID" sz="2000" dirty="0">
              <a:solidFill>
                <a:schemeClr val="tx1"/>
              </a:solidFill>
            </a:endParaRPr>
          </a:p>
          <a:p>
            <a:r>
              <a:rPr lang="en-US" sz="2000" dirty="0" smtClean="0">
                <a:solidFill>
                  <a:schemeClr val="tx1"/>
                </a:solidFill>
              </a:rPr>
              <a:t>     </a:t>
            </a:r>
            <a:r>
              <a:rPr lang="id-ID" sz="2000" dirty="0" smtClean="0">
                <a:solidFill>
                  <a:schemeClr val="tx1"/>
                </a:solidFill>
              </a:rPr>
              <a:t>H</a:t>
            </a:r>
            <a:r>
              <a:rPr lang="id-ID" sz="2000" baseline="-25000" dirty="0" smtClean="0">
                <a:solidFill>
                  <a:schemeClr val="tx1"/>
                </a:solidFill>
              </a:rPr>
              <a:t>0</a:t>
            </a:r>
            <a:r>
              <a:rPr lang="id-ID" sz="2000" dirty="0" smtClean="0">
                <a:solidFill>
                  <a:schemeClr val="tx1"/>
                </a:solidFill>
              </a:rPr>
              <a:t> </a:t>
            </a:r>
            <a:r>
              <a:rPr lang="id-ID" sz="2000" dirty="0">
                <a:solidFill>
                  <a:schemeClr val="tx1"/>
                </a:solidFill>
              </a:rPr>
              <a:t>ditolak jika Z</a:t>
            </a:r>
            <a:r>
              <a:rPr lang="id-ID" sz="2000" baseline="-25000" dirty="0">
                <a:solidFill>
                  <a:schemeClr val="tx1"/>
                </a:solidFill>
              </a:rPr>
              <a:t>0 </a:t>
            </a:r>
            <a:r>
              <a:rPr lang="id-ID" sz="2000" dirty="0">
                <a:solidFill>
                  <a:schemeClr val="tx1"/>
                </a:solidFill>
              </a:rPr>
              <a:t>&lt; -Z</a:t>
            </a:r>
            <a:r>
              <a:rPr lang="id-ID" sz="2000" baseline="-25000" dirty="0">
                <a:solidFill>
                  <a:schemeClr val="tx1"/>
                </a:solidFill>
              </a:rPr>
              <a:t>α]</a:t>
            </a:r>
          </a:p>
          <a:p>
            <a:endParaRPr lang="id-ID" sz="2000" dirty="0">
              <a:solidFill>
                <a:schemeClr val="tx1"/>
              </a:solidFill>
            </a:endParaRPr>
          </a:p>
          <a:p>
            <a:pPr lvl="0"/>
            <a:r>
              <a:rPr lang="en-US" sz="2000" dirty="0" smtClean="0">
                <a:solidFill>
                  <a:schemeClr val="tx1"/>
                </a:solidFill>
              </a:rPr>
              <a:t>c.  </a:t>
            </a:r>
            <a:r>
              <a:rPr lang="id-ID" sz="2000" dirty="0" smtClean="0">
                <a:solidFill>
                  <a:schemeClr val="tx1"/>
                </a:solidFill>
              </a:rPr>
              <a:t>Bila </a:t>
            </a:r>
            <a:r>
              <a:rPr lang="id-ID" sz="2000" dirty="0">
                <a:solidFill>
                  <a:schemeClr val="tx1"/>
                </a:solidFill>
              </a:rPr>
              <a:t>H</a:t>
            </a:r>
            <a:r>
              <a:rPr lang="id-ID" sz="2000" baseline="-25000" dirty="0">
                <a:solidFill>
                  <a:schemeClr val="tx1"/>
                </a:solidFill>
              </a:rPr>
              <a:t>0 </a:t>
            </a:r>
            <a:r>
              <a:rPr lang="id-ID" sz="2000" dirty="0">
                <a:solidFill>
                  <a:schemeClr val="tx1"/>
                </a:solidFill>
              </a:rPr>
              <a:t>: P = P</a:t>
            </a:r>
            <a:r>
              <a:rPr lang="id-ID" sz="2000" baseline="-25000" dirty="0">
                <a:solidFill>
                  <a:schemeClr val="tx1"/>
                </a:solidFill>
              </a:rPr>
              <a:t>0 </a:t>
            </a:r>
            <a:r>
              <a:rPr lang="id-ID" sz="2000" dirty="0">
                <a:solidFill>
                  <a:schemeClr val="tx1"/>
                </a:solidFill>
              </a:rPr>
              <a:t>dan </a:t>
            </a:r>
            <a:r>
              <a:rPr lang="id-ID" sz="2000" dirty="0" smtClean="0">
                <a:solidFill>
                  <a:schemeClr val="tx1"/>
                </a:solidFill>
              </a:rPr>
              <a:t>Ha </a:t>
            </a:r>
            <a:r>
              <a:rPr lang="id-ID" sz="2000" dirty="0">
                <a:solidFill>
                  <a:schemeClr val="tx1"/>
                </a:solidFill>
              </a:rPr>
              <a:t>: P ≠ P</a:t>
            </a:r>
            <a:r>
              <a:rPr lang="id-ID" sz="2000" baseline="-25000" dirty="0">
                <a:solidFill>
                  <a:schemeClr val="tx1"/>
                </a:solidFill>
              </a:rPr>
              <a:t>0 </a:t>
            </a:r>
            <a:r>
              <a:rPr lang="id-ID" sz="2000" dirty="0">
                <a:solidFill>
                  <a:schemeClr val="tx1"/>
                </a:solidFill>
              </a:rPr>
              <a:t>maka</a:t>
            </a:r>
          </a:p>
          <a:p>
            <a:r>
              <a:rPr lang="en-US" sz="2000" dirty="0" smtClean="0">
                <a:solidFill>
                  <a:schemeClr val="tx1"/>
                </a:solidFill>
              </a:rPr>
              <a:t>      </a:t>
            </a:r>
            <a:r>
              <a:rPr lang="id-ID" sz="2000" dirty="0" smtClean="0">
                <a:solidFill>
                  <a:schemeClr val="tx1"/>
                </a:solidFill>
              </a:rPr>
              <a:t>H</a:t>
            </a:r>
            <a:r>
              <a:rPr lang="id-ID" sz="2000" baseline="-25000" dirty="0" smtClean="0">
                <a:solidFill>
                  <a:schemeClr val="tx1"/>
                </a:solidFill>
              </a:rPr>
              <a:t>0</a:t>
            </a:r>
            <a:r>
              <a:rPr lang="id-ID" sz="2000" dirty="0" smtClean="0">
                <a:solidFill>
                  <a:schemeClr val="tx1"/>
                </a:solidFill>
              </a:rPr>
              <a:t> </a:t>
            </a:r>
            <a:r>
              <a:rPr lang="id-ID" sz="2000" dirty="0">
                <a:solidFill>
                  <a:schemeClr val="tx1"/>
                </a:solidFill>
              </a:rPr>
              <a:t>diterima jika –Z</a:t>
            </a:r>
            <a:r>
              <a:rPr lang="id-ID" sz="2000" baseline="-25000" dirty="0">
                <a:solidFill>
                  <a:schemeClr val="tx1"/>
                </a:solidFill>
              </a:rPr>
              <a:t>α/2 </a:t>
            </a:r>
            <a:r>
              <a:rPr lang="id-ID" sz="2000" dirty="0">
                <a:solidFill>
                  <a:schemeClr val="tx1"/>
                </a:solidFill>
              </a:rPr>
              <a:t>≤ Z</a:t>
            </a:r>
            <a:r>
              <a:rPr lang="id-ID" sz="2000" baseline="-25000" dirty="0">
                <a:solidFill>
                  <a:schemeClr val="tx1"/>
                </a:solidFill>
              </a:rPr>
              <a:t>0</a:t>
            </a:r>
            <a:r>
              <a:rPr lang="id-ID" sz="2000" dirty="0">
                <a:solidFill>
                  <a:schemeClr val="tx1"/>
                </a:solidFill>
              </a:rPr>
              <a:t> ≤ Z</a:t>
            </a:r>
            <a:r>
              <a:rPr lang="id-ID" sz="2000" baseline="-25000" dirty="0">
                <a:solidFill>
                  <a:schemeClr val="tx1"/>
                </a:solidFill>
              </a:rPr>
              <a:t>α/2</a:t>
            </a:r>
            <a:endParaRPr lang="id-ID" sz="2000" dirty="0">
              <a:solidFill>
                <a:schemeClr val="tx1"/>
              </a:solidFill>
            </a:endParaRPr>
          </a:p>
          <a:p>
            <a:r>
              <a:rPr lang="en-US" sz="2000" dirty="0" smtClean="0">
                <a:solidFill>
                  <a:schemeClr val="tx1"/>
                </a:solidFill>
              </a:rPr>
              <a:t>      </a:t>
            </a:r>
            <a:r>
              <a:rPr lang="id-ID" sz="2000" dirty="0" smtClean="0">
                <a:solidFill>
                  <a:schemeClr val="tx1"/>
                </a:solidFill>
              </a:rPr>
              <a:t>H</a:t>
            </a:r>
            <a:r>
              <a:rPr lang="id-ID" sz="2000" baseline="-25000" dirty="0" smtClean="0">
                <a:solidFill>
                  <a:schemeClr val="tx1"/>
                </a:solidFill>
              </a:rPr>
              <a:t>0</a:t>
            </a:r>
            <a:r>
              <a:rPr lang="id-ID" sz="2000" dirty="0" smtClean="0">
                <a:solidFill>
                  <a:schemeClr val="tx1"/>
                </a:solidFill>
              </a:rPr>
              <a:t> </a:t>
            </a:r>
            <a:r>
              <a:rPr lang="id-ID" sz="2000" dirty="0">
                <a:solidFill>
                  <a:schemeClr val="tx1"/>
                </a:solidFill>
              </a:rPr>
              <a:t>ditolak jika Z</a:t>
            </a:r>
            <a:r>
              <a:rPr lang="id-ID" sz="2000" baseline="-25000" dirty="0">
                <a:solidFill>
                  <a:schemeClr val="tx1"/>
                </a:solidFill>
              </a:rPr>
              <a:t>0 </a:t>
            </a:r>
            <a:r>
              <a:rPr lang="id-ID" sz="2000" dirty="0">
                <a:solidFill>
                  <a:schemeClr val="tx1"/>
                </a:solidFill>
              </a:rPr>
              <a:t>&gt; Z</a:t>
            </a:r>
            <a:r>
              <a:rPr lang="id-ID" sz="2000" baseline="-25000" dirty="0">
                <a:solidFill>
                  <a:schemeClr val="tx1"/>
                </a:solidFill>
              </a:rPr>
              <a:t>α/2 </a:t>
            </a:r>
            <a:r>
              <a:rPr lang="id-ID" sz="2000" dirty="0">
                <a:solidFill>
                  <a:schemeClr val="tx1"/>
                </a:solidFill>
              </a:rPr>
              <a:t>atau Z</a:t>
            </a:r>
            <a:r>
              <a:rPr lang="id-ID" sz="2000" baseline="-25000" dirty="0">
                <a:solidFill>
                  <a:schemeClr val="tx1"/>
                </a:solidFill>
              </a:rPr>
              <a:t>0</a:t>
            </a:r>
            <a:r>
              <a:rPr lang="id-ID" sz="2000" dirty="0">
                <a:solidFill>
                  <a:schemeClr val="tx1"/>
                </a:solidFill>
              </a:rPr>
              <a:t> &lt; -Z</a:t>
            </a:r>
            <a:r>
              <a:rPr lang="id-ID" sz="2000" baseline="-25000" dirty="0">
                <a:solidFill>
                  <a:schemeClr val="tx1"/>
                </a:solidFill>
              </a:rPr>
              <a:t>α/2</a:t>
            </a:r>
            <a:endParaRPr lang="id-ID" sz="2000" dirty="0">
              <a:solidFill>
                <a:schemeClr val="tx1"/>
              </a:solidFill>
            </a:endParaRPr>
          </a:p>
          <a:p>
            <a:r>
              <a:rPr lang="id-ID" sz="2000" baseline="-25000" dirty="0"/>
              <a:t> </a:t>
            </a:r>
            <a:endParaRPr lang="id-ID" sz="2000" dirty="0"/>
          </a:p>
          <a:p>
            <a:endParaRPr lang="en-GB" sz="2000" dirty="0">
              <a:ln w="0"/>
              <a:solidFill>
                <a:schemeClr val="tx1"/>
              </a:solidFill>
              <a:effectLst>
                <a:outerShdw blurRad="38100" dist="19050" dir="2700000" algn="tl" rotWithShape="0">
                  <a:schemeClr val="dk1">
                    <a:alpha val="40000"/>
                  </a:schemeClr>
                </a:outerShdw>
              </a:effectLst>
            </a:endParaRPr>
          </a:p>
        </p:txBody>
      </p:sp>
      <mc:AlternateContent xmlns:mc="http://schemas.openxmlformats.org/markup-compatibility/2006" xmlns:a14="http://schemas.microsoft.com/office/drawing/2010/main">
        <mc:Choice Requires="a14">
          <p:sp>
            <p:nvSpPr>
              <p:cNvPr id="14" name="Rectangle: Rounded Corners 13">
                <a:extLst>
                  <a:ext uri="{FF2B5EF4-FFF2-40B4-BE49-F238E27FC236}">
                    <a16:creationId xmlns:a16="http://schemas.microsoft.com/office/drawing/2014/main" xmlns="" id="{B28D0B4B-4639-4304-B14E-8AC4853942AB}"/>
                  </a:ext>
                </a:extLst>
              </p:cNvPr>
              <p:cNvSpPr/>
              <p:nvPr/>
            </p:nvSpPr>
            <p:spPr>
              <a:xfrm>
                <a:off x="7147560" y="140399"/>
                <a:ext cx="3845169" cy="4736402"/>
              </a:xfrm>
              <a:prstGeom prst="roundRect">
                <a:avLst/>
              </a:prstGeom>
              <a:solidFill>
                <a:srgbClr val="9E9E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i="1" dirty="0" smtClean="0">
                  <a:solidFill>
                    <a:schemeClr val="tx1"/>
                  </a:solidFill>
                  <a:latin typeface="Cambria Math" panose="02040503050406030204" pitchFamily="18" charset="0"/>
                </a:endParaRPr>
              </a:p>
              <a:p>
                <a:endParaRPr lang="en-US" sz="2000"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id-ID" sz="2000" i="1" smtClean="0">
                          <a:solidFill>
                            <a:schemeClr val="tx1"/>
                          </a:solidFill>
                          <a:latin typeface="Cambria Math" panose="02040503050406030204" pitchFamily="18" charset="0"/>
                        </a:rPr>
                        <m:t>𝑍</m:t>
                      </m:r>
                      <m:r>
                        <a:rPr lang="id-ID" sz="2000" i="1" smtClean="0">
                          <a:solidFill>
                            <a:schemeClr val="tx1"/>
                          </a:solidFill>
                          <a:latin typeface="Cambria Math" panose="02040503050406030204" pitchFamily="18" charset="0"/>
                        </a:rPr>
                        <m:t>𝛼</m:t>
                      </m:r>
                      <m:r>
                        <a:rPr lang="id-ID" sz="2000" i="1" smtClean="0">
                          <a:solidFill>
                            <a:schemeClr val="tx1"/>
                          </a:solidFill>
                          <a:latin typeface="Cambria Math" panose="02040503050406030204" pitchFamily="18" charset="0"/>
                        </a:rPr>
                        <m:t>=</m:t>
                      </m:r>
                      <m:f>
                        <m:fPr>
                          <m:ctrlPr>
                            <a:rPr lang="id-ID" sz="2000" i="1">
                              <a:solidFill>
                                <a:schemeClr val="tx1"/>
                              </a:solidFill>
                              <a:latin typeface="Cambria Math"/>
                            </a:rPr>
                          </m:ctrlPr>
                        </m:fPr>
                        <m:num>
                          <m:r>
                            <a:rPr lang="en-US" sz="2000" b="0" i="1" smtClean="0">
                              <a:solidFill>
                                <a:schemeClr val="tx1"/>
                              </a:solidFill>
                              <a:latin typeface="Cambria Math"/>
                            </a:rPr>
                            <m:t>𝑋</m:t>
                          </m:r>
                          <m:r>
                            <a:rPr lang="en-US" sz="2000" b="0" i="1" smtClean="0">
                              <a:solidFill>
                                <a:schemeClr val="tx1"/>
                              </a:solidFill>
                              <a:latin typeface="Cambria Math"/>
                            </a:rPr>
                            <m:t> −</m:t>
                          </m:r>
                          <m:r>
                            <a:rPr lang="en-US" sz="2000" b="0" i="1" smtClean="0">
                              <a:solidFill>
                                <a:schemeClr val="tx1"/>
                              </a:solidFill>
                              <a:latin typeface="Cambria Math"/>
                            </a:rPr>
                            <m:t>𝑛</m:t>
                          </m:r>
                          <m:r>
                            <a:rPr lang="en-US" sz="2000" b="0" i="1" smtClean="0">
                              <a:solidFill>
                                <a:schemeClr val="tx1"/>
                              </a:solidFill>
                              <a:latin typeface="Cambria Math"/>
                            </a:rPr>
                            <m:t> .</m:t>
                          </m:r>
                          <m:sSub>
                            <m:sSubPr>
                              <m:ctrlPr>
                                <a:rPr lang="id-ID" sz="2000" i="1">
                                  <a:solidFill>
                                    <a:schemeClr val="tx1"/>
                                  </a:solidFill>
                                  <a:latin typeface="Cambria Math"/>
                                </a:rPr>
                              </m:ctrlPr>
                            </m:sSubPr>
                            <m:e>
                              <m:r>
                                <a:rPr lang="id-ID" sz="2000" i="1">
                                  <a:solidFill>
                                    <a:schemeClr val="tx1"/>
                                  </a:solidFill>
                                  <a:latin typeface="Cambria Math" panose="02040503050406030204" pitchFamily="18" charset="0"/>
                                </a:rPr>
                                <m:t>𝑃</m:t>
                              </m:r>
                            </m:e>
                            <m:sub>
                              <m:r>
                                <a:rPr lang="id-ID" sz="2000" i="1">
                                  <a:solidFill>
                                    <a:schemeClr val="tx1"/>
                                  </a:solidFill>
                                  <a:latin typeface="Cambria Math" panose="02040503050406030204" pitchFamily="18" charset="0"/>
                                </a:rPr>
                                <m:t>0</m:t>
                              </m:r>
                            </m:sub>
                          </m:sSub>
                        </m:num>
                        <m:den>
                          <m:rad>
                            <m:radPr>
                              <m:degHide m:val="on"/>
                              <m:ctrlPr>
                                <a:rPr lang="id-ID" sz="2000" i="1">
                                  <a:solidFill>
                                    <a:schemeClr val="tx1"/>
                                  </a:solidFill>
                                  <a:latin typeface="Cambria Math"/>
                                </a:rPr>
                              </m:ctrlPr>
                            </m:radPr>
                            <m:deg/>
                            <m:e>
                              <m:r>
                                <a:rPr lang="id-ID" sz="2000" i="1">
                                  <a:solidFill>
                                    <a:schemeClr val="tx1"/>
                                  </a:solidFill>
                                  <a:latin typeface="Cambria Math" panose="02040503050406030204" pitchFamily="18" charset="0"/>
                                </a:rPr>
                                <m:t>𝑛</m:t>
                              </m:r>
                              <m:r>
                                <a:rPr lang="en-US" sz="2000" b="0" i="1" smtClean="0">
                                  <a:solidFill>
                                    <a:schemeClr val="tx1"/>
                                  </a:solidFill>
                                  <a:latin typeface="Cambria Math"/>
                                </a:rPr>
                                <m:t> </m:t>
                              </m:r>
                              <m:sSub>
                                <m:sSubPr>
                                  <m:ctrlPr>
                                    <a:rPr lang="id-ID" sz="2000" i="1">
                                      <a:solidFill>
                                        <a:schemeClr val="tx1"/>
                                      </a:solidFill>
                                      <a:latin typeface="Cambria Math"/>
                                    </a:rPr>
                                  </m:ctrlPr>
                                </m:sSubPr>
                                <m:e>
                                  <m:r>
                                    <a:rPr lang="en-US" sz="2000" b="0" i="1" smtClean="0">
                                      <a:solidFill>
                                        <a:schemeClr val="tx1"/>
                                      </a:solidFill>
                                      <a:latin typeface="Cambria Math"/>
                                    </a:rPr>
                                    <m:t>. </m:t>
                                  </m:r>
                                  <m:r>
                                    <a:rPr lang="id-ID" sz="2000" i="1">
                                      <a:solidFill>
                                        <a:schemeClr val="tx1"/>
                                      </a:solidFill>
                                      <a:latin typeface="Cambria Math" panose="02040503050406030204" pitchFamily="18" charset="0"/>
                                    </a:rPr>
                                    <m:t>𝑃</m:t>
                                  </m:r>
                                </m:e>
                                <m:sub>
                                  <m:r>
                                    <a:rPr lang="id-ID" sz="2000" i="1">
                                      <a:solidFill>
                                        <a:schemeClr val="tx1"/>
                                      </a:solidFill>
                                      <a:latin typeface="Cambria Math" panose="02040503050406030204" pitchFamily="18" charset="0"/>
                                    </a:rPr>
                                    <m:t>0</m:t>
                                  </m:r>
                                </m:sub>
                              </m:sSub>
                              <m:r>
                                <a:rPr lang="en-US" sz="2000" b="0" i="1" smtClean="0">
                                  <a:solidFill>
                                    <a:schemeClr val="tx1"/>
                                  </a:solidFill>
                                  <a:latin typeface="Cambria Math"/>
                                </a:rPr>
                                <m:t>.</m:t>
                              </m:r>
                              <m:r>
                                <a:rPr lang="id-ID" sz="2000" i="1">
                                  <a:solidFill>
                                    <a:schemeClr val="tx1"/>
                                  </a:solidFill>
                                  <a:latin typeface="Cambria Math" panose="02040503050406030204" pitchFamily="18" charset="0"/>
                                </a:rPr>
                                <m:t>(1−</m:t>
                              </m:r>
                              <m:sSub>
                                <m:sSubPr>
                                  <m:ctrlPr>
                                    <a:rPr lang="id-ID" sz="2000" i="1">
                                      <a:solidFill>
                                        <a:schemeClr val="tx1"/>
                                      </a:solidFill>
                                      <a:latin typeface="Cambria Math"/>
                                    </a:rPr>
                                  </m:ctrlPr>
                                </m:sSubPr>
                                <m:e>
                                  <m:r>
                                    <a:rPr lang="id-ID" sz="2000" i="1">
                                      <a:solidFill>
                                        <a:schemeClr val="tx1"/>
                                      </a:solidFill>
                                      <a:latin typeface="Cambria Math" panose="02040503050406030204" pitchFamily="18" charset="0"/>
                                    </a:rPr>
                                    <m:t>𝑃</m:t>
                                  </m:r>
                                </m:e>
                                <m:sub>
                                  <m:r>
                                    <a:rPr lang="id-ID" sz="2000" i="1">
                                      <a:solidFill>
                                        <a:schemeClr val="tx1"/>
                                      </a:solidFill>
                                      <a:latin typeface="Cambria Math" panose="02040503050406030204" pitchFamily="18" charset="0"/>
                                    </a:rPr>
                                    <m:t>0</m:t>
                                  </m:r>
                                </m:sub>
                              </m:sSub>
                              <m:r>
                                <a:rPr lang="id-ID" sz="2000" i="1">
                                  <a:solidFill>
                                    <a:schemeClr val="tx1"/>
                                  </a:solidFill>
                                  <a:latin typeface="Cambria Math" panose="02040503050406030204" pitchFamily="18" charset="0"/>
                                </a:rPr>
                                <m:t>)</m:t>
                              </m:r>
                            </m:e>
                          </m:rad>
                        </m:den>
                      </m:f>
                      <m:r>
                        <a:rPr lang="id-ID" sz="2000" i="1">
                          <a:solidFill>
                            <a:schemeClr val="tx1"/>
                          </a:solidFill>
                          <a:latin typeface="Cambria Math" panose="02040503050406030204" pitchFamily="18" charset="0"/>
                        </a:rPr>
                        <m:t> </m:t>
                      </m:r>
                    </m:oMath>
                  </m:oMathPara>
                </a14:m>
                <a:endParaRPr lang="id-ID" sz="2000" i="1" dirty="0">
                  <a:solidFill>
                    <a:schemeClr val="tx1"/>
                  </a:solidFill>
                </a:endParaRPr>
              </a:p>
              <a:p>
                <a:endParaRPr lang="id-ID" i="1" dirty="0">
                  <a:solidFill>
                    <a:schemeClr val="tx1"/>
                  </a:solidFill>
                </a:endParaRPr>
              </a:p>
              <a:p>
                <a:pPr/>
                <a14:m>
                  <m:oMathPara xmlns:m="http://schemas.openxmlformats.org/officeDocument/2006/math">
                    <m:oMathParaPr>
                      <m:jc m:val="centerGroup"/>
                    </m:oMathParaPr>
                    <m:oMath xmlns:m="http://schemas.openxmlformats.org/officeDocument/2006/math">
                      <m:r>
                        <a:rPr lang="id-ID" i="1">
                          <a:solidFill>
                            <a:schemeClr val="tx1"/>
                          </a:solidFill>
                          <a:latin typeface="Cambria Math" panose="02040503050406030204" pitchFamily="18" charset="0"/>
                        </a:rPr>
                        <m:t>𝑎𝑡𝑎𝑢</m:t>
                      </m:r>
                    </m:oMath>
                  </m:oMathPara>
                </a14:m>
                <a:endParaRPr lang="id-ID" i="1" dirty="0">
                  <a:solidFill>
                    <a:schemeClr val="tx1"/>
                  </a:solidFill>
                </a:endParaRPr>
              </a:p>
              <a:p>
                <a:endParaRPr lang="id-ID" i="1" dirty="0" smtClean="0">
                  <a:solidFill>
                    <a:schemeClr val="tx1"/>
                  </a:solidFill>
                </a:endParaRPr>
              </a:p>
              <a:p>
                <a:pPr/>
                <a14:m>
                  <m:oMathPara xmlns:m="http://schemas.openxmlformats.org/officeDocument/2006/math">
                    <m:oMathParaPr>
                      <m:jc m:val="centerGroup"/>
                    </m:oMathParaPr>
                    <m:oMath xmlns:m="http://schemas.openxmlformats.org/officeDocument/2006/math">
                      <m:r>
                        <a:rPr lang="id-ID" sz="2000" i="1">
                          <a:solidFill>
                            <a:schemeClr val="tx1"/>
                          </a:solidFill>
                          <a:latin typeface="Cambria Math" panose="02040503050406030204" pitchFamily="18" charset="0"/>
                        </a:rPr>
                        <m:t>= </m:t>
                      </m:r>
                      <m:f>
                        <m:fPr>
                          <m:ctrlPr>
                            <a:rPr lang="id-ID" sz="2000" i="1">
                              <a:solidFill>
                                <a:schemeClr val="tx1"/>
                              </a:solidFill>
                              <a:latin typeface="Cambria Math"/>
                            </a:rPr>
                          </m:ctrlPr>
                        </m:fPr>
                        <m:num>
                          <m:f>
                            <m:fPr>
                              <m:ctrlPr>
                                <a:rPr lang="id-ID" sz="2000" i="1">
                                  <a:solidFill>
                                    <a:schemeClr val="tx1"/>
                                  </a:solidFill>
                                  <a:latin typeface="Cambria Math"/>
                                </a:rPr>
                              </m:ctrlPr>
                            </m:fPr>
                            <m:num>
                              <m:r>
                                <a:rPr lang="id-ID" sz="2000" i="1">
                                  <a:solidFill>
                                    <a:schemeClr val="tx1"/>
                                  </a:solidFill>
                                  <a:latin typeface="Cambria Math" panose="02040503050406030204" pitchFamily="18" charset="0"/>
                                </a:rPr>
                                <m:t>𝑋</m:t>
                              </m:r>
                            </m:num>
                            <m:den>
                              <m:r>
                                <a:rPr lang="id-ID" sz="2000" i="1">
                                  <a:solidFill>
                                    <a:schemeClr val="tx1"/>
                                  </a:solidFill>
                                  <a:latin typeface="Cambria Math" panose="02040503050406030204" pitchFamily="18" charset="0"/>
                                </a:rPr>
                                <m:t>𝑛</m:t>
                              </m:r>
                            </m:den>
                          </m:f>
                          <m:r>
                            <a:rPr lang="id-ID" sz="2000" i="1">
                              <a:solidFill>
                                <a:schemeClr val="tx1"/>
                              </a:solidFill>
                              <a:latin typeface="Cambria Math" panose="02040503050406030204" pitchFamily="18" charset="0"/>
                            </a:rPr>
                            <m:t>−</m:t>
                          </m:r>
                          <m:sSub>
                            <m:sSubPr>
                              <m:ctrlPr>
                                <a:rPr lang="id-ID" sz="2000" i="1">
                                  <a:solidFill>
                                    <a:schemeClr val="tx1"/>
                                  </a:solidFill>
                                  <a:latin typeface="Cambria Math"/>
                                </a:rPr>
                              </m:ctrlPr>
                            </m:sSubPr>
                            <m:e>
                              <m:r>
                                <a:rPr lang="id-ID" sz="2000" i="1">
                                  <a:solidFill>
                                    <a:schemeClr val="tx1"/>
                                  </a:solidFill>
                                  <a:latin typeface="Cambria Math" panose="02040503050406030204" pitchFamily="18" charset="0"/>
                                </a:rPr>
                                <m:t>𝑃</m:t>
                              </m:r>
                            </m:e>
                            <m:sub>
                              <m:r>
                                <a:rPr lang="id-ID" sz="2000" i="1">
                                  <a:solidFill>
                                    <a:schemeClr val="tx1"/>
                                  </a:solidFill>
                                  <a:latin typeface="Cambria Math" panose="02040503050406030204" pitchFamily="18" charset="0"/>
                                </a:rPr>
                                <m:t>0</m:t>
                              </m:r>
                            </m:sub>
                          </m:sSub>
                        </m:num>
                        <m:den>
                          <m:rad>
                            <m:radPr>
                              <m:degHide m:val="on"/>
                              <m:ctrlPr>
                                <a:rPr lang="id-ID" sz="2000" i="1">
                                  <a:solidFill>
                                    <a:schemeClr val="tx1"/>
                                  </a:solidFill>
                                  <a:latin typeface="Cambria Math"/>
                                </a:rPr>
                              </m:ctrlPr>
                            </m:radPr>
                            <m:deg/>
                            <m:e>
                              <m:f>
                                <m:fPr>
                                  <m:ctrlPr>
                                    <a:rPr lang="id-ID" sz="2000" i="1">
                                      <a:solidFill>
                                        <a:schemeClr val="tx1"/>
                                      </a:solidFill>
                                      <a:latin typeface="Cambria Math"/>
                                    </a:rPr>
                                  </m:ctrlPr>
                                </m:fPr>
                                <m:num>
                                  <m:sSub>
                                    <m:sSubPr>
                                      <m:ctrlPr>
                                        <a:rPr lang="id-ID" sz="2000" i="1">
                                          <a:solidFill>
                                            <a:schemeClr val="tx1"/>
                                          </a:solidFill>
                                          <a:latin typeface="Cambria Math"/>
                                        </a:rPr>
                                      </m:ctrlPr>
                                    </m:sSubPr>
                                    <m:e>
                                      <m:r>
                                        <a:rPr lang="id-ID" sz="2000" i="1">
                                          <a:solidFill>
                                            <a:schemeClr val="tx1"/>
                                          </a:solidFill>
                                          <a:latin typeface="Cambria Math" panose="02040503050406030204" pitchFamily="18" charset="0"/>
                                        </a:rPr>
                                        <m:t>𝑃</m:t>
                                      </m:r>
                                    </m:e>
                                    <m:sub>
                                      <m:r>
                                        <a:rPr lang="id-ID" sz="2000" i="1">
                                          <a:solidFill>
                                            <a:schemeClr val="tx1"/>
                                          </a:solidFill>
                                          <a:latin typeface="Cambria Math" panose="02040503050406030204" pitchFamily="18" charset="0"/>
                                        </a:rPr>
                                        <m:t>0</m:t>
                                      </m:r>
                                    </m:sub>
                                  </m:sSub>
                                  <m:r>
                                    <a:rPr lang="id-ID" sz="2000" i="1">
                                      <a:solidFill>
                                        <a:schemeClr val="tx1"/>
                                      </a:solidFill>
                                      <a:latin typeface="Cambria Math" panose="02040503050406030204" pitchFamily="18" charset="0"/>
                                    </a:rPr>
                                    <m:t> (1−</m:t>
                                  </m:r>
                                  <m:sSub>
                                    <m:sSubPr>
                                      <m:ctrlPr>
                                        <a:rPr lang="id-ID" sz="2000" i="1">
                                          <a:solidFill>
                                            <a:schemeClr val="tx1"/>
                                          </a:solidFill>
                                          <a:latin typeface="Cambria Math"/>
                                        </a:rPr>
                                      </m:ctrlPr>
                                    </m:sSubPr>
                                    <m:e>
                                      <m:r>
                                        <a:rPr lang="id-ID" sz="2000" i="1">
                                          <a:solidFill>
                                            <a:schemeClr val="tx1"/>
                                          </a:solidFill>
                                          <a:latin typeface="Cambria Math" panose="02040503050406030204" pitchFamily="18" charset="0"/>
                                        </a:rPr>
                                        <m:t>𝑃</m:t>
                                      </m:r>
                                    </m:e>
                                    <m:sub>
                                      <m:r>
                                        <a:rPr lang="id-ID" sz="2000" i="1">
                                          <a:solidFill>
                                            <a:schemeClr val="tx1"/>
                                          </a:solidFill>
                                          <a:latin typeface="Cambria Math" panose="02040503050406030204" pitchFamily="18" charset="0"/>
                                        </a:rPr>
                                        <m:t>0</m:t>
                                      </m:r>
                                    </m:sub>
                                  </m:sSub>
                                  <m:r>
                                    <a:rPr lang="id-ID" sz="2000" i="1">
                                      <a:solidFill>
                                        <a:schemeClr val="tx1"/>
                                      </a:solidFill>
                                      <a:latin typeface="Cambria Math" panose="02040503050406030204" pitchFamily="18" charset="0"/>
                                    </a:rPr>
                                    <m:t>)</m:t>
                                  </m:r>
                                </m:num>
                                <m:den>
                                  <m:r>
                                    <a:rPr lang="id-ID" sz="2000" i="1">
                                      <a:solidFill>
                                        <a:schemeClr val="tx1"/>
                                      </a:solidFill>
                                      <a:latin typeface="Cambria Math" panose="02040503050406030204" pitchFamily="18" charset="0"/>
                                    </a:rPr>
                                    <m:t>𝑛</m:t>
                                  </m:r>
                                </m:den>
                              </m:f>
                            </m:e>
                          </m:rad>
                        </m:den>
                      </m:f>
                    </m:oMath>
                  </m:oMathPara>
                </a14:m>
                <a:endParaRPr lang="id-ID" sz="2000" dirty="0">
                  <a:solidFill>
                    <a:schemeClr val="tx1"/>
                  </a:solidFill>
                </a:endParaRPr>
              </a:p>
              <a:p>
                <a:r>
                  <a:rPr lang="id-ID" dirty="0">
                    <a:solidFill>
                      <a:schemeClr val="tx1"/>
                    </a:solidFill>
                  </a:rPr>
                  <a:t> </a:t>
                </a:r>
              </a:p>
              <a:p>
                <a:r>
                  <a:rPr lang="id-ID" sz="2000" dirty="0">
                    <a:solidFill>
                      <a:schemeClr val="tx1"/>
                    </a:solidFill>
                  </a:rPr>
                  <a:t>n = banyaknya ukuran sampel</a:t>
                </a:r>
              </a:p>
              <a:p>
                <a:r>
                  <a:rPr lang="id-ID" sz="2000" dirty="0">
                    <a:solidFill>
                      <a:schemeClr val="tx1"/>
                    </a:solidFill>
                  </a:rPr>
                  <a:t>X = banyaknya ukuran sampel dengan karakteristik tertentu</a:t>
                </a:r>
              </a:p>
            </p:txBody>
          </p:sp>
        </mc:Choice>
        <mc:Fallback xmlns="">
          <p:sp>
            <p:nvSpPr>
              <p:cNvPr id="14" name="Rectangle: Rounded Corners 13">
                <a:extLst>
                  <a:ext uri="{FF2B5EF4-FFF2-40B4-BE49-F238E27FC236}">
                    <a16:creationId xmlns="" xmlns:a16="http://schemas.microsoft.com/office/drawing/2014/main" xmlns:a14="http://schemas.microsoft.com/office/drawing/2010/main" id="{B28D0B4B-4639-4304-B14E-8AC4853942AB}"/>
                  </a:ext>
                </a:extLst>
              </p:cNvPr>
              <p:cNvSpPr>
                <a:spLocks noRot="1" noChangeAspect="1" noMove="1" noResize="1" noEditPoints="1" noAdjustHandles="1" noChangeArrowheads="1" noChangeShapeType="1" noTextEdit="1"/>
              </p:cNvSpPr>
              <p:nvPr/>
            </p:nvSpPr>
            <p:spPr>
              <a:xfrm>
                <a:off x="7147560" y="140399"/>
                <a:ext cx="3845169" cy="4736402"/>
              </a:xfrm>
              <a:prstGeom prst="roundRect">
                <a:avLst/>
              </a:prstGeom>
              <a:blipFill rotWithShape="1">
                <a:blip r:embed="rId2"/>
                <a:stretch>
                  <a:fillRect b="-128"/>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xmlns="" id="{F4CC2401-5E89-45A9-85F8-ED867A0A3C31}"/>
              </a:ext>
            </a:extLst>
          </p:cNvPr>
          <p:cNvSpPr/>
          <p:nvPr/>
        </p:nvSpPr>
        <p:spPr>
          <a:xfrm>
            <a:off x="6986803" y="466135"/>
            <a:ext cx="2650597" cy="331501"/>
          </a:xfrm>
          <a:prstGeom prst="rect">
            <a:avLst/>
          </a:prstGeom>
        </p:spPr>
        <p:txBody>
          <a:bodyPr wrap="none">
            <a:spAutoFit/>
          </a:bodyPr>
          <a:lstStyle/>
          <a:p>
            <a:pPr indent="457200" algn="ctr">
              <a:lnSpc>
                <a:spcPts val="1800"/>
              </a:lnSpc>
              <a:spcAft>
                <a:spcPts val="0"/>
              </a:spcAft>
            </a:pPr>
            <a:r>
              <a:rPr lang="en-GB" sz="2000" b="1" i="1"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4. UJI STATISTIK</a:t>
            </a:r>
            <a:endParaRPr lang="en-ID" sz="2000" b="1" i="1" dirty="0">
              <a:ln w="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Rectangle: Rounded Corners 24">
            <a:extLst>
              <a:ext uri="{FF2B5EF4-FFF2-40B4-BE49-F238E27FC236}">
                <a16:creationId xmlns:a16="http://schemas.microsoft.com/office/drawing/2014/main" xmlns="" id="{FAE8E877-0DCD-45A7-B0C7-96C57DBA060E}"/>
              </a:ext>
            </a:extLst>
          </p:cNvPr>
          <p:cNvSpPr/>
          <p:nvPr/>
        </p:nvSpPr>
        <p:spPr>
          <a:xfrm>
            <a:off x="2613069" y="5136774"/>
            <a:ext cx="8170988" cy="1543036"/>
          </a:xfrm>
          <a:prstGeom prst="roundRect">
            <a:avLst/>
          </a:prstGeom>
          <a:solidFill>
            <a:srgbClr val="9E9E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i="1" dirty="0">
                <a:ln w="0"/>
                <a:solidFill>
                  <a:schemeClr val="tx1"/>
                </a:solidFill>
                <a:effectLst>
                  <a:outerShdw blurRad="38100" dist="19050" dir="2700000" algn="tl" rotWithShape="0">
                    <a:schemeClr val="dk1">
                      <a:alpha val="40000"/>
                    </a:schemeClr>
                  </a:outerShdw>
                </a:effectLst>
              </a:rPr>
              <a:t>5. KESIMPULAN</a:t>
            </a:r>
            <a:endParaRPr lang="en-ID" sz="2000" b="1" i="1" dirty="0">
              <a:ln w="0"/>
              <a:solidFill>
                <a:schemeClr val="tx1"/>
              </a:solidFill>
              <a:effectLst>
                <a:outerShdw blurRad="38100" dist="19050" dir="2700000" algn="tl" rotWithShape="0">
                  <a:schemeClr val="dk1">
                    <a:alpha val="40000"/>
                  </a:schemeClr>
                </a:outerShdw>
              </a:effectLst>
            </a:endParaRPr>
          </a:p>
          <a:p>
            <a:r>
              <a:rPr lang="en-GB" sz="2000" dirty="0" err="1">
                <a:ln w="0"/>
                <a:solidFill>
                  <a:schemeClr val="tx1"/>
                </a:solidFill>
                <a:effectLst>
                  <a:outerShdw blurRad="38100" dist="19050" dir="2700000" algn="tl" rotWithShape="0">
                    <a:schemeClr val="dk1">
                      <a:alpha val="40000"/>
                    </a:schemeClr>
                  </a:outerShdw>
                </a:effectLst>
              </a:rPr>
              <a:t>Menyimpulkan</a:t>
            </a:r>
            <a:r>
              <a:rPr lang="en-GB" sz="2000" dirty="0">
                <a:ln w="0"/>
                <a:solidFill>
                  <a:schemeClr val="tx1"/>
                </a:solidFill>
                <a:effectLst>
                  <a:outerShdw blurRad="38100" dist="19050" dir="2700000" algn="tl" rotWithShape="0">
                    <a:schemeClr val="dk1">
                      <a:alpha val="40000"/>
                    </a:schemeClr>
                  </a:outerShdw>
                </a:effectLst>
              </a:rPr>
              <a:t> </a:t>
            </a:r>
            <a:r>
              <a:rPr lang="en-GB" sz="2000" dirty="0" err="1">
                <a:ln w="0"/>
                <a:solidFill>
                  <a:schemeClr val="tx1"/>
                </a:solidFill>
                <a:effectLst>
                  <a:outerShdw blurRad="38100" dist="19050" dir="2700000" algn="tl" rotWithShape="0">
                    <a:schemeClr val="dk1">
                      <a:alpha val="40000"/>
                    </a:schemeClr>
                  </a:outerShdw>
                </a:effectLst>
              </a:rPr>
              <a:t>tentang</a:t>
            </a:r>
            <a:r>
              <a:rPr lang="en-GB" sz="2000" dirty="0">
                <a:ln w="0"/>
                <a:solidFill>
                  <a:schemeClr val="tx1"/>
                </a:solidFill>
                <a:effectLst>
                  <a:outerShdw blurRad="38100" dist="19050" dir="2700000" algn="tl" rotWithShape="0">
                    <a:schemeClr val="dk1">
                      <a:alpha val="40000"/>
                    </a:schemeClr>
                  </a:outerShdw>
                </a:effectLst>
              </a:rPr>
              <a:t> </a:t>
            </a:r>
            <a:r>
              <a:rPr lang="en-GB" sz="2000" dirty="0" err="1">
                <a:ln w="0"/>
                <a:solidFill>
                  <a:schemeClr val="tx1"/>
                </a:solidFill>
                <a:effectLst>
                  <a:outerShdw blurRad="38100" dist="19050" dir="2700000" algn="tl" rotWithShape="0">
                    <a:schemeClr val="dk1">
                      <a:alpha val="40000"/>
                    </a:schemeClr>
                  </a:outerShdw>
                </a:effectLst>
              </a:rPr>
              <a:t>penerimaan</a:t>
            </a:r>
            <a:r>
              <a:rPr lang="en-GB" sz="2000" dirty="0">
                <a:ln w="0"/>
                <a:solidFill>
                  <a:schemeClr val="tx1"/>
                </a:solidFill>
                <a:effectLst>
                  <a:outerShdw blurRad="38100" dist="19050" dir="2700000" algn="tl" rotWithShape="0">
                    <a:schemeClr val="dk1">
                      <a:alpha val="40000"/>
                    </a:schemeClr>
                  </a:outerShdw>
                </a:effectLst>
              </a:rPr>
              <a:t> </a:t>
            </a:r>
            <a:r>
              <a:rPr lang="en-GB" sz="2000" dirty="0" err="1">
                <a:ln w="0"/>
                <a:solidFill>
                  <a:schemeClr val="tx1"/>
                </a:solidFill>
                <a:effectLst>
                  <a:outerShdw blurRad="38100" dist="19050" dir="2700000" algn="tl" rotWithShape="0">
                    <a:schemeClr val="dk1">
                      <a:alpha val="40000"/>
                    </a:schemeClr>
                  </a:outerShdw>
                </a:effectLst>
              </a:rPr>
              <a:t>atau</a:t>
            </a:r>
            <a:r>
              <a:rPr lang="en-GB" sz="2000" dirty="0">
                <a:ln w="0"/>
                <a:solidFill>
                  <a:schemeClr val="tx1"/>
                </a:solidFill>
                <a:effectLst>
                  <a:outerShdw blurRad="38100" dist="19050" dir="2700000" algn="tl" rotWithShape="0">
                    <a:schemeClr val="dk1">
                      <a:alpha val="40000"/>
                    </a:schemeClr>
                  </a:outerShdw>
                </a:effectLst>
              </a:rPr>
              <a:t> </a:t>
            </a:r>
            <a:r>
              <a:rPr lang="en-GB" sz="2000" dirty="0" err="1">
                <a:ln w="0"/>
                <a:solidFill>
                  <a:schemeClr val="tx1"/>
                </a:solidFill>
                <a:effectLst>
                  <a:outerShdw blurRad="38100" dist="19050" dir="2700000" algn="tl" rotWithShape="0">
                    <a:schemeClr val="dk1">
                      <a:alpha val="40000"/>
                    </a:schemeClr>
                  </a:outerShdw>
                </a:effectLst>
              </a:rPr>
              <a:t>penolakan</a:t>
            </a:r>
            <a:r>
              <a:rPr lang="en-GB" sz="2000" dirty="0">
                <a:ln w="0"/>
                <a:solidFill>
                  <a:schemeClr val="tx1"/>
                </a:solidFill>
                <a:effectLst>
                  <a:outerShdw blurRad="38100" dist="19050" dir="2700000" algn="tl" rotWithShape="0">
                    <a:schemeClr val="dk1">
                      <a:alpha val="40000"/>
                    </a:schemeClr>
                  </a:outerShdw>
                </a:effectLst>
              </a:rPr>
              <a:t> H</a:t>
            </a:r>
            <a:r>
              <a:rPr lang="en-GB" sz="2000" baseline="-25000" dirty="0">
                <a:ln w="0"/>
                <a:solidFill>
                  <a:schemeClr val="tx1"/>
                </a:solidFill>
                <a:effectLst>
                  <a:outerShdw blurRad="38100" dist="19050" dir="2700000" algn="tl" rotWithShape="0">
                    <a:schemeClr val="dk1">
                      <a:alpha val="40000"/>
                    </a:schemeClr>
                  </a:outerShdw>
                </a:effectLst>
              </a:rPr>
              <a:t>o</a:t>
            </a:r>
            <a:r>
              <a:rPr lang="en-GB" sz="2000" dirty="0">
                <a:ln w="0"/>
                <a:solidFill>
                  <a:schemeClr val="tx1"/>
                </a:solidFill>
                <a:effectLst>
                  <a:outerShdw blurRad="38100" dist="19050" dir="2700000" algn="tl" rotWithShape="0">
                    <a:schemeClr val="dk1">
                      <a:alpha val="40000"/>
                    </a:schemeClr>
                  </a:outerShdw>
                </a:effectLst>
              </a:rPr>
              <a:t> (</a:t>
            </a:r>
            <a:r>
              <a:rPr lang="en-GB" sz="2000" dirty="0" err="1">
                <a:ln w="0"/>
                <a:solidFill>
                  <a:schemeClr val="tx1"/>
                </a:solidFill>
                <a:effectLst>
                  <a:outerShdw blurRad="38100" dist="19050" dir="2700000" algn="tl" rotWithShape="0">
                    <a:schemeClr val="dk1">
                      <a:alpha val="40000"/>
                    </a:schemeClr>
                  </a:outerShdw>
                </a:effectLst>
              </a:rPr>
              <a:t>sesuai</a:t>
            </a:r>
            <a:r>
              <a:rPr lang="en-GB" sz="2000" dirty="0">
                <a:ln w="0"/>
                <a:solidFill>
                  <a:schemeClr val="tx1"/>
                </a:solidFill>
                <a:effectLst>
                  <a:outerShdw blurRad="38100" dist="19050" dir="2700000" algn="tl" rotWithShape="0">
                    <a:schemeClr val="dk1">
                      <a:alpha val="40000"/>
                    </a:schemeClr>
                  </a:outerShdw>
                </a:effectLst>
              </a:rPr>
              <a:t> </a:t>
            </a:r>
            <a:r>
              <a:rPr lang="en-GB" sz="2000" dirty="0" err="1">
                <a:ln w="0"/>
                <a:solidFill>
                  <a:schemeClr val="tx1"/>
                </a:solidFill>
                <a:effectLst>
                  <a:outerShdw blurRad="38100" dist="19050" dir="2700000" algn="tl" rotWithShape="0">
                    <a:schemeClr val="dk1">
                      <a:alpha val="40000"/>
                    </a:schemeClr>
                  </a:outerShdw>
                </a:effectLst>
              </a:rPr>
              <a:t>dengan</a:t>
            </a:r>
            <a:r>
              <a:rPr lang="en-GB" sz="2000" dirty="0">
                <a:ln w="0"/>
                <a:solidFill>
                  <a:schemeClr val="tx1"/>
                </a:solidFill>
                <a:effectLst>
                  <a:outerShdw blurRad="38100" dist="19050" dir="2700000" algn="tl" rotWithShape="0">
                    <a:schemeClr val="dk1">
                      <a:alpha val="40000"/>
                    </a:schemeClr>
                  </a:outerShdw>
                </a:effectLst>
              </a:rPr>
              <a:t> </a:t>
            </a:r>
            <a:r>
              <a:rPr lang="en-GB" sz="2000" dirty="0" err="1">
                <a:ln w="0"/>
                <a:solidFill>
                  <a:schemeClr val="tx1"/>
                </a:solidFill>
                <a:effectLst>
                  <a:outerShdw blurRad="38100" dist="19050" dir="2700000" algn="tl" rotWithShape="0">
                    <a:schemeClr val="dk1">
                      <a:alpha val="40000"/>
                    </a:schemeClr>
                  </a:outerShdw>
                </a:effectLst>
              </a:rPr>
              <a:t>kriteria</a:t>
            </a:r>
            <a:r>
              <a:rPr lang="en-GB" sz="2000" dirty="0">
                <a:ln w="0"/>
                <a:solidFill>
                  <a:schemeClr val="tx1"/>
                </a:solidFill>
                <a:effectLst>
                  <a:outerShdw blurRad="38100" dist="19050" dir="2700000" algn="tl" rotWithShape="0">
                    <a:schemeClr val="dk1">
                      <a:alpha val="40000"/>
                    </a:schemeClr>
                  </a:outerShdw>
                </a:effectLst>
              </a:rPr>
              <a:t> </a:t>
            </a:r>
            <a:r>
              <a:rPr lang="en-GB" sz="2000" dirty="0" err="1">
                <a:ln w="0"/>
                <a:solidFill>
                  <a:schemeClr val="tx1"/>
                </a:solidFill>
                <a:effectLst>
                  <a:outerShdw blurRad="38100" dist="19050" dir="2700000" algn="tl" rotWithShape="0">
                    <a:schemeClr val="dk1">
                      <a:alpha val="40000"/>
                    </a:schemeClr>
                  </a:outerShdw>
                </a:effectLst>
              </a:rPr>
              <a:t>pengujiannya</a:t>
            </a:r>
            <a:r>
              <a:rPr lang="en-GB" sz="2000" dirty="0">
                <a:ln w="0"/>
                <a:solidFill>
                  <a:schemeClr val="tx1"/>
                </a:solidFill>
                <a:effectLst>
                  <a:outerShdw blurRad="38100" dist="19050" dir="2700000" algn="tl" rotWithShape="0">
                    <a:schemeClr val="dk1">
                      <a:alpha val="40000"/>
                    </a:schemeClr>
                  </a:outerShdw>
                </a:effectLst>
              </a:rPr>
              <a:t>).</a:t>
            </a:r>
            <a:endParaRPr lang="en-ID" sz="2000" dirty="0">
              <a:ln w="0"/>
              <a:solidFill>
                <a:schemeClr val="tx1"/>
              </a:solidFill>
              <a:effectLst>
                <a:outerShdw blurRad="38100" dist="19050" dir="2700000" algn="tl" rotWithShape="0">
                  <a:schemeClr val="dk1">
                    <a:alpha val="40000"/>
                  </a:schemeClr>
                </a:outerShdw>
              </a:effectLst>
            </a:endParaRPr>
          </a:p>
          <a:p>
            <a:r>
              <a:rPr lang="en-GB" sz="2000" dirty="0">
                <a:ln w="0"/>
                <a:solidFill>
                  <a:schemeClr val="tx1"/>
                </a:solidFill>
                <a:effectLst>
                  <a:outerShdw blurRad="38100" dist="19050" dir="2700000" algn="tl" rotWithShape="0">
                    <a:schemeClr val="dk1">
                      <a:alpha val="40000"/>
                    </a:schemeClr>
                  </a:outerShdw>
                </a:effectLst>
              </a:rPr>
              <a:t>a)      </a:t>
            </a:r>
            <a:r>
              <a:rPr lang="en-GB" sz="2000" dirty="0" err="1">
                <a:ln w="0"/>
                <a:solidFill>
                  <a:schemeClr val="tx1"/>
                </a:solidFill>
                <a:effectLst>
                  <a:outerShdw blurRad="38100" dist="19050" dir="2700000" algn="tl" rotWithShape="0">
                    <a:schemeClr val="dk1">
                      <a:alpha val="40000"/>
                    </a:schemeClr>
                  </a:outerShdw>
                </a:effectLst>
              </a:rPr>
              <a:t>Jika</a:t>
            </a:r>
            <a:r>
              <a:rPr lang="en-GB" sz="2000" dirty="0">
                <a:ln w="0"/>
                <a:solidFill>
                  <a:schemeClr val="tx1"/>
                </a:solidFill>
                <a:effectLst>
                  <a:outerShdw blurRad="38100" dist="19050" dir="2700000" algn="tl" rotWithShape="0">
                    <a:schemeClr val="dk1">
                      <a:alpha val="40000"/>
                    </a:schemeClr>
                  </a:outerShdw>
                </a:effectLst>
              </a:rPr>
              <a:t> H</a:t>
            </a:r>
            <a:r>
              <a:rPr lang="en-GB" sz="2000" baseline="-25000" dirty="0">
                <a:ln w="0"/>
                <a:solidFill>
                  <a:schemeClr val="tx1"/>
                </a:solidFill>
                <a:effectLst>
                  <a:outerShdw blurRad="38100" dist="19050" dir="2700000" algn="tl" rotWithShape="0">
                    <a:schemeClr val="dk1">
                      <a:alpha val="40000"/>
                    </a:schemeClr>
                  </a:outerShdw>
                </a:effectLst>
              </a:rPr>
              <a:t>0</a:t>
            </a:r>
            <a:r>
              <a:rPr lang="en-GB" sz="2000" dirty="0">
                <a:ln w="0"/>
                <a:solidFill>
                  <a:schemeClr val="tx1"/>
                </a:solidFill>
                <a:effectLst>
                  <a:outerShdw blurRad="38100" dist="19050" dir="2700000" algn="tl" rotWithShape="0">
                    <a:schemeClr val="dk1">
                      <a:alpha val="40000"/>
                    </a:schemeClr>
                  </a:outerShdw>
                </a:effectLst>
              </a:rPr>
              <a:t> </a:t>
            </a:r>
            <a:r>
              <a:rPr lang="en-GB" sz="2000" dirty="0" err="1">
                <a:ln w="0"/>
                <a:solidFill>
                  <a:schemeClr val="tx1"/>
                </a:solidFill>
                <a:effectLst>
                  <a:outerShdw blurRad="38100" dist="19050" dir="2700000" algn="tl" rotWithShape="0">
                    <a:schemeClr val="dk1">
                      <a:alpha val="40000"/>
                    </a:schemeClr>
                  </a:outerShdw>
                </a:effectLst>
              </a:rPr>
              <a:t>diterima</a:t>
            </a:r>
            <a:r>
              <a:rPr lang="en-GB" sz="2000" dirty="0">
                <a:ln w="0"/>
                <a:solidFill>
                  <a:schemeClr val="tx1"/>
                </a:solidFill>
                <a:effectLst>
                  <a:outerShdw blurRad="38100" dist="19050" dir="2700000" algn="tl" rotWithShape="0">
                    <a:schemeClr val="dk1">
                      <a:alpha val="40000"/>
                    </a:schemeClr>
                  </a:outerShdw>
                </a:effectLst>
              </a:rPr>
              <a:t> </a:t>
            </a:r>
            <a:r>
              <a:rPr lang="en-GB" sz="2000" dirty="0" err="1">
                <a:ln w="0"/>
                <a:solidFill>
                  <a:schemeClr val="tx1"/>
                </a:solidFill>
                <a:effectLst>
                  <a:outerShdw blurRad="38100" dist="19050" dir="2700000" algn="tl" rotWithShape="0">
                    <a:schemeClr val="dk1">
                      <a:alpha val="40000"/>
                    </a:schemeClr>
                  </a:outerShdw>
                </a:effectLst>
              </a:rPr>
              <a:t>maka</a:t>
            </a:r>
            <a:r>
              <a:rPr lang="en-GB" sz="2000" dirty="0">
                <a:ln w="0"/>
                <a:solidFill>
                  <a:schemeClr val="tx1"/>
                </a:solidFill>
                <a:effectLst>
                  <a:outerShdw blurRad="38100" dist="19050" dir="2700000" algn="tl" rotWithShape="0">
                    <a:schemeClr val="dk1">
                      <a:alpha val="40000"/>
                    </a:schemeClr>
                  </a:outerShdw>
                </a:effectLst>
              </a:rPr>
              <a:t> H</a:t>
            </a:r>
            <a:r>
              <a:rPr lang="en-GB" sz="2000" baseline="-25000" dirty="0">
                <a:ln w="0"/>
                <a:solidFill>
                  <a:schemeClr val="tx1"/>
                </a:solidFill>
                <a:effectLst>
                  <a:outerShdw blurRad="38100" dist="19050" dir="2700000" algn="tl" rotWithShape="0">
                    <a:schemeClr val="dk1">
                      <a:alpha val="40000"/>
                    </a:schemeClr>
                  </a:outerShdw>
                </a:effectLst>
              </a:rPr>
              <a:t>1</a:t>
            </a:r>
            <a:r>
              <a:rPr lang="en-GB" sz="2000" dirty="0">
                <a:ln w="0"/>
                <a:solidFill>
                  <a:schemeClr val="tx1"/>
                </a:solidFill>
                <a:effectLst>
                  <a:outerShdw blurRad="38100" dist="19050" dir="2700000" algn="tl" rotWithShape="0">
                    <a:schemeClr val="dk1">
                      <a:alpha val="40000"/>
                    </a:schemeClr>
                  </a:outerShdw>
                </a:effectLst>
              </a:rPr>
              <a:t> di </a:t>
            </a:r>
            <a:r>
              <a:rPr lang="en-GB" sz="2000" dirty="0" err="1">
                <a:ln w="0"/>
                <a:solidFill>
                  <a:schemeClr val="tx1"/>
                </a:solidFill>
                <a:effectLst>
                  <a:outerShdw blurRad="38100" dist="19050" dir="2700000" algn="tl" rotWithShape="0">
                    <a:schemeClr val="dk1">
                      <a:alpha val="40000"/>
                    </a:schemeClr>
                  </a:outerShdw>
                </a:effectLst>
              </a:rPr>
              <a:t>tolak</a:t>
            </a:r>
            <a:endParaRPr lang="en-ID" sz="2000" dirty="0">
              <a:ln w="0"/>
              <a:solidFill>
                <a:schemeClr val="tx1"/>
              </a:solidFill>
              <a:effectLst>
                <a:outerShdw blurRad="38100" dist="19050" dir="2700000" algn="tl" rotWithShape="0">
                  <a:schemeClr val="dk1">
                    <a:alpha val="40000"/>
                  </a:schemeClr>
                </a:outerShdw>
              </a:effectLst>
            </a:endParaRPr>
          </a:p>
          <a:p>
            <a:r>
              <a:rPr lang="en-GB" sz="2000" dirty="0">
                <a:ln w="0"/>
                <a:solidFill>
                  <a:schemeClr val="tx1"/>
                </a:solidFill>
                <a:effectLst>
                  <a:outerShdw blurRad="38100" dist="19050" dir="2700000" algn="tl" rotWithShape="0">
                    <a:schemeClr val="dk1">
                      <a:alpha val="40000"/>
                    </a:schemeClr>
                  </a:outerShdw>
                </a:effectLst>
              </a:rPr>
              <a:t>b)      </a:t>
            </a:r>
            <a:r>
              <a:rPr lang="en-GB" sz="2000" dirty="0" err="1">
                <a:ln w="0"/>
                <a:solidFill>
                  <a:schemeClr val="tx1"/>
                </a:solidFill>
                <a:effectLst>
                  <a:outerShdw blurRad="38100" dist="19050" dir="2700000" algn="tl" rotWithShape="0">
                    <a:schemeClr val="dk1">
                      <a:alpha val="40000"/>
                    </a:schemeClr>
                  </a:outerShdw>
                </a:effectLst>
              </a:rPr>
              <a:t>Jika</a:t>
            </a:r>
            <a:r>
              <a:rPr lang="en-GB" sz="2000" dirty="0">
                <a:ln w="0"/>
                <a:solidFill>
                  <a:schemeClr val="tx1"/>
                </a:solidFill>
                <a:effectLst>
                  <a:outerShdw blurRad="38100" dist="19050" dir="2700000" algn="tl" rotWithShape="0">
                    <a:schemeClr val="dk1">
                      <a:alpha val="40000"/>
                    </a:schemeClr>
                  </a:outerShdw>
                </a:effectLst>
              </a:rPr>
              <a:t> H</a:t>
            </a:r>
            <a:r>
              <a:rPr lang="en-GB" sz="2000" baseline="-25000" dirty="0">
                <a:ln w="0"/>
                <a:solidFill>
                  <a:schemeClr val="tx1"/>
                </a:solidFill>
                <a:effectLst>
                  <a:outerShdw blurRad="38100" dist="19050" dir="2700000" algn="tl" rotWithShape="0">
                    <a:schemeClr val="dk1">
                      <a:alpha val="40000"/>
                    </a:schemeClr>
                  </a:outerShdw>
                </a:effectLst>
              </a:rPr>
              <a:t>0 </a:t>
            </a:r>
            <a:r>
              <a:rPr lang="en-GB" sz="2000" dirty="0">
                <a:ln w="0"/>
                <a:solidFill>
                  <a:schemeClr val="tx1"/>
                </a:solidFill>
                <a:effectLst>
                  <a:outerShdw blurRad="38100" dist="19050" dir="2700000" algn="tl" rotWithShape="0">
                    <a:schemeClr val="dk1">
                      <a:alpha val="40000"/>
                    </a:schemeClr>
                  </a:outerShdw>
                </a:effectLst>
              </a:rPr>
              <a:t>di </a:t>
            </a:r>
            <a:r>
              <a:rPr lang="en-GB" sz="2000" dirty="0" err="1">
                <a:ln w="0"/>
                <a:solidFill>
                  <a:schemeClr val="tx1"/>
                </a:solidFill>
                <a:effectLst>
                  <a:outerShdw blurRad="38100" dist="19050" dir="2700000" algn="tl" rotWithShape="0">
                    <a:schemeClr val="dk1">
                      <a:alpha val="40000"/>
                    </a:schemeClr>
                  </a:outerShdw>
                </a:effectLst>
              </a:rPr>
              <a:t>tolak</a:t>
            </a:r>
            <a:r>
              <a:rPr lang="en-GB" sz="2000" dirty="0">
                <a:ln w="0"/>
                <a:solidFill>
                  <a:schemeClr val="tx1"/>
                </a:solidFill>
                <a:effectLst>
                  <a:outerShdw blurRad="38100" dist="19050" dir="2700000" algn="tl" rotWithShape="0">
                    <a:schemeClr val="dk1">
                      <a:alpha val="40000"/>
                    </a:schemeClr>
                  </a:outerShdw>
                </a:effectLst>
              </a:rPr>
              <a:t> </a:t>
            </a:r>
            <a:r>
              <a:rPr lang="en-GB" sz="2000" dirty="0" err="1">
                <a:ln w="0"/>
                <a:solidFill>
                  <a:schemeClr val="tx1"/>
                </a:solidFill>
                <a:effectLst>
                  <a:outerShdw blurRad="38100" dist="19050" dir="2700000" algn="tl" rotWithShape="0">
                    <a:schemeClr val="dk1">
                      <a:alpha val="40000"/>
                    </a:schemeClr>
                  </a:outerShdw>
                </a:effectLst>
              </a:rPr>
              <a:t>maka</a:t>
            </a:r>
            <a:r>
              <a:rPr lang="en-GB" sz="2000" dirty="0">
                <a:ln w="0"/>
                <a:solidFill>
                  <a:schemeClr val="tx1"/>
                </a:solidFill>
                <a:effectLst>
                  <a:outerShdw blurRad="38100" dist="19050" dir="2700000" algn="tl" rotWithShape="0">
                    <a:schemeClr val="dk1">
                      <a:alpha val="40000"/>
                    </a:schemeClr>
                  </a:outerShdw>
                </a:effectLst>
              </a:rPr>
              <a:t> H</a:t>
            </a:r>
            <a:r>
              <a:rPr lang="en-GB" sz="2000" baseline="-25000" dirty="0">
                <a:ln w="0"/>
                <a:solidFill>
                  <a:schemeClr val="tx1"/>
                </a:solidFill>
                <a:effectLst>
                  <a:outerShdw blurRad="38100" dist="19050" dir="2700000" algn="tl" rotWithShape="0">
                    <a:schemeClr val="dk1">
                      <a:alpha val="40000"/>
                    </a:schemeClr>
                  </a:outerShdw>
                </a:effectLst>
              </a:rPr>
              <a:t>1</a:t>
            </a:r>
            <a:r>
              <a:rPr lang="en-GB" sz="2000" dirty="0">
                <a:ln w="0"/>
                <a:solidFill>
                  <a:schemeClr val="tx1"/>
                </a:solidFill>
                <a:effectLst>
                  <a:outerShdw blurRad="38100" dist="19050" dir="2700000" algn="tl" rotWithShape="0">
                    <a:schemeClr val="dk1">
                      <a:alpha val="40000"/>
                    </a:schemeClr>
                  </a:outerShdw>
                </a:effectLst>
              </a:rPr>
              <a:t> di </a:t>
            </a:r>
            <a:r>
              <a:rPr lang="en-GB" sz="2000" dirty="0" err="1">
                <a:ln w="0"/>
                <a:solidFill>
                  <a:schemeClr val="tx1"/>
                </a:solidFill>
                <a:effectLst>
                  <a:outerShdw blurRad="38100" dist="19050" dir="2700000" algn="tl" rotWithShape="0">
                    <a:schemeClr val="dk1">
                      <a:alpha val="40000"/>
                    </a:schemeClr>
                  </a:outerShdw>
                </a:effectLst>
              </a:rPr>
              <a:t>terima</a:t>
            </a:r>
            <a:endParaRPr lang="en-ID" sz="2000" dirty="0"/>
          </a:p>
        </p:txBody>
      </p:sp>
      <p:sp>
        <p:nvSpPr>
          <p:cNvPr id="6" name="Rectangle 5"/>
          <p:cNvSpPr>
            <a:spLocks noChangeArrowheads="1"/>
          </p:cNvSpPr>
          <p:nvPr/>
        </p:nvSpPr>
        <p:spPr bwMode="auto">
          <a:xfrm>
            <a:off x="10024075" y="6553200"/>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atinLnBrk="1"/>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extLst>
      <p:ext uri="{BB962C8B-B14F-4D97-AF65-F5344CB8AC3E}">
        <p14:creationId xmlns:p14="http://schemas.microsoft.com/office/powerpoint/2010/main" val="17033122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2085536" y="39860"/>
                <a:ext cx="8658664" cy="6860661"/>
              </a:xfrm>
              <a:prstGeom prst="rect">
                <a:avLst/>
              </a:prstGeom>
              <a:noFill/>
            </p:spPr>
            <p:txBody>
              <a:bodyPr wrap="square" rtlCol="0">
                <a:spAutoFit/>
              </a:bodyPr>
              <a:lstStyle/>
              <a:p>
                <a:r>
                  <a:rPr lang="id-ID" sz="2400" b="1" dirty="0">
                    <a:solidFill>
                      <a:srgbClr val="00B0F0"/>
                    </a:solidFill>
                    <a:latin typeface="Century Gothic" panose="020B0502020202020204" pitchFamily="34" charset="0"/>
                  </a:rPr>
                  <a:t>Contoh soal </a:t>
                </a:r>
                <a:r>
                  <a:rPr lang="en-US" sz="2400" b="1" dirty="0" smtClean="0">
                    <a:solidFill>
                      <a:srgbClr val="00B0F0"/>
                    </a:solidFill>
                    <a:latin typeface="Century Gothic" panose="020B0502020202020204" pitchFamily="34" charset="0"/>
                  </a:rPr>
                  <a:t>5: </a:t>
                </a:r>
                <a:r>
                  <a:rPr lang="id-ID" sz="2400" b="1" dirty="0" smtClean="0">
                    <a:solidFill>
                      <a:srgbClr val="00B0F0"/>
                    </a:solidFill>
                    <a:latin typeface="Century Gothic" panose="020B0502020202020204" pitchFamily="34" charset="0"/>
                  </a:rPr>
                  <a:t>(Satu </a:t>
                </a:r>
                <a:r>
                  <a:rPr lang="id-ID" sz="2400" b="1" dirty="0">
                    <a:solidFill>
                      <a:srgbClr val="00B0F0"/>
                    </a:solidFill>
                    <a:latin typeface="Century Gothic" panose="020B0502020202020204" pitchFamily="34" charset="0"/>
                  </a:rPr>
                  <a:t>proporsi)</a:t>
                </a:r>
              </a:p>
              <a:p>
                <a:r>
                  <a:rPr lang="id-ID" sz="1400" dirty="0">
                    <a:latin typeface="Century Gothic" panose="020B0502020202020204" pitchFamily="34" charset="0"/>
                  </a:rPr>
                  <a:t/>
                </a:r>
                <a:br>
                  <a:rPr lang="id-ID" sz="1400" dirty="0">
                    <a:latin typeface="Century Gothic" panose="020B0502020202020204" pitchFamily="34" charset="0"/>
                  </a:rPr>
                </a:br>
                <a:r>
                  <a:rPr lang="id-ID" dirty="0">
                    <a:latin typeface="Century Gothic" panose="020B0502020202020204" pitchFamily="34" charset="0"/>
                  </a:rPr>
                  <a:t>Seorang pengusaha makanan bakso menyatakan bahwa 80% </a:t>
                </a:r>
                <a:r>
                  <a:rPr lang="id-ID" dirty="0" smtClean="0">
                    <a:latin typeface="Century Gothic" panose="020B0502020202020204" pitchFamily="34" charset="0"/>
                  </a:rPr>
                  <a:t>produknya bebas </a:t>
                </a:r>
                <a:r>
                  <a:rPr lang="id-ID" dirty="0">
                    <a:latin typeface="Century Gothic" panose="020B0502020202020204" pitchFamily="34" charset="0"/>
                  </a:rPr>
                  <a:t>pengawet </a:t>
                </a:r>
                <a:r>
                  <a:rPr lang="id-ID" dirty="0" smtClean="0">
                    <a:latin typeface="Century Gothic" panose="020B0502020202020204" pitchFamily="34" charset="0"/>
                  </a:rPr>
                  <a:t>borak</a:t>
                </a:r>
                <a:r>
                  <a:rPr lang="en-US" dirty="0" smtClean="0">
                    <a:latin typeface="Century Gothic" panose="020B0502020202020204" pitchFamily="34" charset="0"/>
                  </a:rPr>
                  <a:t> </a:t>
                </a:r>
                <a:r>
                  <a:rPr lang="id-ID" dirty="0">
                    <a:latin typeface="Century Gothic" panose="020B0502020202020204" pitchFamily="34" charset="0"/>
                  </a:rPr>
                  <a:t>dengan alternatif lebih kecil dari itu</a:t>
                </a:r>
                <a:r>
                  <a:rPr lang="id-ID" dirty="0" smtClean="0">
                    <a:latin typeface="Century Gothic" panose="020B0502020202020204" pitchFamily="34" charset="0"/>
                  </a:rPr>
                  <a:t>. </a:t>
                </a:r>
                <a:r>
                  <a:rPr lang="id-ID" dirty="0">
                    <a:latin typeface="Century Gothic" panose="020B0502020202020204" pitchFamily="34" charset="0"/>
                  </a:rPr>
                  <a:t>Penelitian menunjukkan bahwa dari 67 sampel yang diambil secara acak ternyata 55 di antaranya  bebas borak selebihnya diragukan. Ujilah dengan taraf nyata 10</a:t>
                </a:r>
                <a:r>
                  <a:rPr lang="id-ID" dirty="0" smtClean="0">
                    <a:latin typeface="Century Gothic" panose="020B0502020202020204" pitchFamily="34" charset="0"/>
                  </a:rPr>
                  <a:t>%</a:t>
                </a:r>
                <a:r>
                  <a:rPr lang="en-US" dirty="0" smtClean="0">
                    <a:latin typeface="Century Gothic" panose="020B0502020202020204" pitchFamily="34" charset="0"/>
                  </a:rPr>
                  <a:t>.</a:t>
                </a:r>
                <a:endParaRPr lang="id-ID" dirty="0">
                  <a:latin typeface="Century Gothic" panose="020B0502020202020204" pitchFamily="34" charset="0"/>
                </a:endParaRPr>
              </a:p>
              <a:p>
                <a:endParaRPr lang="id-ID" dirty="0">
                  <a:latin typeface="Century Gothic" panose="020B0502020202020204" pitchFamily="34" charset="0"/>
                </a:endParaRPr>
              </a:p>
              <a:p>
                <a:r>
                  <a:rPr lang="id-ID" sz="2000" b="1" dirty="0">
                    <a:latin typeface="Century Gothic" panose="020B0502020202020204" pitchFamily="34" charset="0"/>
                  </a:rPr>
                  <a:t>Penyelesaian:</a:t>
                </a:r>
              </a:p>
              <a:p>
                <a:pPr>
                  <a:spcBef>
                    <a:spcPts val="600"/>
                  </a:spcBef>
                </a:pPr>
                <a:r>
                  <a:rPr lang="id-ID" dirty="0" smtClean="0">
                    <a:latin typeface="Century Gothic" panose="020B0502020202020204" pitchFamily="34" charset="0"/>
                  </a:rPr>
                  <a:t>Diketahui</a:t>
                </a:r>
                <a:r>
                  <a:rPr lang="en-US" dirty="0" smtClean="0">
                    <a:latin typeface="Century Gothic" panose="020B0502020202020204" pitchFamily="34" charset="0"/>
                  </a:rPr>
                  <a:t> </a:t>
                </a:r>
                <a:r>
                  <a:rPr lang="id-ID" dirty="0" smtClean="0">
                    <a:latin typeface="Century Gothic" panose="020B0502020202020204" pitchFamily="34" charset="0"/>
                  </a:rPr>
                  <a:t>:</a:t>
                </a:r>
                <a:r>
                  <a:rPr lang="en-US" dirty="0" smtClean="0">
                    <a:latin typeface="Century Gothic" panose="020B0502020202020204" pitchFamily="34" charset="0"/>
                  </a:rPr>
                  <a:t> </a:t>
                </a:r>
                <a:r>
                  <a:rPr lang="id-ID" dirty="0" smtClean="0">
                    <a:latin typeface="Century Gothic" panose="020B0502020202020204" pitchFamily="34" charset="0"/>
                  </a:rPr>
                  <a:t> </a:t>
                </a:r>
                <a:r>
                  <a:rPr lang="id-ID" dirty="0">
                    <a:latin typeface="Century Gothic" panose="020B0502020202020204" pitchFamily="34" charset="0"/>
                  </a:rPr>
                  <a:t>n = 67 	</a:t>
                </a:r>
                <a:r>
                  <a:rPr lang="en-US" dirty="0" smtClean="0">
                    <a:latin typeface="Century Gothic" panose="020B0502020202020204" pitchFamily="34" charset="0"/>
                  </a:rPr>
                  <a:t> </a:t>
                </a:r>
                <a:r>
                  <a:rPr lang="id-ID" dirty="0" smtClean="0">
                    <a:latin typeface="Century Gothic" panose="020B0502020202020204" pitchFamily="34" charset="0"/>
                  </a:rPr>
                  <a:t>x </a:t>
                </a:r>
                <a:r>
                  <a:rPr lang="id-ID" dirty="0">
                    <a:latin typeface="Century Gothic" panose="020B0502020202020204" pitchFamily="34" charset="0"/>
                  </a:rPr>
                  <a:t>= 55 		P</a:t>
                </a:r>
                <a:r>
                  <a:rPr lang="id-ID" baseline="-25000" dirty="0">
                    <a:latin typeface="Century Gothic" panose="020B0502020202020204" pitchFamily="34" charset="0"/>
                  </a:rPr>
                  <a:t>0</a:t>
                </a:r>
                <a:r>
                  <a:rPr lang="id-ID" dirty="0">
                    <a:latin typeface="Century Gothic" panose="020B0502020202020204" pitchFamily="34" charset="0"/>
                  </a:rPr>
                  <a:t> = 80% = 0,80</a:t>
                </a:r>
              </a:p>
              <a:p>
                <a:pPr lvl="0">
                  <a:spcBef>
                    <a:spcPts val="1000"/>
                  </a:spcBef>
                </a:pPr>
                <a:r>
                  <a:rPr lang="id-ID" dirty="0">
                    <a:latin typeface="Century Gothic" panose="020B0502020202020204" pitchFamily="34" charset="0"/>
                  </a:rPr>
                  <a:t>1) Formulasi Hipotesis:</a:t>
                </a:r>
              </a:p>
              <a:p>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id-ID" dirty="0" smtClean="0">
                    <a:latin typeface="Times New Roman" panose="02020603050405020304" pitchFamily="18" charset="0"/>
                    <a:ea typeface="Calibri" panose="020F0502020204030204" pitchFamily="34" charset="0"/>
                    <a:cs typeface="Arial" panose="020B0604020202020204" pitchFamily="34" charset="0"/>
                  </a:rPr>
                  <a:t>H</a:t>
                </a:r>
                <a:r>
                  <a:rPr lang="id-ID" baseline="-25000" dirty="0" smtClean="0">
                    <a:latin typeface="Times New Roman" panose="02020603050405020304" pitchFamily="18" charset="0"/>
                    <a:ea typeface="Calibri" panose="020F0502020204030204" pitchFamily="34" charset="0"/>
                    <a:cs typeface="Arial" panose="020B0604020202020204" pitchFamily="34" charset="0"/>
                  </a:rPr>
                  <a:t>0</a:t>
                </a:r>
                <a:r>
                  <a:rPr lang="id-ID" dirty="0" smtClean="0">
                    <a:latin typeface="Times New Roman" panose="02020603050405020304" pitchFamily="18" charset="0"/>
                    <a:ea typeface="Calibri" panose="020F0502020204030204" pitchFamily="34" charset="0"/>
                    <a:cs typeface="Arial" panose="020B0604020202020204" pitchFamily="34" charset="0"/>
                  </a:rPr>
                  <a:t> </a:t>
                </a:r>
                <a:r>
                  <a:rPr lang="id-ID" dirty="0">
                    <a:latin typeface="Times New Roman" panose="02020603050405020304" pitchFamily="18" charset="0"/>
                    <a:ea typeface="Calibri" panose="020F0502020204030204" pitchFamily="34" charset="0"/>
                    <a:cs typeface="Arial" panose="020B0604020202020204" pitchFamily="34" charset="0"/>
                  </a:rPr>
                  <a:t>: P = P</a:t>
                </a:r>
                <a:r>
                  <a:rPr lang="id-ID" baseline="-25000" dirty="0">
                    <a:latin typeface="Times New Roman" panose="02020603050405020304" pitchFamily="18" charset="0"/>
                    <a:ea typeface="Calibri" panose="020F0502020204030204" pitchFamily="34" charset="0"/>
                    <a:cs typeface="Arial" panose="020B0604020202020204" pitchFamily="34" charset="0"/>
                  </a:rPr>
                  <a:t>0</a:t>
                </a:r>
                <a:r>
                  <a:rPr lang="id-ID" dirty="0">
                    <a:latin typeface="Calibri" panose="020F0502020204030204" pitchFamily="34" charset="0"/>
                    <a:ea typeface="Calibri" panose="020F0502020204030204" pitchFamily="34" charset="0"/>
                    <a:cs typeface="Arial" panose="020B0604020202020204" pitchFamily="34" charset="0"/>
                  </a:rPr>
                  <a:t> , </a:t>
                </a:r>
                <a:r>
                  <a:rPr lang="en-US" dirty="0" smtClean="0">
                    <a:latin typeface="Calibri" panose="020F0502020204030204" pitchFamily="34" charset="0"/>
                    <a:ea typeface="Calibri" panose="020F0502020204030204" pitchFamily="34" charset="0"/>
                    <a:cs typeface="Arial" panose="020B0604020202020204" pitchFamily="34" charset="0"/>
                  </a:rPr>
                  <a:t>  </a:t>
                </a:r>
                <a:r>
                  <a:rPr lang="id-ID" dirty="0" smtClean="0">
                    <a:latin typeface="Times New Roman" panose="02020603050405020304" pitchFamily="18" charset="0"/>
                    <a:ea typeface="Calibri" panose="020F0502020204030204" pitchFamily="34" charset="0"/>
                    <a:cs typeface="Arial" panose="020B0604020202020204" pitchFamily="34" charset="0"/>
                  </a:rPr>
                  <a:t>H</a:t>
                </a:r>
                <a:r>
                  <a:rPr lang="id-ID" baseline="-25000" dirty="0" smtClean="0">
                    <a:latin typeface="Times New Roman" panose="02020603050405020304" pitchFamily="18" charset="0"/>
                    <a:ea typeface="Calibri" panose="020F0502020204030204" pitchFamily="34" charset="0"/>
                    <a:cs typeface="Arial" panose="020B0604020202020204" pitchFamily="34" charset="0"/>
                  </a:rPr>
                  <a:t>a </a:t>
                </a:r>
                <a:r>
                  <a:rPr lang="id-ID" dirty="0">
                    <a:latin typeface="Times New Roman" panose="02020603050405020304" pitchFamily="18" charset="0"/>
                    <a:ea typeface="Calibri" panose="020F0502020204030204" pitchFamily="34" charset="0"/>
                    <a:cs typeface="Arial" panose="020B0604020202020204" pitchFamily="34" charset="0"/>
                  </a:rPr>
                  <a:t>: P &lt; P</a:t>
                </a:r>
                <a:r>
                  <a:rPr lang="id-ID" baseline="-25000" dirty="0">
                    <a:latin typeface="Times New Roman" panose="02020603050405020304" pitchFamily="18" charset="0"/>
                    <a:ea typeface="Calibri" panose="020F0502020204030204" pitchFamily="34" charset="0"/>
                    <a:cs typeface="Arial" panose="020B0604020202020204" pitchFamily="34" charset="0"/>
                  </a:rPr>
                  <a:t>0  	</a:t>
                </a:r>
                <a:r>
                  <a:rPr lang="id-ID" baseline="-25000" dirty="0" smtClean="0">
                    <a:latin typeface="Times New Roman" panose="02020603050405020304" pitchFamily="18" charset="0"/>
                    <a:ea typeface="Calibri" panose="020F0502020204030204" pitchFamily="34" charset="0"/>
                    <a:cs typeface="Arial" panose="020B0604020202020204" pitchFamily="34" charset="0"/>
                  </a:rPr>
                  <a:t> </a:t>
                </a:r>
                <a:r>
                  <a:rPr lang="id-ID" baseline="-25000" dirty="0">
                    <a:latin typeface="Times New Roman" panose="02020603050405020304" pitchFamily="18" charset="0"/>
                    <a:ea typeface="Calibri" panose="020F0502020204030204" pitchFamily="34" charset="0"/>
                    <a:cs typeface="Arial" panose="020B0604020202020204" pitchFamily="34" charset="0"/>
                  </a:rPr>
                  <a:t>	</a:t>
                </a:r>
                <a:r>
                  <a:rPr lang="id-ID" dirty="0">
                    <a:latin typeface="Century Gothic" panose="020B0502020202020204" pitchFamily="34" charset="0"/>
                  </a:rPr>
                  <a:t>H</a:t>
                </a:r>
                <a:r>
                  <a:rPr lang="id-ID" baseline="-25000" dirty="0">
                    <a:latin typeface="Century Gothic" panose="020B0502020202020204" pitchFamily="34" charset="0"/>
                  </a:rPr>
                  <a:t>0</a:t>
                </a:r>
                <a:r>
                  <a:rPr lang="id-ID" dirty="0">
                    <a:latin typeface="Century Gothic" panose="020B0502020202020204" pitchFamily="34" charset="0"/>
                  </a:rPr>
                  <a:t> </a:t>
                </a:r>
                <a:r>
                  <a:rPr lang="en-US" dirty="0" smtClean="0">
                    <a:latin typeface="Century Gothic" panose="020B0502020202020204" pitchFamily="34" charset="0"/>
                  </a:rPr>
                  <a:t>:</a:t>
                </a:r>
                <a:r>
                  <a:rPr lang="id-ID" dirty="0" smtClean="0">
                    <a:latin typeface="Century Gothic" panose="020B0502020202020204" pitchFamily="34" charset="0"/>
                  </a:rPr>
                  <a:t> </a:t>
                </a:r>
                <a:r>
                  <a:rPr lang="id-ID" dirty="0">
                    <a:latin typeface="Century Gothic" panose="020B0502020202020204" pitchFamily="34" charset="0"/>
                  </a:rPr>
                  <a:t>P = </a:t>
                </a:r>
                <a:r>
                  <a:rPr lang="id-ID" dirty="0" smtClean="0">
                    <a:latin typeface="Century Gothic" panose="020B0502020202020204" pitchFamily="34" charset="0"/>
                  </a:rPr>
                  <a:t>0,80</a:t>
                </a:r>
                <a:r>
                  <a:rPr lang="en-US" dirty="0" smtClean="0">
                    <a:latin typeface="Century Gothic" panose="020B0502020202020204" pitchFamily="34" charset="0"/>
                  </a:rPr>
                  <a:t>, </a:t>
                </a:r>
                <a:r>
                  <a:rPr lang="id-ID" dirty="0" smtClean="0">
                    <a:latin typeface="Century Gothic" panose="020B0502020202020204" pitchFamily="34" charset="0"/>
                  </a:rPr>
                  <a:t> H</a:t>
                </a:r>
                <a:r>
                  <a:rPr lang="id-ID" baseline="-25000" dirty="0" smtClean="0">
                    <a:latin typeface="Times New Roman" panose="02020603050405020304" pitchFamily="18" charset="0"/>
                    <a:ea typeface="Calibri" panose="020F0502020204030204" pitchFamily="34" charset="0"/>
                    <a:cs typeface="Arial" panose="020B0604020202020204" pitchFamily="34" charset="0"/>
                  </a:rPr>
                  <a:t>a</a:t>
                </a:r>
                <a:r>
                  <a:rPr lang="id-ID" dirty="0" smtClean="0">
                    <a:latin typeface="Century Gothic" panose="020B0502020202020204" pitchFamily="34" charset="0"/>
                  </a:rPr>
                  <a:t> </a:t>
                </a:r>
                <a:r>
                  <a:rPr lang="en-US" dirty="0" smtClean="0">
                    <a:latin typeface="Century Gothic" panose="020B0502020202020204" pitchFamily="34" charset="0"/>
                  </a:rPr>
                  <a:t>:</a:t>
                </a:r>
                <a:r>
                  <a:rPr lang="id-ID" dirty="0" smtClean="0">
                    <a:latin typeface="Century Gothic" panose="020B0502020202020204" pitchFamily="34" charset="0"/>
                  </a:rPr>
                  <a:t> </a:t>
                </a:r>
                <a:r>
                  <a:rPr lang="id-ID" dirty="0">
                    <a:latin typeface="Century Gothic" panose="020B0502020202020204" pitchFamily="34" charset="0"/>
                  </a:rPr>
                  <a:t>P &lt; 0,80</a:t>
                </a:r>
              </a:p>
              <a:p>
                <a:pPr lvl="0">
                  <a:spcBef>
                    <a:spcPts val="600"/>
                  </a:spcBef>
                </a:pPr>
                <a:r>
                  <a:rPr lang="id-ID" dirty="0">
                    <a:latin typeface="Century Gothic" panose="020B0502020202020204" pitchFamily="34" charset="0"/>
                  </a:rPr>
                  <a:t>2) Taraf nyata dan nilai Z tabel: α = 10% = 0,10 maka Z</a:t>
                </a:r>
                <a:r>
                  <a:rPr lang="id-ID" baseline="-25000" dirty="0">
                    <a:latin typeface="Century Gothic" panose="020B0502020202020204" pitchFamily="34" charset="0"/>
                  </a:rPr>
                  <a:t>0,1 </a:t>
                </a:r>
                <a:r>
                  <a:rPr lang="id-ID" dirty="0">
                    <a:latin typeface="Century Gothic" panose="020B0502020202020204" pitchFamily="34" charset="0"/>
                  </a:rPr>
                  <a:t>= 1,28</a:t>
                </a:r>
              </a:p>
              <a:p>
                <a:pPr>
                  <a:spcBef>
                    <a:spcPts val="600"/>
                  </a:spcBef>
                </a:pPr>
                <a:r>
                  <a:rPr lang="id-ID" dirty="0">
                    <a:latin typeface="Century Gothic" panose="020B0502020202020204" pitchFamily="34" charset="0"/>
                  </a:rPr>
                  <a:t>3) Kriteria Pengujian:</a:t>
                </a:r>
              </a:p>
              <a:p>
                <a:pPr>
                  <a:spcBef>
                    <a:spcPts val="600"/>
                  </a:spcBef>
                </a:pPr>
                <a:r>
                  <a:rPr lang="id-ID" dirty="0">
                    <a:latin typeface="Century Gothic" panose="020B0502020202020204" pitchFamily="34" charset="0"/>
                  </a:rPr>
                  <a:t>H</a:t>
                </a:r>
                <a:r>
                  <a:rPr lang="id-ID" baseline="-25000" dirty="0">
                    <a:latin typeface="Century Gothic" panose="020B0502020202020204" pitchFamily="34" charset="0"/>
                  </a:rPr>
                  <a:t>0</a:t>
                </a:r>
                <a:r>
                  <a:rPr lang="id-ID" dirty="0">
                    <a:latin typeface="Century Gothic" panose="020B0502020202020204" pitchFamily="34" charset="0"/>
                  </a:rPr>
                  <a:t> diterima jika Z</a:t>
                </a:r>
                <a:r>
                  <a:rPr lang="id-ID" baseline="-25000" dirty="0">
                    <a:latin typeface="Century Gothic" panose="020B0502020202020204" pitchFamily="34" charset="0"/>
                  </a:rPr>
                  <a:t>α</a:t>
                </a:r>
                <a:r>
                  <a:rPr lang="id-ID" dirty="0">
                    <a:latin typeface="Century Gothic" panose="020B0502020202020204" pitchFamily="34" charset="0"/>
                  </a:rPr>
                  <a:t> ≤ 1,28 	H</a:t>
                </a:r>
                <a:r>
                  <a:rPr lang="id-ID" baseline="-25000" dirty="0">
                    <a:latin typeface="Century Gothic" panose="020B0502020202020204" pitchFamily="34" charset="0"/>
                  </a:rPr>
                  <a:t>0</a:t>
                </a:r>
                <a:r>
                  <a:rPr lang="id-ID" dirty="0">
                    <a:latin typeface="Century Gothic" panose="020B0502020202020204" pitchFamily="34" charset="0"/>
                  </a:rPr>
                  <a:t> ditolak jika Z</a:t>
                </a:r>
                <a:r>
                  <a:rPr lang="id-ID" baseline="-25000" dirty="0">
                    <a:latin typeface="Century Gothic" panose="020B0502020202020204" pitchFamily="34" charset="0"/>
                  </a:rPr>
                  <a:t>α</a:t>
                </a:r>
                <a:r>
                  <a:rPr lang="id-ID" dirty="0">
                    <a:latin typeface="Century Gothic" panose="020B0502020202020204" pitchFamily="34" charset="0"/>
                  </a:rPr>
                  <a:t> &gt; 1,28</a:t>
                </a:r>
              </a:p>
              <a:p>
                <a:pPr lvl="0">
                  <a:spcBef>
                    <a:spcPts val="600"/>
                  </a:spcBef>
                </a:pPr>
                <a:r>
                  <a:rPr lang="id-ID" dirty="0">
                    <a:latin typeface="Century Gothic" panose="020B0502020202020204" pitchFamily="34" charset="0"/>
                  </a:rPr>
                  <a:t>4) Uji Statistik</a:t>
                </a:r>
                <a:r>
                  <a:rPr lang="en-US" dirty="0">
                    <a:latin typeface="Century Gothic" panose="020B0502020202020204" pitchFamily="34" charset="0"/>
                  </a:rPr>
                  <a:t> </a:t>
                </a:r>
                <a:endParaRPr lang="en-US" dirty="0" smtClean="0">
                  <a:latin typeface="Century Gothic" panose="020B0502020202020204" pitchFamily="34" charset="0"/>
                </a:endParaRPr>
              </a:p>
              <a:p>
                <a:pPr lvl="0">
                  <a:spcBef>
                    <a:spcPts val="600"/>
                  </a:spcBef>
                </a:pPr>
                <a14:m>
                  <m:oMathPara xmlns:m="http://schemas.openxmlformats.org/officeDocument/2006/math">
                    <m:oMathParaPr>
                      <m:jc m:val="centerGroup"/>
                    </m:oMathParaPr>
                    <m:oMath xmlns:m="http://schemas.openxmlformats.org/officeDocument/2006/math">
                      <m:r>
                        <a:rPr lang="id-ID" i="1">
                          <a:latin typeface="Cambria Math" panose="02040503050406030204" pitchFamily="18" charset="0"/>
                        </a:rPr>
                        <m:t>𝑍</m:t>
                      </m:r>
                      <m:r>
                        <a:rPr lang="id-ID" i="1">
                          <a:latin typeface="Cambria Math" panose="02040503050406030204" pitchFamily="18" charset="0"/>
                        </a:rPr>
                        <m:t>𝛼</m:t>
                      </m:r>
                      <m:r>
                        <a:rPr lang="id-ID" i="1">
                          <a:latin typeface="Cambria Math" panose="02040503050406030204" pitchFamily="18" charset="0"/>
                        </a:rPr>
                        <m:t>=</m:t>
                      </m:r>
                      <m:f>
                        <m:fPr>
                          <m:ctrlPr>
                            <a:rPr lang="id-ID" i="1">
                              <a:latin typeface="Cambria Math"/>
                            </a:rPr>
                          </m:ctrlPr>
                        </m:fPr>
                        <m:num>
                          <m:r>
                            <a:rPr lang="id-ID" i="1">
                              <a:latin typeface="Cambria Math" panose="02040503050406030204" pitchFamily="18" charset="0"/>
                            </a:rPr>
                            <m:t>55−67</m:t>
                          </m:r>
                          <m:d>
                            <m:dPr>
                              <m:ctrlPr>
                                <a:rPr lang="id-ID" i="1">
                                  <a:latin typeface="Cambria Math"/>
                                </a:rPr>
                              </m:ctrlPr>
                            </m:dPr>
                            <m:e>
                              <m:r>
                                <a:rPr lang="id-ID" i="1">
                                  <a:latin typeface="Cambria Math" panose="02040503050406030204" pitchFamily="18" charset="0"/>
                                </a:rPr>
                                <m:t>0,80</m:t>
                              </m:r>
                            </m:e>
                          </m:d>
                        </m:num>
                        <m:den>
                          <m:rad>
                            <m:radPr>
                              <m:degHide m:val="on"/>
                              <m:ctrlPr>
                                <a:rPr lang="id-ID" i="1">
                                  <a:latin typeface="Cambria Math"/>
                                </a:rPr>
                              </m:ctrlPr>
                            </m:radPr>
                            <m:deg/>
                            <m:e>
                              <m:r>
                                <a:rPr lang="id-ID" i="1">
                                  <a:latin typeface="Cambria Math" panose="02040503050406030204" pitchFamily="18" charset="0"/>
                                </a:rPr>
                                <m:t>67</m:t>
                              </m:r>
                              <m:d>
                                <m:dPr>
                                  <m:ctrlPr>
                                    <a:rPr lang="id-ID" i="1">
                                      <a:latin typeface="Cambria Math"/>
                                    </a:rPr>
                                  </m:ctrlPr>
                                </m:dPr>
                                <m:e>
                                  <m:r>
                                    <a:rPr lang="id-ID" i="1">
                                      <a:latin typeface="Cambria Math" panose="02040503050406030204" pitchFamily="18" charset="0"/>
                                    </a:rPr>
                                    <m:t>0,80</m:t>
                                  </m:r>
                                </m:e>
                              </m:d>
                              <m:d>
                                <m:dPr>
                                  <m:ctrlPr>
                                    <a:rPr lang="id-ID" i="1">
                                      <a:latin typeface="Cambria Math"/>
                                    </a:rPr>
                                  </m:ctrlPr>
                                </m:dPr>
                                <m:e>
                                  <m:r>
                                    <a:rPr lang="id-ID" i="1">
                                      <a:latin typeface="Cambria Math" panose="02040503050406030204" pitchFamily="18" charset="0"/>
                                    </a:rPr>
                                    <m:t>1−0,80</m:t>
                                  </m:r>
                                </m:e>
                              </m:d>
                            </m:e>
                          </m:rad>
                        </m:den>
                      </m:f>
                      <m:r>
                        <a:rPr lang="id-ID" i="1">
                          <a:latin typeface="Cambria Math" panose="02040503050406030204" pitchFamily="18" charset="0"/>
                        </a:rPr>
                        <m:t>=0,43</m:t>
                      </m:r>
                    </m:oMath>
                  </m:oMathPara>
                </a14:m>
                <a:endParaRPr lang="id-ID" dirty="0">
                  <a:latin typeface="Century Gothic" panose="020B0502020202020204" pitchFamily="34" charset="0"/>
                </a:endParaRPr>
              </a:p>
              <a:p>
                <a:endParaRPr lang="id-ID" dirty="0">
                  <a:latin typeface="Century Gothic" panose="020B0502020202020204" pitchFamily="34" charset="0"/>
                </a:endParaRPr>
              </a:p>
              <a:p>
                <a:pPr lvl="0"/>
                <a:r>
                  <a:rPr lang="id-ID" dirty="0">
                    <a:latin typeface="Century Gothic" panose="020B0502020202020204" pitchFamily="34" charset="0"/>
                  </a:rPr>
                  <a:t>5) Karena Z</a:t>
                </a:r>
                <a:r>
                  <a:rPr lang="id-ID" baseline="-25000" dirty="0">
                    <a:latin typeface="Century Gothic" panose="020B0502020202020204" pitchFamily="34" charset="0"/>
                  </a:rPr>
                  <a:t>α </a:t>
                </a:r>
                <a:r>
                  <a:rPr lang="id-ID" dirty="0">
                    <a:latin typeface="Century Gothic" panose="020B0502020202020204" pitchFamily="34" charset="0"/>
                  </a:rPr>
                  <a:t> = </a:t>
                </a:r>
                <a:r>
                  <a:rPr lang="id-ID" dirty="0" smtClean="0">
                    <a:latin typeface="Century Gothic" panose="020B0502020202020204" pitchFamily="34" charset="0"/>
                  </a:rPr>
                  <a:t>-0,43  &gt; -1,28 </a:t>
                </a:r>
                <a:r>
                  <a:rPr lang="id-ID" dirty="0">
                    <a:latin typeface="Century Gothic" panose="020B0502020202020204" pitchFamily="34" charset="0"/>
                  </a:rPr>
                  <a:t>maka H</a:t>
                </a:r>
                <a:r>
                  <a:rPr lang="id-ID" baseline="-25000" dirty="0">
                    <a:latin typeface="Century Gothic" panose="020B0502020202020204" pitchFamily="34" charset="0"/>
                  </a:rPr>
                  <a:t>0</a:t>
                </a:r>
                <a:r>
                  <a:rPr lang="id-ID" dirty="0">
                    <a:latin typeface="Century Gothic" panose="020B0502020202020204" pitchFamily="34" charset="0"/>
                  </a:rPr>
                  <a:t> diterima yang berarti 80% bakso bebas </a:t>
                </a:r>
                <a:endParaRPr lang="en-US" dirty="0" smtClean="0">
                  <a:latin typeface="Century Gothic" panose="020B0502020202020204" pitchFamily="34" charset="0"/>
                </a:endParaRPr>
              </a:p>
              <a:p>
                <a:pPr lvl="0"/>
                <a:r>
                  <a:rPr lang="en-US" dirty="0">
                    <a:latin typeface="Century Gothic" panose="020B0502020202020204" pitchFamily="34" charset="0"/>
                  </a:rPr>
                  <a:t> </a:t>
                </a:r>
                <a:r>
                  <a:rPr lang="en-US" dirty="0" smtClean="0">
                    <a:latin typeface="Century Gothic" panose="020B0502020202020204" pitchFamily="34" charset="0"/>
                  </a:rPr>
                  <a:t>   </a:t>
                </a:r>
                <a:r>
                  <a:rPr lang="id-ID" dirty="0" smtClean="0">
                    <a:latin typeface="Century Gothic" panose="020B0502020202020204" pitchFamily="34" charset="0"/>
                  </a:rPr>
                  <a:t>dari </a:t>
                </a:r>
                <a:r>
                  <a:rPr lang="id-ID" dirty="0">
                    <a:latin typeface="Century Gothic" panose="020B0502020202020204" pitchFamily="34" charset="0"/>
                  </a:rPr>
                  <a:t>borak</a:t>
                </a:r>
              </a:p>
              <a:p>
                <a:endParaRPr lang="id-ID" dirty="0"/>
              </a:p>
            </p:txBody>
          </p:sp>
        </mc:Choice>
        <mc:Fallback xmlns="">
          <p:sp>
            <p:nvSpPr>
              <p:cNvPr id="2" name="TextBox 1"/>
              <p:cNvSpPr txBox="1">
                <a:spLocks noRot="1" noChangeAspect="1" noMove="1" noResize="1" noEditPoints="1" noAdjustHandles="1" noChangeArrowheads="1" noChangeShapeType="1" noTextEdit="1"/>
              </p:cNvSpPr>
              <p:nvPr/>
            </p:nvSpPr>
            <p:spPr>
              <a:xfrm>
                <a:off x="2085536" y="39860"/>
                <a:ext cx="8658664" cy="6860661"/>
              </a:xfrm>
              <a:prstGeom prst="rect">
                <a:avLst/>
              </a:prstGeom>
              <a:blipFill rotWithShape="1">
                <a:blip r:embed="rId2"/>
                <a:stretch>
                  <a:fillRect l="-1056" t="-711" r="-774"/>
                </a:stretch>
              </a:blipFill>
            </p:spPr>
            <p:txBody>
              <a:bodyPr/>
              <a:lstStyle/>
              <a:p>
                <a:r>
                  <a:rPr lang="id-ID">
                    <a:noFill/>
                  </a:rPr>
                  <a:t> </a:t>
                </a:r>
              </a:p>
            </p:txBody>
          </p:sp>
        </mc:Fallback>
      </mc:AlternateContent>
      <p:pic>
        <p:nvPicPr>
          <p:cNvPr id="3" name="Picture 2">
            <a:hlinkClick r:id="rId3"/>
            <a:extLst>
              <a:ext uri="{FF2B5EF4-FFF2-40B4-BE49-F238E27FC236}">
                <a16:creationId xmlns:a16="http://schemas.microsoft.com/office/drawing/2014/main" xmlns="" id="{4C6D0B9B-08C8-4AFB-98C5-B7AFA7089A0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451571" y="4150690"/>
            <a:ext cx="3432314" cy="1544539"/>
          </a:xfrm>
          <a:prstGeom prst="rect">
            <a:avLst/>
          </a:prstGeom>
          <a:noFill/>
          <a:ln>
            <a:noFill/>
          </a:ln>
        </p:spPr>
      </p:pic>
      <p:sp>
        <p:nvSpPr>
          <p:cNvPr id="4" name="Rectangle 3"/>
          <p:cNvSpPr/>
          <p:nvPr/>
        </p:nvSpPr>
        <p:spPr>
          <a:xfrm>
            <a:off x="9265920" y="5486400"/>
            <a:ext cx="548640" cy="20882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a:t>
            </a:r>
            <a:r>
              <a:rPr lang="en-US" sz="1300" dirty="0" smtClean="0"/>
              <a:t>1,28</a:t>
            </a:r>
            <a:endParaRPr lang="en-US" sz="1300" dirty="0"/>
          </a:p>
        </p:txBody>
      </p:sp>
      <p:sp>
        <p:nvSpPr>
          <p:cNvPr id="5" name="Rectangle 4"/>
          <p:cNvSpPr>
            <a:spLocks noChangeArrowheads="1"/>
          </p:cNvSpPr>
          <p:nvPr/>
        </p:nvSpPr>
        <p:spPr bwMode="auto">
          <a:xfrm>
            <a:off x="10024075" y="6553200"/>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atinLnBrk="1"/>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extLst>
      <p:ext uri="{BB962C8B-B14F-4D97-AF65-F5344CB8AC3E}">
        <p14:creationId xmlns:p14="http://schemas.microsoft.com/office/powerpoint/2010/main" val="15310160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D9C27A3-A672-4E60-860D-1A03DD53635F}"/>
              </a:ext>
            </a:extLst>
          </p:cNvPr>
          <p:cNvSpPr txBox="1"/>
          <p:nvPr/>
        </p:nvSpPr>
        <p:spPr>
          <a:xfrm>
            <a:off x="2895600" y="358726"/>
            <a:ext cx="6554423" cy="461665"/>
          </a:xfrm>
          <a:prstGeom prst="rect">
            <a:avLst/>
          </a:prstGeom>
          <a:noFill/>
        </p:spPr>
        <p:txBody>
          <a:bodyPr wrap="square" rtlCol="0">
            <a:spAutoFit/>
          </a:bodyPr>
          <a:lstStyle/>
          <a:p>
            <a:r>
              <a:rPr lang="en-US" sz="2400" b="1" u="sng" dirty="0">
                <a:ln w="0"/>
                <a:effectLst>
                  <a:outerShdw blurRad="38100" dist="19050" dir="2700000" algn="tl" rotWithShape="0">
                    <a:schemeClr val="dk1">
                      <a:alpha val="40000"/>
                    </a:schemeClr>
                  </a:outerShdw>
                </a:effectLst>
              </a:rPr>
              <a:t>PENGUJIAN HIPOTESIS </a:t>
            </a:r>
            <a:r>
              <a:rPr lang="id-ID" sz="2400" b="1" u="sng" dirty="0">
                <a:ln w="0"/>
                <a:effectLst>
                  <a:outerShdw blurRad="38100" dist="19050" dir="2700000" algn="tl" rotWithShape="0">
                    <a:schemeClr val="dk1">
                      <a:alpha val="40000"/>
                    </a:schemeClr>
                  </a:outerShdw>
                </a:effectLst>
              </a:rPr>
              <a:t>BEDA DUA PROPORSI</a:t>
            </a:r>
            <a:endParaRPr lang="en-ID" sz="2400" b="1" u="sng" dirty="0">
              <a:ln w="0"/>
              <a:effectLst>
                <a:outerShdw blurRad="38100" dist="19050" dir="2700000" algn="tl" rotWithShape="0">
                  <a:schemeClr val="dk1">
                    <a:alpha val="40000"/>
                  </a:schemeClr>
                </a:outerShdw>
              </a:effectLst>
            </a:endParaRPr>
          </a:p>
        </p:txBody>
      </p:sp>
      <p:sp>
        <p:nvSpPr>
          <p:cNvPr id="3" name="Oval 2">
            <a:extLst>
              <a:ext uri="{FF2B5EF4-FFF2-40B4-BE49-F238E27FC236}">
                <a16:creationId xmlns:a16="http://schemas.microsoft.com/office/drawing/2014/main" xmlns="" id="{5E4562FF-2548-4352-93D9-9201C068F727}"/>
              </a:ext>
            </a:extLst>
          </p:cNvPr>
          <p:cNvSpPr/>
          <p:nvPr/>
        </p:nvSpPr>
        <p:spPr>
          <a:xfrm>
            <a:off x="855784" y="1152939"/>
            <a:ext cx="4617363" cy="3111527"/>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AutoNum type="arabicPeriod"/>
            </a:pPr>
            <a:r>
              <a:rPr lang="en-GB" sz="2000" b="1" i="1" dirty="0">
                <a:ln w="0"/>
                <a:solidFill>
                  <a:schemeClr val="bg1"/>
                </a:solidFill>
                <a:effectLst>
                  <a:outerShdw blurRad="38100" dist="19050" dir="2700000" algn="tl" rotWithShape="0">
                    <a:schemeClr val="dk1">
                      <a:alpha val="40000"/>
                    </a:schemeClr>
                  </a:outerShdw>
                </a:effectLst>
              </a:rPr>
              <a:t>FORMULASI HIPOTESIS</a:t>
            </a:r>
          </a:p>
          <a:p>
            <a:r>
              <a:rPr lang="en-ID" sz="2000" b="1" i="1" dirty="0" smtClean="0">
                <a:ln w="0"/>
                <a:solidFill>
                  <a:schemeClr val="bg1"/>
                </a:solidFill>
                <a:effectLst>
                  <a:outerShdw blurRad="38100" dist="19050" dir="2700000" algn="tl" rotWithShape="0">
                    <a:schemeClr val="dk1">
                      <a:alpha val="40000"/>
                    </a:schemeClr>
                  </a:outerShdw>
                </a:effectLst>
              </a:rPr>
              <a:t>  </a:t>
            </a:r>
            <a:endParaRPr lang="en-ID" sz="2000" b="1" i="1" dirty="0">
              <a:ln w="0"/>
              <a:solidFill>
                <a:schemeClr val="bg1"/>
              </a:solidFill>
              <a:effectLst>
                <a:outerShdw blurRad="38100" dist="19050" dir="2700000" algn="tl" rotWithShape="0">
                  <a:schemeClr val="dk1">
                    <a:alpha val="40000"/>
                  </a:schemeClr>
                </a:outerShdw>
              </a:effectLst>
            </a:endParaRPr>
          </a:p>
          <a:p>
            <a:pPr lvl="0"/>
            <a:r>
              <a:rPr lang="id-ID" sz="2000" dirty="0"/>
              <a:t>A) H</a:t>
            </a:r>
            <a:r>
              <a:rPr lang="id-ID" sz="2000" baseline="-25000" dirty="0"/>
              <a:t>0</a:t>
            </a:r>
            <a:r>
              <a:rPr lang="id-ID" sz="2000" dirty="0"/>
              <a:t> : P</a:t>
            </a:r>
            <a:r>
              <a:rPr lang="id-ID" sz="2000" baseline="-25000" dirty="0"/>
              <a:t>1</a:t>
            </a:r>
            <a:r>
              <a:rPr lang="id-ID" sz="2000" dirty="0"/>
              <a:t> = P</a:t>
            </a:r>
            <a:r>
              <a:rPr lang="id-ID" sz="2000" baseline="-25000" dirty="0"/>
              <a:t>2</a:t>
            </a:r>
            <a:endParaRPr lang="id-ID" sz="2000" dirty="0"/>
          </a:p>
          <a:p>
            <a:r>
              <a:rPr lang="id-ID" sz="2000" dirty="0"/>
              <a:t>      H</a:t>
            </a:r>
            <a:r>
              <a:rPr lang="id-ID" sz="2000" baseline="-25000" dirty="0"/>
              <a:t>a</a:t>
            </a:r>
            <a:r>
              <a:rPr lang="id-ID" sz="2000" dirty="0"/>
              <a:t> : P</a:t>
            </a:r>
            <a:r>
              <a:rPr lang="id-ID" sz="2000" baseline="-25000" dirty="0"/>
              <a:t>1</a:t>
            </a:r>
            <a:r>
              <a:rPr lang="id-ID" sz="2000" dirty="0"/>
              <a:t> &gt; P</a:t>
            </a:r>
            <a:r>
              <a:rPr lang="id-ID" sz="2000" baseline="-25000" dirty="0"/>
              <a:t>2</a:t>
            </a:r>
            <a:endParaRPr lang="id-ID" sz="2000" dirty="0"/>
          </a:p>
          <a:p>
            <a:pPr lvl="0"/>
            <a:r>
              <a:rPr lang="id-ID" sz="2000" dirty="0"/>
              <a:t>B) H</a:t>
            </a:r>
            <a:r>
              <a:rPr lang="id-ID" sz="2000" baseline="-25000" dirty="0"/>
              <a:t>0</a:t>
            </a:r>
            <a:r>
              <a:rPr lang="id-ID" sz="2000" dirty="0"/>
              <a:t> : P</a:t>
            </a:r>
            <a:r>
              <a:rPr lang="id-ID" sz="2000" baseline="-25000" dirty="0"/>
              <a:t>1</a:t>
            </a:r>
            <a:r>
              <a:rPr lang="id-ID" sz="2000" dirty="0"/>
              <a:t> = P</a:t>
            </a:r>
            <a:r>
              <a:rPr lang="id-ID" sz="2000" baseline="-25000" dirty="0"/>
              <a:t>2</a:t>
            </a:r>
            <a:endParaRPr lang="id-ID" sz="2000" dirty="0"/>
          </a:p>
          <a:p>
            <a:r>
              <a:rPr lang="id-ID" sz="2000" dirty="0"/>
              <a:t>      </a:t>
            </a:r>
            <a:r>
              <a:rPr lang="id-ID" sz="2000" dirty="0" smtClean="0"/>
              <a:t>H</a:t>
            </a:r>
            <a:r>
              <a:rPr lang="id-ID" sz="2000" baseline="-25000" dirty="0" smtClean="0"/>
              <a:t>a</a:t>
            </a:r>
            <a:r>
              <a:rPr lang="id-ID" sz="2000" dirty="0" smtClean="0"/>
              <a:t> </a:t>
            </a:r>
            <a:r>
              <a:rPr lang="id-ID" sz="2000" dirty="0"/>
              <a:t>: P</a:t>
            </a:r>
            <a:r>
              <a:rPr lang="id-ID" sz="2000" baseline="-25000" dirty="0"/>
              <a:t>1</a:t>
            </a:r>
            <a:r>
              <a:rPr lang="id-ID" sz="2000" dirty="0"/>
              <a:t> &lt; P</a:t>
            </a:r>
            <a:r>
              <a:rPr lang="id-ID" sz="2000" baseline="-25000" dirty="0"/>
              <a:t>2</a:t>
            </a:r>
            <a:endParaRPr lang="id-ID" sz="2000" dirty="0"/>
          </a:p>
          <a:p>
            <a:pPr lvl="0"/>
            <a:r>
              <a:rPr lang="id-ID" sz="2000" dirty="0"/>
              <a:t>C) H</a:t>
            </a:r>
            <a:r>
              <a:rPr lang="id-ID" sz="2000" baseline="-25000" dirty="0"/>
              <a:t>0</a:t>
            </a:r>
            <a:r>
              <a:rPr lang="id-ID" sz="2000" dirty="0"/>
              <a:t> : P</a:t>
            </a:r>
            <a:r>
              <a:rPr lang="id-ID" sz="2000" baseline="-25000" dirty="0"/>
              <a:t>1 </a:t>
            </a:r>
            <a:r>
              <a:rPr lang="id-ID" sz="2000" dirty="0"/>
              <a:t>= P</a:t>
            </a:r>
            <a:r>
              <a:rPr lang="id-ID" sz="2000" baseline="-25000" dirty="0"/>
              <a:t>2</a:t>
            </a:r>
            <a:endParaRPr lang="id-ID" sz="2000" dirty="0"/>
          </a:p>
          <a:p>
            <a:r>
              <a:rPr lang="id-ID" sz="2000" dirty="0"/>
              <a:t>      </a:t>
            </a:r>
            <a:r>
              <a:rPr lang="id-ID" sz="2000" dirty="0" smtClean="0"/>
              <a:t>H</a:t>
            </a:r>
            <a:r>
              <a:rPr lang="id-ID" sz="2000" baseline="-25000" dirty="0" smtClean="0"/>
              <a:t>a</a:t>
            </a:r>
            <a:r>
              <a:rPr lang="id-ID" sz="2000" dirty="0" smtClean="0"/>
              <a:t> </a:t>
            </a:r>
            <a:r>
              <a:rPr lang="id-ID" sz="2000" dirty="0"/>
              <a:t>: P</a:t>
            </a:r>
            <a:r>
              <a:rPr lang="id-ID" sz="2000" baseline="-25000" dirty="0"/>
              <a:t>1</a:t>
            </a:r>
            <a:r>
              <a:rPr lang="id-ID" sz="2000" dirty="0"/>
              <a:t> ≠ P</a:t>
            </a:r>
            <a:r>
              <a:rPr lang="id-ID" sz="2000" baseline="-25000" dirty="0"/>
              <a:t>2</a:t>
            </a:r>
            <a:endParaRPr lang="id-ID" sz="2000" dirty="0"/>
          </a:p>
        </p:txBody>
      </p:sp>
      <p:sp>
        <p:nvSpPr>
          <p:cNvPr id="4" name="Oval 3">
            <a:extLst>
              <a:ext uri="{FF2B5EF4-FFF2-40B4-BE49-F238E27FC236}">
                <a16:creationId xmlns:a16="http://schemas.microsoft.com/office/drawing/2014/main" xmlns="" id="{ED6E89DF-17D3-430B-9330-731119C1A1A6}"/>
              </a:ext>
            </a:extLst>
          </p:cNvPr>
          <p:cNvSpPr/>
          <p:nvPr/>
        </p:nvSpPr>
        <p:spPr>
          <a:xfrm>
            <a:off x="8029721" y="1095691"/>
            <a:ext cx="4264856" cy="3111528"/>
          </a:xfrm>
          <a:prstGeom prst="ellipse">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r>
              <a:rPr lang="en-GB" sz="2000" b="1" i="1" dirty="0"/>
              <a:t>2. PENENTUAN NILAI</a:t>
            </a:r>
          </a:p>
          <a:p>
            <a:endParaRPr lang="en-GB" sz="2000" b="1" i="1" dirty="0"/>
          </a:p>
          <a:p>
            <a:pPr lvl="0"/>
            <a:r>
              <a:rPr lang="en-GB" sz="2000" dirty="0" err="1" smtClean="0"/>
              <a:t>Menentukan</a:t>
            </a:r>
            <a:r>
              <a:rPr lang="en-GB" sz="2000" dirty="0" smtClean="0"/>
              <a:t> α </a:t>
            </a:r>
            <a:r>
              <a:rPr lang="en-GB" sz="2000" dirty="0"/>
              <a:t>(taraf nyata) </a:t>
            </a:r>
            <a:r>
              <a:rPr lang="id-ID" sz="2000" dirty="0"/>
              <a:t>dan nilai Z tabel berupa Z</a:t>
            </a:r>
            <a:r>
              <a:rPr lang="id-ID" sz="2000" baseline="-25000" dirty="0"/>
              <a:t>α</a:t>
            </a:r>
            <a:r>
              <a:rPr lang="id-ID" sz="2000" dirty="0"/>
              <a:t> atau </a:t>
            </a:r>
            <a:r>
              <a:rPr lang="id-ID" sz="2000" dirty="0" smtClean="0"/>
              <a:t>Z</a:t>
            </a:r>
            <a:r>
              <a:rPr lang="id-ID" sz="2000" baseline="-25000" dirty="0" smtClean="0"/>
              <a:t>α/2</a:t>
            </a:r>
            <a:endParaRPr lang="id-ID" sz="2000" dirty="0"/>
          </a:p>
        </p:txBody>
      </p:sp>
      <p:sp>
        <p:nvSpPr>
          <p:cNvPr id="5" name="Oval 4">
            <a:extLst>
              <a:ext uri="{FF2B5EF4-FFF2-40B4-BE49-F238E27FC236}">
                <a16:creationId xmlns:a16="http://schemas.microsoft.com/office/drawing/2014/main" xmlns="" id="{72B27A98-15F4-45E0-8D17-B9E95D953047}"/>
              </a:ext>
            </a:extLst>
          </p:cNvPr>
          <p:cNvSpPr/>
          <p:nvPr/>
        </p:nvSpPr>
        <p:spPr>
          <a:xfrm>
            <a:off x="3611880" y="1266092"/>
            <a:ext cx="5187209" cy="5591908"/>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i="1" dirty="0"/>
              <a:t> </a:t>
            </a:r>
            <a:r>
              <a:rPr lang="en-GB" b="1" i="1" dirty="0" smtClean="0"/>
              <a:t>    3</a:t>
            </a:r>
            <a:r>
              <a:rPr lang="en-GB" sz="2000" b="1" i="1" dirty="0"/>
              <a:t>. KRITERIA PENGUJIAN</a:t>
            </a:r>
          </a:p>
          <a:p>
            <a:endParaRPr lang="en-GB" sz="1200" b="1" i="1" dirty="0"/>
          </a:p>
          <a:p>
            <a:pPr lvl="0"/>
            <a:r>
              <a:rPr lang="en-US" sz="2000" dirty="0" smtClean="0"/>
              <a:t>a. </a:t>
            </a:r>
            <a:r>
              <a:rPr lang="id-ID" sz="2000" dirty="0" smtClean="0"/>
              <a:t>Bila H</a:t>
            </a:r>
            <a:r>
              <a:rPr lang="id-ID" sz="2000" baseline="-25000" dirty="0" smtClean="0"/>
              <a:t>0</a:t>
            </a:r>
            <a:r>
              <a:rPr lang="id-ID" sz="2000" dirty="0" smtClean="0"/>
              <a:t> </a:t>
            </a:r>
            <a:r>
              <a:rPr lang="id-ID" sz="2000" dirty="0"/>
              <a:t>: P</a:t>
            </a:r>
            <a:r>
              <a:rPr lang="id-ID" sz="2000" baseline="-25000" dirty="0"/>
              <a:t>1</a:t>
            </a:r>
            <a:r>
              <a:rPr lang="id-ID" sz="2000" dirty="0"/>
              <a:t> = P</a:t>
            </a:r>
            <a:r>
              <a:rPr lang="id-ID" sz="2000" baseline="-25000" dirty="0"/>
              <a:t>2</a:t>
            </a:r>
            <a:r>
              <a:rPr lang="id-ID" sz="2000" dirty="0"/>
              <a:t> dan H</a:t>
            </a:r>
            <a:r>
              <a:rPr lang="id-ID" sz="2000" baseline="-25000" dirty="0"/>
              <a:t>a </a:t>
            </a:r>
            <a:r>
              <a:rPr lang="id-ID" sz="2000" dirty="0"/>
              <a:t>: P</a:t>
            </a:r>
            <a:r>
              <a:rPr lang="id-ID" sz="2000" baseline="-25000" dirty="0"/>
              <a:t>1 </a:t>
            </a:r>
            <a:r>
              <a:rPr lang="id-ID" sz="2000" dirty="0"/>
              <a:t>&gt; P</a:t>
            </a:r>
            <a:r>
              <a:rPr lang="id-ID" sz="2000" baseline="-25000" dirty="0"/>
              <a:t>2</a:t>
            </a:r>
            <a:endParaRPr lang="id-ID" sz="2000" dirty="0"/>
          </a:p>
          <a:p>
            <a:r>
              <a:rPr lang="en-US" sz="2000" dirty="0" smtClean="0"/>
              <a:t>     </a:t>
            </a:r>
            <a:r>
              <a:rPr lang="id-ID" sz="2000" dirty="0" smtClean="0"/>
              <a:t>H</a:t>
            </a:r>
            <a:r>
              <a:rPr lang="id-ID" sz="2000" baseline="-25000" dirty="0" smtClean="0"/>
              <a:t>0</a:t>
            </a:r>
            <a:r>
              <a:rPr lang="id-ID" sz="2000" dirty="0" smtClean="0"/>
              <a:t> </a:t>
            </a:r>
            <a:r>
              <a:rPr lang="id-ID" sz="2000" dirty="0"/>
              <a:t>diterima jika Z</a:t>
            </a:r>
            <a:r>
              <a:rPr lang="id-ID" sz="2000" baseline="-25000" dirty="0"/>
              <a:t>0</a:t>
            </a:r>
            <a:r>
              <a:rPr lang="id-ID" sz="2000" dirty="0"/>
              <a:t> ≤ Z</a:t>
            </a:r>
            <a:r>
              <a:rPr lang="id-ID" sz="2000" baseline="-25000" dirty="0"/>
              <a:t>α</a:t>
            </a:r>
            <a:endParaRPr lang="id-ID" sz="2000" dirty="0"/>
          </a:p>
          <a:p>
            <a:r>
              <a:rPr lang="en-US" sz="2000" dirty="0" smtClean="0"/>
              <a:t>     </a:t>
            </a:r>
            <a:r>
              <a:rPr lang="id-ID" sz="2000" dirty="0" smtClean="0"/>
              <a:t>H</a:t>
            </a:r>
            <a:r>
              <a:rPr lang="id-ID" sz="2000" baseline="-25000" dirty="0" smtClean="0"/>
              <a:t>0</a:t>
            </a:r>
            <a:r>
              <a:rPr lang="id-ID" sz="2000" dirty="0" smtClean="0"/>
              <a:t> </a:t>
            </a:r>
            <a:r>
              <a:rPr lang="id-ID" sz="2000" dirty="0"/>
              <a:t>ditolak jika Z</a:t>
            </a:r>
            <a:r>
              <a:rPr lang="id-ID" sz="2000" baseline="-25000" dirty="0"/>
              <a:t>0</a:t>
            </a:r>
            <a:r>
              <a:rPr lang="id-ID" sz="2000" dirty="0"/>
              <a:t> &gt; Z</a:t>
            </a:r>
            <a:r>
              <a:rPr lang="id-ID" sz="2000" baseline="-25000" dirty="0"/>
              <a:t>α</a:t>
            </a:r>
          </a:p>
          <a:p>
            <a:endParaRPr lang="id-ID" sz="1000" dirty="0"/>
          </a:p>
          <a:p>
            <a:pPr lvl="0"/>
            <a:r>
              <a:rPr lang="en-US" sz="2000" dirty="0" smtClean="0"/>
              <a:t>b. </a:t>
            </a:r>
            <a:r>
              <a:rPr lang="id-ID" sz="2000" dirty="0" smtClean="0"/>
              <a:t>Bila </a:t>
            </a:r>
            <a:r>
              <a:rPr lang="id-ID" sz="2000" dirty="0"/>
              <a:t>H</a:t>
            </a:r>
            <a:r>
              <a:rPr lang="id-ID" sz="2000" baseline="-25000" dirty="0"/>
              <a:t>0</a:t>
            </a:r>
            <a:r>
              <a:rPr lang="id-ID" sz="2000" dirty="0"/>
              <a:t> : P</a:t>
            </a:r>
            <a:r>
              <a:rPr lang="id-ID" sz="2000" baseline="-25000" dirty="0"/>
              <a:t>1</a:t>
            </a:r>
            <a:r>
              <a:rPr lang="id-ID" sz="2000" dirty="0"/>
              <a:t> = P</a:t>
            </a:r>
            <a:r>
              <a:rPr lang="id-ID" sz="2000" baseline="-25000" dirty="0"/>
              <a:t>2</a:t>
            </a:r>
            <a:r>
              <a:rPr lang="id-ID" sz="2000" dirty="0"/>
              <a:t> dan H</a:t>
            </a:r>
            <a:r>
              <a:rPr lang="id-ID" sz="2000" baseline="-25000" dirty="0"/>
              <a:t>a</a:t>
            </a:r>
            <a:r>
              <a:rPr lang="id-ID" sz="2000" dirty="0"/>
              <a:t> : P</a:t>
            </a:r>
            <a:r>
              <a:rPr lang="id-ID" sz="2000" baseline="-25000" dirty="0"/>
              <a:t>1</a:t>
            </a:r>
            <a:r>
              <a:rPr lang="id-ID" sz="2000" dirty="0"/>
              <a:t> &lt; P</a:t>
            </a:r>
            <a:r>
              <a:rPr lang="id-ID" sz="2000" baseline="-25000" dirty="0"/>
              <a:t>2</a:t>
            </a:r>
            <a:r>
              <a:rPr lang="id-ID" sz="2000" dirty="0"/>
              <a:t> </a:t>
            </a:r>
          </a:p>
          <a:p>
            <a:r>
              <a:rPr lang="en-US" sz="2000" dirty="0" smtClean="0"/>
              <a:t>     </a:t>
            </a:r>
            <a:r>
              <a:rPr lang="id-ID" sz="2000" dirty="0" smtClean="0"/>
              <a:t>H</a:t>
            </a:r>
            <a:r>
              <a:rPr lang="id-ID" sz="2000" baseline="-25000" dirty="0" smtClean="0"/>
              <a:t>0</a:t>
            </a:r>
            <a:r>
              <a:rPr lang="id-ID" sz="2000" dirty="0" smtClean="0"/>
              <a:t> </a:t>
            </a:r>
            <a:r>
              <a:rPr lang="id-ID" sz="2000" dirty="0"/>
              <a:t>diterima jika Z</a:t>
            </a:r>
            <a:r>
              <a:rPr lang="id-ID" sz="2000" baseline="-25000" dirty="0"/>
              <a:t>0</a:t>
            </a:r>
            <a:r>
              <a:rPr lang="id-ID" sz="2000" dirty="0"/>
              <a:t> ≥ -Z</a:t>
            </a:r>
            <a:r>
              <a:rPr lang="id-ID" sz="2000" baseline="-25000" dirty="0"/>
              <a:t>α</a:t>
            </a:r>
            <a:endParaRPr lang="id-ID" sz="2000" dirty="0"/>
          </a:p>
          <a:p>
            <a:r>
              <a:rPr lang="en-US" sz="2000" dirty="0" smtClean="0"/>
              <a:t>     </a:t>
            </a:r>
            <a:r>
              <a:rPr lang="id-ID" sz="2000" dirty="0" smtClean="0"/>
              <a:t>H</a:t>
            </a:r>
            <a:r>
              <a:rPr lang="id-ID" sz="2000" baseline="-25000" dirty="0" smtClean="0"/>
              <a:t>0</a:t>
            </a:r>
            <a:r>
              <a:rPr lang="id-ID" sz="2000" dirty="0" smtClean="0"/>
              <a:t> </a:t>
            </a:r>
            <a:r>
              <a:rPr lang="id-ID" sz="2000" dirty="0"/>
              <a:t>ditolak jika Z</a:t>
            </a:r>
            <a:r>
              <a:rPr lang="id-ID" sz="2000" baseline="-25000" dirty="0"/>
              <a:t>0 </a:t>
            </a:r>
            <a:r>
              <a:rPr lang="id-ID" sz="2000" dirty="0"/>
              <a:t>&lt; -Z</a:t>
            </a:r>
            <a:r>
              <a:rPr lang="id-ID" sz="2000" baseline="-25000" dirty="0"/>
              <a:t>α</a:t>
            </a:r>
          </a:p>
          <a:p>
            <a:endParaRPr lang="id-ID" sz="1000" dirty="0"/>
          </a:p>
          <a:p>
            <a:pPr lvl="0"/>
            <a:r>
              <a:rPr lang="en-US" sz="2000" dirty="0" smtClean="0"/>
              <a:t>c. </a:t>
            </a:r>
            <a:r>
              <a:rPr lang="id-ID" sz="2000" dirty="0" smtClean="0"/>
              <a:t>Bila </a:t>
            </a:r>
            <a:r>
              <a:rPr lang="id-ID" sz="2000" dirty="0"/>
              <a:t>H</a:t>
            </a:r>
            <a:r>
              <a:rPr lang="id-ID" sz="2000" baseline="-25000" dirty="0"/>
              <a:t>0</a:t>
            </a:r>
            <a:r>
              <a:rPr lang="id-ID" sz="2000" dirty="0"/>
              <a:t> : P</a:t>
            </a:r>
            <a:r>
              <a:rPr lang="id-ID" sz="2000" baseline="-25000" dirty="0"/>
              <a:t>1</a:t>
            </a:r>
            <a:r>
              <a:rPr lang="id-ID" sz="2000" dirty="0"/>
              <a:t> = P</a:t>
            </a:r>
            <a:r>
              <a:rPr lang="id-ID" sz="2000" baseline="-25000" dirty="0"/>
              <a:t>2</a:t>
            </a:r>
            <a:r>
              <a:rPr lang="id-ID" sz="2000" dirty="0"/>
              <a:t> dan H</a:t>
            </a:r>
            <a:r>
              <a:rPr lang="id-ID" sz="2000" baseline="-25000" dirty="0"/>
              <a:t>a</a:t>
            </a:r>
            <a:r>
              <a:rPr lang="id-ID" sz="2000" dirty="0"/>
              <a:t> : P</a:t>
            </a:r>
            <a:r>
              <a:rPr lang="id-ID" sz="2000" baseline="-25000" dirty="0"/>
              <a:t>1</a:t>
            </a:r>
            <a:r>
              <a:rPr lang="id-ID" sz="2000" dirty="0"/>
              <a:t> ≠ P</a:t>
            </a:r>
            <a:r>
              <a:rPr lang="id-ID" sz="2000" baseline="-25000" dirty="0"/>
              <a:t>2</a:t>
            </a:r>
            <a:r>
              <a:rPr lang="id-ID" sz="2000" dirty="0"/>
              <a:t> </a:t>
            </a:r>
            <a:r>
              <a:rPr lang="en-US" sz="2000" dirty="0" smtClean="0"/>
              <a:t>   </a:t>
            </a:r>
          </a:p>
          <a:p>
            <a:pPr lvl="0"/>
            <a:r>
              <a:rPr lang="en-US" sz="2000" dirty="0" smtClean="0"/>
              <a:t>     </a:t>
            </a:r>
            <a:r>
              <a:rPr lang="id-ID" sz="2000" dirty="0" smtClean="0"/>
              <a:t>H</a:t>
            </a:r>
            <a:r>
              <a:rPr lang="id-ID" sz="2000" baseline="-25000" dirty="0" smtClean="0"/>
              <a:t>0</a:t>
            </a:r>
            <a:r>
              <a:rPr lang="id-ID" sz="2000" dirty="0" smtClean="0"/>
              <a:t> </a:t>
            </a:r>
            <a:r>
              <a:rPr lang="id-ID" sz="2000" dirty="0"/>
              <a:t>diterima jika –Z</a:t>
            </a:r>
            <a:r>
              <a:rPr lang="id-ID" sz="2000" baseline="-25000" dirty="0"/>
              <a:t>α/2 </a:t>
            </a:r>
            <a:r>
              <a:rPr lang="id-ID" sz="2000" dirty="0"/>
              <a:t>≤ Z</a:t>
            </a:r>
            <a:r>
              <a:rPr lang="id-ID" sz="2000" baseline="-25000" dirty="0"/>
              <a:t>0</a:t>
            </a:r>
            <a:r>
              <a:rPr lang="id-ID" sz="2000" dirty="0"/>
              <a:t> ≤ Z</a:t>
            </a:r>
            <a:r>
              <a:rPr lang="id-ID" sz="2000" baseline="-25000" dirty="0"/>
              <a:t>α/2</a:t>
            </a:r>
            <a:endParaRPr lang="id-ID" sz="2000" dirty="0"/>
          </a:p>
          <a:p>
            <a:r>
              <a:rPr lang="en-US" sz="2000" dirty="0" smtClean="0"/>
              <a:t>     </a:t>
            </a:r>
            <a:r>
              <a:rPr lang="id-ID" sz="2000" dirty="0" smtClean="0"/>
              <a:t>H</a:t>
            </a:r>
            <a:r>
              <a:rPr lang="id-ID" sz="2000" baseline="-25000" dirty="0" smtClean="0"/>
              <a:t>0</a:t>
            </a:r>
            <a:r>
              <a:rPr lang="id-ID" sz="2000" dirty="0" smtClean="0"/>
              <a:t> </a:t>
            </a:r>
            <a:r>
              <a:rPr lang="id-ID" sz="2000" dirty="0"/>
              <a:t>ditolak jika Z</a:t>
            </a:r>
            <a:r>
              <a:rPr lang="id-ID" sz="2000" baseline="-25000" dirty="0"/>
              <a:t>0 </a:t>
            </a:r>
            <a:r>
              <a:rPr lang="id-ID" sz="2000" dirty="0"/>
              <a:t>&gt; Z</a:t>
            </a:r>
            <a:r>
              <a:rPr lang="id-ID" sz="2000" baseline="-25000" dirty="0"/>
              <a:t>α/2 </a:t>
            </a:r>
            <a:r>
              <a:rPr lang="id-ID" sz="2000" dirty="0"/>
              <a:t>atau </a:t>
            </a:r>
            <a:endParaRPr lang="en-US" sz="2000" dirty="0" smtClean="0"/>
          </a:p>
          <a:p>
            <a:r>
              <a:rPr lang="en-US" sz="2000" dirty="0"/>
              <a:t> </a:t>
            </a:r>
            <a:r>
              <a:rPr lang="en-US" sz="2000" dirty="0" smtClean="0"/>
              <a:t>     </a:t>
            </a:r>
            <a:r>
              <a:rPr lang="id-ID" sz="2000" dirty="0" smtClean="0"/>
              <a:t>Z</a:t>
            </a:r>
            <a:r>
              <a:rPr lang="id-ID" sz="2000" baseline="-25000" dirty="0" smtClean="0"/>
              <a:t>0</a:t>
            </a:r>
            <a:r>
              <a:rPr lang="id-ID" sz="2000" dirty="0" smtClean="0"/>
              <a:t> </a:t>
            </a:r>
            <a:r>
              <a:rPr lang="id-ID" sz="2000" dirty="0"/>
              <a:t>&lt; -</a:t>
            </a:r>
            <a:r>
              <a:rPr lang="id-ID" sz="2000" baseline="-25000" dirty="0"/>
              <a:t>Zα/2</a:t>
            </a:r>
            <a:endParaRPr lang="id-ID" sz="2000" dirty="0"/>
          </a:p>
        </p:txBody>
      </p:sp>
      <p:sp>
        <p:nvSpPr>
          <p:cNvPr id="6" name="Rectangle 5"/>
          <p:cNvSpPr>
            <a:spLocks noChangeArrowheads="1"/>
          </p:cNvSpPr>
          <p:nvPr/>
        </p:nvSpPr>
        <p:spPr bwMode="auto">
          <a:xfrm>
            <a:off x="10024075" y="6553200"/>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atinLnBrk="1"/>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extLst>
      <p:ext uri="{BB962C8B-B14F-4D97-AF65-F5344CB8AC3E}">
        <p14:creationId xmlns:p14="http://schemas.microsoft.com/office/powerpoint/2010/main" val="37407273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5D829C7B-63B6-4066-96CA-EC7C1AD6E2BA}"/>
              </a:ext>
            </a:extLst>
          </p:cNvPr>
          <p:cNvSpPr/>
          <p:nvPr/>
        </p:nvSpPr>
        <p:spPr>
          <a:xfrm>
            <a:off x="1263746" y="179497"/>
            <a:ext cx="6112414" cy="546823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TextBox 6">
            <a:extLst>
              <a:ext uri="{FF2B5EF4-FFF2-40B4-BE49-F238E27FC236}">
                <a16:creationId xmlns:a16="http://schemas.microsoft.com/office/drawing/2014/main" xmlns="" id="{97B9C363-89A7-4BF0-A28A-5425537B93DC}"/>
              </a:ext>
            </a:extLst>
          </p:cNvPr>
          <p:cNvSpPr txBox="1"/>
          <p:nvPr/>
        </p:nvSpPr>
        <p:spPr>
          <a:xfrm>
            <a:off x="3752555" y="552844"/>
            <a:ext cx="2520462" cy="677108"/>
          </a:xfrm>
          <a:prstGeom prst="rect">
            <a:avLst/>
          </a:prstGeom>
          <a:noFill/>
        </p:spPr>
        <p:txBody>
          <a:bodyPr wrap="square" rtlCol="0">
            <a:spAutoFit/>
          </a:bodyPr>
          <a:lstStyle/>
          <a:p>
            <a:r>
              <a:rPr lang="en-GB" sz="2000" b="1" dirty="0">
                <a:solidFill>
                  <a:schemeClr val="bg1"/>
                </a:solidFill>
              </a:rPr>
              <a:t>4. UJI STATISTIK</a:t>
            </a:r>
            <a:endParaRPr lang="en-ID" sz="2000" b="1" dirty="0">
              <a:solidFill>
                <a:schemeClr val="bg1"/>
              </a:solidFill>
            </a:endParaRPr>
          </a:p>
          <a:p>
            <a:endParaRPr lang="en-ID" dirty="0"/>
          </a:p>
        </p:txBody>
      </p:sp>
      <p:sp>
        <p:nvSpPr>
          <p:cNvPr id="8" name="Oval 7">
            <a:extLst>
              <a:ext uri="{FF2B5EF4-FFF2-40B4-BE49-F238E27FC236}">
                <a16:creationId xmlns:a16="http://schemas.microsoft.com/office/drawing/2014/main" xmlns="" id="{393629FB-0098-4FA7-9843-B329A0846A6C}"/>
              </a:ext>
            </a:extLst>
          </p:cNvPr>
          <p:cNvSpPr/>
          <p:nvPr/>
        </p:nvSpPr>
        <p:spPr>
          <a:xfrm>
            <a:off x="6273018" y="1716311"/>
            <a:ext cx="5918982" cy="4471129"/>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t>5. KESIMPULAN</a:t>
            </a:r>
          </a:p>
          <a:p>
            <a:endParaRPr lang="en-GB" b="1" dirty="0"/>
          </a:p>
          <a:p>
            <a:r>
              <a:rPr lang="en-GB" sz="2000" dirty="0" err="1"/>
              <a:t>Menyimpulkan</a:t>
            </a:r>
            <a:r>
              <a:rPr lang="en-GB" sz="2000" dirty="0"/>
              <a:t> </a:t>
            </a:r>
            <a:r>
              <a:rPr lang="en-GB" sz="2000" dirty="0" err="1"/>
              <a:t>tentang</a:t>
            </a:r>
            <a:r>
              <a:rPr lang="en-GB" sz="2000" dirty="0"/>
              <a:t> </a:t>
            </a:r>
            <a:r>
              <a:rPr lang="en-GB" sz="2000" dirty="0" err="1"/>
              <a:t>penerimaan</a:t>
            </a:r>
            <a:r>
              <a:rPr lang="en-GB" sz="2000" dirty="0"/>
              <a:t> </a:t>
            </a:r>
            <a:r>
              <a:rPr lang="en-GB" sz="2000" dirty="0" err="1"/>
              <a:t>atau</a:t>
            </a:r>
            <a:r>
              <a:rPr lang="en-GB" sz="2000" dirty="0"/>
              <a:t> </a:t>
            </a:r>
            <a:r>
              <a:rPr lang="en-GB" sz="2000" dirty="0" err="1"/>
              <a:t>penolakan</a:t>
            </a:r>
            <a:r>
              <a:rPr lang="en-GB" sz="2000" dirty="0"/>
              <a:t> H</a:t>
            </a:r>
            <a:r>
              <a:rPr lang="en-GB" sz="2000" baseline="-25000" dirty="0"/>
              <a:t>o</a:t>
            </a:r>
            <a:r>
              <a:rPr lang="en-GB" sz="2000" dirty="0"/>
              <a:t> (</a:t>
            </a:r>
            <a:r>
              <a:rPr lang="en-GB" sz="2000" dirty="0" err="1"/>
              <a:t>sesuai</a:t>
            </a:r>
            <a:r>
              <a:rPr lang="en-GB" sz="2000" dirty="0"/>
              <a:t> </a:t>
            </a:r>
            <a:r>
              <a:rPr lang="en-GB" sz="2000" dirty="0" err="1"/>
              <a:t>dengan</a:t>
            </a:r>
            <a:r>
              <a:rPr lang="en-GB" sz="2000" dirty="0"/>
              <a:t> </a:t>
            </a:r>
            <a:r>
              <a:rPr lang="en-GB" sz="2000" dirty="0" err="1"/>
              <a:t>kriteria</a:t>
            </a:r>
            <a:r>
              <a:rPr lang="en-GB" sz="2000" dirty="0"/>
              <a:t> </a:t>
            </a:r>
            <a:r>
              <a:rPr lang="en-GB" sz="2000" dirty="0" err="1"/>
              <a:t>pengujiannya</a:t>
            </a:r>
            <a:r>
              <a:rPr lang="en-GB" sz="2000" dirty="0"/>
              <a:t>).</a:t>
            </a:r>
            <a:endParaRPr lang="en-ID" sz="2000" dirty="0"/>
          </a:p>
          <a:p>
            <a:r>
              <a:rPr lang="en-GB" sz="2000" dirty="0"/>
              <a:t>a)      </a:t>
            </a:r>
            <a:r>
              <a:rPr lang="en-GB" sz="2000" dirty="0" err="1"/>
              <a:t>Jika</a:t>
            </a:r>
            <a:r>
              <a:rPr lang="en-GB" sz="2000" dirty="0"/>
              <a:t> H</a:t>
            </a:r>
            <a:r>
              <a:rPr lang="en-GB" sz="2000" baseline="-25000" dirty="0"/>
              <a:t>0</a:t>
            </a:r>
            <a:r>
              <a:rPr lang="en-GB" sz="2000" dirty="0"/>
              <a:t> </a:t>
            </a:r>
            <a:r>
              <a:rPr lang="en-GB" sz="2000" dirty="0" err="1"/>
              <a:t>diterima</a:t>
            </a:r>
            <a:r>
              <a:rPr lang="en-GB" sz="2000" dirty="0"/>
              <a:t> </a:t>
            </a:r>
            <a:r>
              <a:rPr lang="en-GB" sz="2000" dirty="0" err="1"/>
              <a:t>maka</a:t>
            </a:r>
            <a:r>
              <a:rPr lang="en-GB" sz="2000" dirty="0"/>
              <a:t> H</a:t>
            </a:r>
            <a:r>
              <a:rPr lang="en-GB" sz="2000" baseline="-25000" dirty="0"/>
              <a:t>1</a:t>
            </a:r>
            <a:r>
              <a:rPr lang="en-GB" sz="2000" dirty="0"/>
              <a:t> </a:t>
            </a:r>
            <a:r>
              <a:rPr lang="en-GB" sz="2000" dirty="0" smtClean="0"/>
              <a:t>di </a:t>
            </a:r>
            <a:r>
              <a:rPr lang="en-GB" sz="2000" dirty="0" err="1" smtClean="0"/>
              <a:t>tolak</a:t>
            </a:r>
            <a:endParaRPr lang="en-ID" sz="2000" dirty="0"/>
          </a:p>
          <a:p>
            <a:r>
              <a:rPr lang="en-GB" sz="2000" dirty="0"/>
              <a:t>b)      </a:t>
            </a:r>
            <a:r>
              <a:rPr lang="en-GB" sz="2000" dirty="0" err="1"/>
              <a:t>Jika</a:t>
            </a:r>
            <a:r>
              <a:rPr lang="en-GB" sz="2000" dirty="0"/>
              <a:t> H</a:t>
            </a:r>
            <a:r>
              <a:rPr lang="en-GB" sz="2000" baseline="-25000" dirty="0"/>
              <a:t>0 </a:t>
            </a:r>
            <a:r>
              <a:rPr lang="en-GB" sz="2000" dirty="0"/>
              <a:t>di </a:t>
            </a:r>
            <a:r>
              <a:rPr lang="en-GB" sz="2000" dirty="0" err="1"/>
              <a:t>tolak</a:t>
            </a:r>
            <a:r>
              <a:rPr lang="en-GB" sz="2000" dirty="0"/>
              <a:t> </a:t>
            </a:r>
            <a:r>
              <a:rPr lang="en-GB" sz="2000" dirty="0" err="1"/>
              <a:t>maka</a:t>
            </a:r>
            <a:r>
              <a:rPr lang="en-GB" sz="2000" dirty="0"/>
              <a:t> H</a:t>
            </a:r>
            <a:r>
              <a:rPr lang="en-GB" sz="2000" baseline="-25000" dirty="0"/>
              <a:t>1</a:t>
            </a:r>
            <a:r>
              <a:rPr lang="en-GB" sz="2000" dirty="0"/>
              <a:t> di </a:t>
            </a:r>
            <a:r>
              <a:rPr lang="en-GB" sz="2000" dirty="0" err="1"/>
              <a:t>terima</a:t>
            </a:r>
            <a:endParaRPr lang="en-ID" sz="2000" dirty="0"/>
          </a:p>
        </p:txBody>
      </p:sp>
      <mc:AlternateContent xmlns:mc="http://schemas.openxmlformats.org/markup-compatibility/2006" xmlns:a14="http://schemas.microsoft.com/office/drawing/2010/main">
        <mc:Choice Requires="a14">
          <p:sp>
            <p:nvSpPr>
              <p:cNvPr id="9" name="Rectangle 8"/>
              <p:cNvSpPr/>
              <p:nvPr/>
            </p:nvSpPr>
            <p:spPr>
              <a:xfrm>
                <a:off x="1356360" y="552844"/>
                <a:ext cx="5989320" cy="3901324"/>
              </a:xfrm>
              <a:prstGeom prst="rect">
                <a:avLst/>
              </a:prstGeom>
            </p:spPr>
            <p:txBody>
              <a:bodyPr wrap="square">
                <a:spAutoFit/>
              </a:bodyPr>
              <a:lstStyle/>
              <a:p>
                <a:pPr lvl="0" algn="just">
                  <a:lnSpc>
                    <a:spcPct val="150000"/>
                  </a:lnSpc>
                  <a:spcAft>
                    <a:spcPts val="800"/>
                  </a:spcAft>
                </a:pPr>
                <a:endParaRPr lang="id-ID"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id-ID" i="1">
                              <a:effectLst/>
                              <a:latin typeface="Cambria Math"/>
                              <a:ea typeface="Calibri" panose="020F0502020204030204" pitchFamily="34" charset="0"/>
                              <a:cs typeface="Arial" panose="020B0604020202020204" pitchFamily="34" charset="0"/>
                            </a:rPr>
                          </m:ctrlPr>
                        </m:sSubPr>
                        <m:e>
                          <m:r>
                            <a:rPr lang="id-ID" i="1">
                              <a:effectLst/>
                              <a:latin typeface="Cambria Math" panose="02040503050406030204" pitchFamily="18" charset="0"/>
                              <a:ea typeface="Calibri" panose="020F0502020204030204" pitchFamily="34" charset="0"/>
                              <a:cs typeface="Arial" panose="020B0604020202020204" pitchFamily="34" charset="0"/>
                            </a:rPr>
                            <m:t>𝑍</m:t>
                          </m:r>
                        </m:e>
                        <m:sub>
                          <m:r>
                            <a:rPr lang="id-ID" i="1">
                              <a:effectLst/>
                              <a:latin typeface="Cambria Math" panose="02040503050406030204" pitchFamily="18" charset="0"/>
                              <a:ea typeface="Calibri" panose="020F0502020204030204" pitchFamily="34" charset="0"/>
                              <a:cs typeface="Arial" panose="020B0604020202020204" pitchFamily="34" charset="0"/>
                            </a:rPr>
                            <m:t>0</m:t>
                          </m:r>
                        </m:sub>
                      </m:sSub>
                      <m:r>
                        <a:rPr lang="id-ID" i="1">
                          <a:effectLst/>
                          <a:latin typeface="Cambria Math" panose="02040503050406030204" pitchFamily="18" charset="0"/>
                          <a:ea typeface="Calibri" panose="020F0502020204030204" pitchFamily="34" charset="0"/>
                          <a:cs typeface="Arial" panose="020B0604020202020204" pitchFamily="34" charset="0"/>
                        </a:rPr>
                        <m:t>=</m:t>
                      </m:r>
                      <m:f>
                        <m:fPr>
                          <m:ctrlPr>
                            <a:rPr lang="id-ID" i="1">
                              <a:effectLst/>
                              <a:latin typeface="Cambria Math"/>
                              <a:ea typeface="Calibri" panose="020F0502020204030204" pitchFamily="34" charset="0"/>
                              <a:cs typeface="Arial" panose="020B0604020202020204" pitchFamily="34" charset="0"/>
                            </a:rPr>
                          </m:ctrlPr>
                        </m:fPr>
                        <m:num>
                          <m:sSub>
                            <m:sSubPr>
                              <m:ctrlPr>
                                <a:rPr lang="id-ID" i="1">
                                  <a:effectLst/>
                                  <a:latin typeface="Cambria Math"/>
                                  <a:ea typeface="Calibri" panose="020F0502020204030204" pitchFamily="34" charset="0"/>
                                  <a:cs typeface="Arial" panose="020B0604020202020204" pitchFamily="34" charset="0"/>
                                </a:rPr>
                              </m:ctrlPr>
                            </m:sSubPr>
                            <m:e>
                              <m:r>
                                <a:rPr lang="id-ID" i="1">
                                  <a:effectLst/>
                                  <a:latin typeface="Cambria Math" panose="02040503050406030204" pitchFamily="18" charset="0"/>
                                  <a:ea typeface="Calibri" panose="020F0502020204030204" pitchFamily="34" charset="0"/>
                                  <a:cs typeface="Arial" panose="020B0604020202020204" pitchFamily="34" charset="0"/>
                                </a:rPr>
                                <m:t>𝑃</m:t>
                              </m:r>
                            </m:e>
                            <m:sub>
                              <m:r>
                                <a:rPr lang="id-ID" i="1">
                                  <a:effectLst/>
                                  <a:latin typeface="Cambria Math" panose="02040503050406030204" pitchFamily="18" charset="0"/>
                                  <a:ea typeface="Calibri" panose="020F0502020204030204" pitchFamily="34" charset="0"/>
                                  <a:cs typeface="Arial" panose="020B0604020202020204" pitchFamily="34" charset="0"/>
                                </a:rPr>
                                <m:t>1</m:t>
                              </m:r>
                            </m:sub>
                          </m:sSub>
                          <m:r>
                            <a:rPr lang="id-ID" i="1">
                              <a:effectLst/>
                              <a:latin typeface="Cambria Math" panose="02040503050406030204" pitchFamily="18" charset="0"/>
                              <a:ea typeface="Calibri" panose="020F0502020204030204" pitchFamily="34" charset="0"/>
                              <a:cs typeface="Arial" panose="020B0604020202020204" pitchFamily="34" charset="0"/>
                            </a:rPr>
                            <m:t>− </m:t>
                          </m:r>
                          <m:sSub>
                            <m:sSubPr>
                              <m:ctrlPr>
                                <a:rPr lang="id-ID" i="1">
                                  <a:effectLst/>
                                  <a:latin typeface="Cambria Math"/>
                                  <a:ea typeface="Calibri" panose="020F0502020204030204" pitchFamily="34" charset="0"/>
                                  <a:cs typeface="Arial" panose="020B0604020202020204" pitchFamily="34" charset="0"/>
                                </a:rPr>
                              </m:ctrlPr>
                            </m:sSubPr>
                            <m:e>
                              <m:r>
                                <a:rPr lang="id-ID" i="1">
                                  <a:effectLst/>
                                  <a:latin typeface="Cambria Math" panose="02040503050406030204" pitchFamily="18" charset="0"/>
                                  <a:ea typeface="Calibri" panose="020F0502020204030204" pitchFamily="34" charset="0"/>
                                  <a:cs typeface="Arial" panose="020B0604020202020204" pitchFamily="34" charset="0"/>
                                </a:rPr>
                                <m:t>𝑃</m:t>
                              </m:r>
                            </m:e>
                            <m:sub>
                              <m:r>
                                <a:rPr lang="id-ID" i="1">
                                  <a:effectLst/>
                                  <a:latin typeface="Cambria Math" panose="02040503050406030204" pitchFamily="18" charset="0"/>
                                  <a:ea typeface="Calibri" panose="020F0502020204030204" pitchFamily="34" charset="0"/>
                                  <a:cs typeface="Arial" panose="020B0604020202020204" pitchFamily="34" charset="0"/>
                                </a:rPr>
                                <m:t>2</m:t>
                              </m:r>
                            </m:sub>
                          </m:sSub>
                        </m:num>
                        <m:den>
                          <m:rad>
                            <m:radPr>
                              <m:degHide m:val="on"/>
                              <m:ctrlPr>
                                <a:rPr lang="id-ID" i="1">
                                  <a:effectLst/>
                                  <a:latin typeface="Cambria Math"/>
                                  <a:ea typeface="Calibri" panose="020F0502020204030204" pitchFamily="34" charset="0"/>
                                  <a:cs typeface="Arial" panose="020B0604020202020204" pitchFamily="34" charset="0"/>
                                </a:rPr>
                              </m:ctrlPr>
                            </m:radPr>
                            <m:deg/>
                            <m:e>
                              <m:r>
                                <a:rPr lang="id-ID" i="1">
                                  <a:effectLst/>
                                  <a:latin typeface="Cambria Math" panose="02040503050406030204" pitchFamily="18" charset="0"/>
                                  <a:ea typeface="Calibri" panose="020F0502020204030204" pitchFamily="34" charset="0"/>
                                  <a:cs typeface="Arial" panose="020B0604020202020204" pitchFamily="34" charset="0"/>
                                </a:rPr>
                                <m:t>𝑃</m:t>
                              </m:r>
                              <m:d>
                                <m:dPr>
                                  <m:ctrlPr>
                                    <a:rPr lang="id-ID" i="1">
                                      <a:effectLst/>
                                      <a:latin typeface="Cambria Math"/>
                                      <a:ea typeface="Calibri" panose="020F0502020204030204" pitchFamily="34" charset="0"/>
                                      <a:cs typeface="Arial" panose="020B0604020202020204" pitchFamily="34" charset="0"/>
                                    </a:rPr>
                                  </m:ctrlPr>
                                </m:dPr>
                                <m:e>
                                  <m:r>
                                    <a:rPr lang="id-ID" i="1">
                                      <a:effectLst/>
                                      <a:latin typeface="Cambria Math" panose="02040503050406030204" pitchFamily="18" charset="0"/>
                                      <a:ea typeface="Calibri" panose="020F0502020204030204" pitchFamily="34" charset="0"/>
                                      <a:cs typeface="Arial" panose="020B0604020202020204" pitchFamily="34" charset="0"/>
                                    </a:rPr>
                                    <m:t>1−</m:t>
                                  </m:r>
                                  <m:r>
                                    <a:rPr lang="id-ID" i="1">
                                      <a:effectLst/>
                                      <a:latin typeface="Cambria Math" panose="02040503050406030204" pitchFamily="18" charset="0"/>
                                      <a:ea typeface="Calibri" panose="020F0502020204030204" pitchFamily="34" charset="0"/>
                                      <a:cs typeface="Arial" panose="020B0604020202020204" pitchFamily="34" charset="0"/>
                                    </a:rPr>
                                    <m:t>𝑃</m:t>
                                  </m:r>
                                </m:e>
                              </m:d>
                              <m:r>
                                <a:rPr lang="id-ID">
                                  <a:effectLst/>
                                  <a:latin typeface="Cambria Math" panose="02040503050406030204" pitchFamily="18" charset="0"/>
                                  <a:ea typeface="Calibri" panose="020F0502020204030204" pitchFamily="34" charset="0"/>
                                  <a:cs typeface="Arial" panose="020B0604020202020204" pitchFamily="34" charset="0"/>
                                </a:rPr>
                                <m:t>(</m:t>
                              </m:r>
                              <m:f>
                                <m:fPr>
                                  <m:ctrlPr>
                                    <a:rPr lang="id-ID" i="1">
                                      <a:effectLst/>
                                      <a:latin typeface="Cambria Math"/>
                                      <a:ea typeface="Calibri" panose="020F0502020204030204" pitchFamily="34" charset="0"/>
                                      <a:cs typeface="Arial" panose="020B0604020202020204" pitchFamily="34" charset="0"/>
                                    </a:rPr>
                                  </m:ctrlPr>
                                </m:fPr>
                                <m:num>
                                  <m:r>
                                    <a:rPr lang="id-ID" i="1">
                                      <a:effectLst/>
                                      <a:latin typeface="Cambria Math" panose="02040503050406030204" pitchFamily="18" charset="0"/>
                                      <a:ea typeface="Calibri" panose="020F0502020204030204" pitchFamily="34" charset="0"/>
                                      <a:cs typeface="Arial" panose="020B0604020202020204" pitchFamily="34" charset="0"/>
                                    </a:rPr>
                                    <m:t>1</m:t>
                                  </m:r>
                                </m:num>
                                <m:den>
                                  <m:sSub>
                                    <m:sSubPr>
                                      <m:ctrlPr>
                                        <a:rPr lang="id-ID" i="1">
                                          <a:effectLst/>
                                          <a:latin typeface="Cambria Math"/>
                                          <a:ea typeface="Calibri" panose="020F0502020204030204" pitchFamily="34" charset="0"/>
                                          <a:cs typeface="Arial" panose="020B0604020202020204" pitchFamily="34" charset="0"/>
                                        </a:rPr>
                                      </m:ctrlPr>
                                    </m:sSubPr>
                                    <m:e>
                                      <m:r>
                                        <a:rPr lang="id-ID" i="1">
                                          <a:effectLst/>
                                          <a:latin typeface="Cambria Math" panose="02040503050406030204" pitchFamily="18" charset="0"/>
                                          <a:ea typeface="Calibri" panose="020F0502020204030204" pitchFamily="34" charset="0"/>
                                          <a:cs typeface="Arial" panose="020B0604020202020204" pitchFamily="34" charset="0"/>
                                        </a:rPr>
                                        <m:t>𝑛</m:t>
                                      </m:r>
                                    </m:e>
                                    <m:sub>
                                      <m:r>
                                        <a:rPr lang="id-ID" i="1">
                                          <a:effectLst/>
                                          <a:latin typeface="Cambria Math" panose="02040503050406030204" pitchFamily="18" charset="0"/>
                                          <a:ea typeface="Calibri" panose="020F0502020204030204" pitchFamily="34" charset="0"/>
                                          <a:cs typeface="Arial" panose="020B0604020202020204" pitchFamily="34" charset="0"/>
                                        </a:rPr>
                                        <m:t>1</m:t>
                                      </m:r>
                                    </m:sub>
                                  </m:sSub>
                                </m:den>
                              </m:f>
                              <m:r>
                                <a:rPr lang="id-ID" i="1">
                                  <a:effectLst/>
                                  <a:latin typeface="Cambria Math" panose="02040503050406030204" pitchFamily="18" charset="0"/>
                                  <a:ea typeface="Calibri" panose="020F0502020204030204" pitchFamily="34" charset="0"/>
                                  <a:cs typeface="Arial" panose="020B0604020202020204" pitchFamily="34" charset="0"/>
                                </a:rPr>
                                <m:t>+ </m:t>
                              </m:r>
                              <m:f>
                                <m:fPr>
                                  <m:ctrlPr>
                                    <a:rPr lang="id-ID" i="1">
                                      <a:effectLst/>
                                      <a:latin typeface="Cambria Math"/>
                                      <a:ea typeface="Calibri" panose="020F0502020204030204" pitchFamily="34" charset="0"/>
                                      <a:cs typeface="Arial" panose="020B0604020202020204" pitchFamily="34" charset="0"/>
                                    </a:rPr>
                                  </m:ctrlPr>
                                </m:fPr>
                                <m:num>
                                  <m:r>
                                    <a:rPr lang="id-ID" i="1">
                                      <a:effectLst/>
                                      <a:latin typeface="Cambria Math" panose="02040503050406030204" pitchFamily="18" charset="0"/>
                                      <a:ea typeface="Calibri" panose="020F0502020204030204" pitchFamily="34" charset="0"/>
                                      <a:cs typeface="Arial" panose="020B0604020202020204" pitchFamily="34" charset="0"/>
                                    </a:rPr>
                                    <m:t>1</m:t>
                                  </m:r>
                                </m:num>
                                <m:den>
                                  <m:sSub>
                                    <m:sSubPr>
                                      <m:ctrlPr>
                                        <a:rPr lang="id-ID" i="1">
                                          <a:effectLst/>
                                          <a:latin typeface="Cambria Math"/>
                                          <a:ea typeface="Calibri" panose="020F0502020204030204" pitchFamily="34" charset="0"/>
                                          <a:cs typeface="Arial" panose="020B0604020202020204" pitchFamily="34" charset="0"/>
                                        </a:rPr>
                                      </m:ctrlPr>
                                    </m:sSubPr>
                                    <m:e>
                                      <m:r>
                                        <a:rPr lang="id-ID" i="1">
                                          <a:effectLst/>
                                          <a:latin typeface="Cambria Math" panose="02040503050406030204" pitchFamily="18" charset="0"/>
                                          <a:ea typeface="Calibri" panose="020F0502020204030204" pitchFamily="34" charset="0"/>
                                          <a:cs typeface="Arial" panose="020B0604020202020204" pitchFamily="34" charset="0"/>
                                        </a:rPr>
                                        <m:t>𝑛</m:t>
                                      </m:r>
                                    </m:e>
                                    <m:sub>
                                      <m:r>
                                        <a:rPr lang="id-ID" i="1">
                                          <a:effectLst/>
                                          <a:latin typeface="Cambria Math" panose="02040503050406030204" pitchFamily="18" charset="0"/>
                                          <a:ea typeface="Calibri" panose="020F0502020204030204" pitchFamily="34" charset="0"/>
                                          <a:cs typeface="Arial" panose="020B0604020202020204" pitchFamily="34" charset="0"/>
                                        </a:rPr>
                                        <m:t>2</m:t>
                                      </m:r>
                                    </m:sub>
                                  </m:sSub>
                                </m:den>
                              </m:f>
                              <m:r>
                                <a:rPr lang="id-ID" i="1">
                                  <a:effectLst/>
                                  <a:latin typeface="Cambria Math" panose="02040503050406030204" pitchFamily="18" charset="0"/>
                                  <a:ea typeface="Calibri" panose="020F0502020204030204" pitchFamily="34" charset="0"/>
                                  <a:cs typeface="Arial" panose="020B0604020202020204" pitchFamily="34" charset="0"/>
                                </a:rPr>
                                <m:t>)</m:t>
                              </m:r>
                            </m:e>
                          </m:rad>
                        </m:den>
                      </m:f>
                    </m:oMath>
                  </m:oMathPara>
                </a14:m>
                <a:endParaRPr lang="id-ID" dirty="0">
                  <a:effectLst/>
                  <a:latin typeface="Calibri" panose="020F0502020204030204" pitchFamily="34" charset="0"/>
                  <a:ea typeface="Calibri" panose="020F0502020204030204" pitchFamily="34" charset="0"/>
                  <a:cs typeface="Arial" panose="020B0604020202020204" pitchFamily="34" charset="0"/>
                </a:endParaRPr>
              </a:p>
              <a:p>
                <a:pPr marL="685800" algn="just">
                  <a:lnSpc>
                    <a:spcPct val="150000"/>
                  </a:lnSpc>
                  <a:spcAft>
                    <a:spcPts val="800"/>
                  </a:spcAft>
                </a:pPr>
                <a:r>
                  <a:rPr lang="id-ID" sz="2000" dirty="0">
                    <a:effectLst/>
                    <a:latin typeface="Times New Roman" panose="02020603050405020304" pitchFamily="18" charset="0"/>
                    <a:ea typeface="Calibri" panose="020F0502020204030204" pitchFamily="34" charset="0"/>
                    <a:cs typeface="Arial" panose="020B0604020202020204" pitchFamily="34" charset="0"/>
                  </a:rPr>
                  <a:t> </a:t>
                </a:r>
                <a:endParaRPr lang="id-ID"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id-ID" i="1">
                              <a:effectLst/>
                              <a:latin typeface="Cambria Math"/>
                              <a:ea typeface="Calibri" panose="020F0502020204030204" pitchFamily="34" charset="0"/>
                              <a:cs typeface="Arial" panose="020B0604020202020204" pitchFamily="34" charset="0"/>
                            </a:rPr>
                          </m:ctrlPr>
                        </m:sSubPr>
                        <m:e>
                          <m:r>
                            <a:rPr lang="id-ID" i="1">
                              <a:effectLst/>
                              <a:latin typeface="Cambria Math" panose="02040503050406030204" pitchFamily="18" charset="0"/>
                              <a:ea typeface="Calibri" panose="020F0502020204030204" pitchFamily="34" charset="0"/>
                              <a:cs typeface="Arial" panose="020B0604020202020204" pitchFamily="34" charset="0"/>
                            </a:rPr>
                            <m:t>𝑃</m:t>
                          </m:r>
                        </m:e>
                        <m:sub>
                          <m:r>
                            <a:rPr lang="id-ID" i="1">
                              <a:effectLst/>
                              <a:latin typeface="Cambria Math" panose="02040503050406030204" pitchFamily="18" charset="0"/>
                              <a:ea typeface="Calibri" panose="020F0502020204030204" pitchFamily="34" charset="0"/>
                              <a:cs typeface="Arial" panose="020B0604020202020204" pitchFamily="34" charset="0"/>
                            </a:rPr>
                            <m:t>1</m:t>
                          </m:r>
                        </m:sub>
                      </m:sSub>
                      <m:r>
                        <a:rPr lang="id-ID" i="1">
                          <a:effectLst/>
                          <a:latin typeface="Cambria Math" panose="02040503050406030204" pitchFamily="18" charset="0"/>
                          <a:ea typeface="Calibri" panose="020F0502020204030204" pitchFamily="34" charset="0"/>
                          <a:cs typeface="Arial" panose="020B0604020202020204" pitchFamily="34" charset="0"/>
                        </a:rPr>
                        <m:t> =</m:t>
                      </m:r>
                      <m:f>
                        <m:fPr>
                          <m:ctrlPr>
                            <a:rPr lang="id-ID" i="1">
                              <a:effectLst/>
                              <a:latin typeface="Cambria Math"/>
                              <a:ea typeface="Calibri" panose="020F0502020204030204" pitchFamily="34" charset="0"/>
                              <a:cs typeface="Arial" panose="020B0604020202020204" pitchFamily="34" charset="0"/>
                            </a:rPr>
                          </m:ctrlPr>
                        </m:fPr>
                        <m:num>
                          <m:sSub>
                            <m:sSubPr>
                              <m:ctrlPr>
                                <a:rPr lang="id-ID" i="1">
                                  <a:effectLst/>
                                  <a:latin typeface="Cambria Math"/>
                                  <a:ea typeface="Calibri" panose="020F0502020204030204" pitchFamily="34" charset="0"/>
                                  <a:cs typeface="Arial" panose="020B0604020202020204" pitchFamily="34" charset="0"/>
                                </a:rPr>
                              </m:ctrlPr>
                            </m:sSubPr>
                            <m:e>
                              <m:r>
                                <a:rPr lang="id-ID" i="1">
                                  <a:effectLst/>
                                  <a:latin typeface="Cambria Math" panose="02040503050406030204" pitchFamily="18" charset="0"/>
                                  <a:ea typeface="Calibri" panose="020F0502020204030204" pitchFamily="34" charset="0"/>
                                  <a:cs typeface="Arial" panose="020B0604020202020204" pitchFamily="34" charset="0"/>
                                </a:rPr>
                                <m:t>𝑋</m:t>
                              </m:r>
                            </m:e>
                            <m:sub>
                              <m:r>
                                <a:rPr lang="id-ID" i="1">
                                  <a:effectLst/>
                                  <a:latin typeface="Cambria Math" panose="02040503050406030204" pitchFamily="18" charset="0"/>
                                  <a:ea typeface="Calibri" panose="020F0502020204030204" pitchFamily="34" charset="0"/>
                                  <a:cs typeface="Arial" panose="020B0604020202020204" pitchFamily="34" charset="0"/>
                                </a:rPr>
                                <m:t>1</m:t>
                              </m:r>
                            </m:sub>
                          </m:sSub>
                        </m:num>
                        <m:den>
                          <m:sSub>
                            <m:sSubPr>
                              <m:ctrlPr>
                                <a:rPr lang="id-ID" i="1">
                                  <a:effectLst/>
                                  <a:latin typeface="Cambria Math"/>
                                  <a:ea typeface="Calibri" panose="020F0502020204030204" pitchFamily="34" charset="0"/>
                                  <a:cs typeface="Arial" panose="020B0604020202020204" pitchFamily="34" charset="0"/>
                                </a:rPr>
                              </m:ctrlPr>
                            </m:sSubPr>
                            <m:e>
                              <m:r>
                                <a:rPr lang="id-ID" i="1">
                                  <a:effectLst/>
                                  <a:latin typeface="Cambria Math" panose="02040503050406030204" pitchFamily="18" charset="0"/>
                                  <a:ea typeface="Calibri" panose="020F0502020204030204" pitchFamily="34" charset="0"/>
                                  <a:cs typeface="Arial" panose="020B0604020202020204" pitchFamily="34" charset="0"/>
                                </a:rPr>
                                <m:t>𝑛</m:t>
                              </m:r>
                            </m:e>
                            <m:sub>
                              <m:r>
                                <a:rPr lang="id-ID" i="1">
                                  <a:effectLst/>
                                  <a:latin typeface="Cambria Math" panose="02040503050406030204" pitchFamily="18" charset="0"/>
                                  <a:ea typeface="Calibri" panose="020F0502020204030204" pitchFamily="34" charset="0"/>
                                  <a:cs typeface="Arial" panose="020B0604020202020204" pitchFamily="34" charset="0"/>
                                </a:rPr>
                                <m:t>1</m:t>
                              </m:r>
                            </m:sub>
                          </m:sSub>
                        </m:den>
                      </m:f>
                      <m:r>
                        <a:rPr lang="id-ID" i="1">
                          <a:effectLst/>
                          <a:latin typeface="Cambria Math" panose="02040503050406030204" pitchFamily="18" charset="0"/>
                          <a:ea typeface="Calibri" panose="020F0502020204030204" pitchFamily="34" charset="0"/>
                          <a:cs typeface="Arial" panose="020B0604020202020204" pitchFamily="34" charset="0"/>
                        </a:rPr>
                        <m:t> </m:t>
                      </m:r>
                      <m:r>
                        <a:rPr lang="id-ID" i="1">
                          <a:effectLst/>
                          <a:latin typeface="Cambria Math" panose="02040503050406030204" pitchFamily="18" charset="0"/>
                          <a:ea typeface="Calibri" panose="020F0502020204030204" pitchFamily="34" charset="0"/>
                          <a:cs typeface="Arial" panose="020B0604020202020204" pitchFamily="34" charset="0"/>
                        </a:rPr>
                        <m:t>𝑑𝑎𝑛</m:t>
                      </m:r>
                      <m:r>
                        <a:rPr lang="id-ID" i="1">
                          <a:effectLst/>
                          <a:latin typeface="Cambria Math" panose="02040503050406030204" pitchFamily="18" charset="0"/>
                          <a:ea typeface="Calibri" panose="020F0502020204030204" pitchFamily="34" charset="0"/>
                          <a:cs typeface="Arial" panose="020B0604020202020204" pitchFamily="34" charset="0"/>
                        </a:rPr>
                        <m:t> </m:t>
                      </m:r>
                      <m:sSub>
                        <m:sSubPr>
                          <m:ctrlPr>
                            <a:rPr lang="id-ID" i="1">
                              <a:effectLst/>
                              <a:latin typeface="Cambria Math"/>
                              <a:ea typeface="Calibri" panose="020F0502020204030204" pitchFamily="34" charset="0"/>
                              <a:cs typeface="Arial" panose="020B0604020202020204" pitchFamily="34" charset="0"/>
                            </a:rPr>
                          </m:ctrlPr>
                        </m:sSubPr>
                        <m:e>
                          <m:r>
                            <a:rPr lang="id-ID" i="1">
                              <a:effectLst/>
                              <a:latin typeface="Cambria Math" panose="02040503050406030204" pitchFamily="18" charset="0"/>
                              <a:ea typeface="Calibri" panose="020F0502020204030204" pitchFamily="34" charset="0"/>
                              <a:cs typeface="Arial" panose="020B0604020202020204" pitchFamily="34" charset="0"/>
                            </a:rPr>
                            <m:t>𝑃</m:t>
                          </m:r>
                        </m:e>
                        <m:sub>
                          <m:r>
                            <a:rPr lang="id-ID" i="1">
                              <a:effectLst/>
                              <a:latin typeface="Cambria Math" panose="02040503050406030204" pitchFamily="18" charset="0"/>
                              <a:ea typeface="Calibri" panose="020F0502020204030204" pitchFamily="34" charset="0"/>
                              <a:cs typeface="Arial" panose="020B0604020202020204" pitchFamily="34" charset="0"/>
                            </a:rPr>
                            <m:t>2</m:t>
                          </m:r>
                        </m:sub>
                      </m:sSub>
                      <m:r>
                        <a:rPr lang="id-ID" i="1">
                          <a:effectLst/>
                          <a:latin typeface="Cambria Math" panose="02040503050406030204" pitchFamily="18" charset="0"/>
                          <a:ea typeface="Calibri" panose="020F0502020204030204" pitchFamily="34" charset="0"/>
                          <a:cs typeface="Arial" panose="020B0604020202020204" pitchFamily="34" charset="0"/>
                        </a:rPr>
                        <m:t>= </m:t>
                      </m:r>
                      <m:f>
                        <m:fPr>
                          <m:ctrlPr>
                            <a:rPr lang="id-ID" i="1">
                              <a:effectLst/>
                              <a:latin typeface="Cambria Math"/>
                              <a:ea typeface="Calibri" panose="020F0502020204030204" pitchFamily="34" charset="0"/>
                              <a:cs typeface="Arial" panose="020B0604020202020204" pitchFamily="34" charset="0"/>
                            </a:rPr>
                          </m:ctrlPr>
                        </m:fPr>
                        <m:num>
                          <m:sSub>
                            <m:sSubPr>
                              <m:ctrlPr>
                                <a:rPr lang="id-ID" i="1">
                                  <a:effectLst/>
                                  <a:latin typeface="Cambria Math"/>
                                  <a:ea typeface="Calibri" panose="020F0502020204030204" pitchFamily="34" charset="0"/>
                                  <a:cs typeface="Arial" panose="020B0604020202020204" pitchFamily="34" charset="0"/>
                                </a:rPr>
                              </m:ctrlPr>
                            </m:sSubPr>
                            <m:e>
                              <m:r>
                                <a:rPr lang="id-ID" i="1">
                                  <a:effectLst/>
                                  <a:latin typeface="Cambria Math" panose="02040503050406030204" pitchFamily="18" charset="0"/>
                                  <a:ea typeface="Calibri" panose="020F0502020204030204" pitchFamily="34" charset="0"/>
                                  <a:cs typeface="Arial" panose="020B0604020202020204" pitchFamily="34" charset="0"/>
                                </a:rPr>
                                <m:t>𝑋</m:t>
                              </m:r>
                            </m:e>
                            <m:sub>
                              <m:r>
                                <a:rPr lang="id-ID" i="1">
                                  <a:effectLst/>
                                  <a:latin typeface="Cambria Math" panose="02040503050406030204" pitchFamily="18" charset="0"/>
                                  <a:ea typeface="Calibri" panose="020F0502020204030204" pitchFamily="34" charset="0"/>
                                  <a:cs typeface="Arial" panose="020B0604020202020204" pitchFamily="34" charset="0"/>
                                </a:rPr>
                                <m:t>2</m:t>
                              </m:r>
                            </m:sub>
                          </m:sSub>
                        </m:num>
                        <m:den>
                          <m:sSub>
                            <m:sSubPr>
                              <m:ctrlPr>
                                <a:rPr lang="id-ID" i="1">
                                  <a:effectLst/>
                                  <a:latin typeface="Cambria Math"/>
                                  <a:ea typeface="Calibri" panose="020F0502020204030204" pitchFamily="34" charset="0"/>
                                  <a:cs typeface="Arial" panose="020B0604020202020204" pitchFamily="34" charset="0"/>
                                </a:rPr>
                              </m:ctrlPr>
                            </m:sSubPr>
                            <m:e>
                              <m:r>
                                <a:rPr lang="id-ID" i="1">
                                  <a:effectLst/>
                                  <a:latin typeface="Cambria Math" panose="02040503050406030204" pitchFamily="18" charset="0"/>
                                  <a:ea typeface="Calibri" panose="020F0502020204030204" pitchFamily="34" charset="0"/>
                                  <a:cs typeface="Arial" panose="020B0604020202020204" pitchFamily="34" charset="0"/>
                                </a:rPr>
                                <m:t>𝑛</m:t>
                              </m:r>
                            </m:e>
                            <m:sub>
                              <m:r>
                                <a:rPr lang="id-ID" i="1">
                                  <a:effectLst/>
                                  <a:latin typeface="Cambria Math" panose="02040503050406030204" pitchFamily="18" charset="0"/>
                                  <a:ea typeface="Calibri" panose="020F0502020204030204" pitchFamily="34" charset="0"/>
                                  <a:cs typeface="Arial" panose="020B0604020202020204" pitchFamily="34" charset="0"/>
                                </a:rPr>
                                <m:t>2</m:t>
                              </m:r>
                            </m:sub>
                          </m:sSub>
                        </m:den>
                      </m:f>
                    </m:oMath>
                  </m:oMathPara>
                </a14:m>
                <a:endParaRPr lang="id-ID"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id-ID" i="1">
                          <a:effectLst/>
                          <a:latin typeface="Cambria Math" panose="02040503050406030204" pitchFamily="18" charset="0"/>
                          <a:ea typeface="Calibri" panose="020F0502020204030204" pitchFamily="34" charset="0"/>
                          <a:cs typeface="Arial" panose="020B0604020202020204" pitchFamily="34" charset="0"/>
                        </a:rPr>
                        <m:t>𝑃</m:t>
                      </m:r>
                      <m:r>
                        <a:rPr lang="id-ID" i="1">
                          <a:effectLst/>
                          <a:latin typeface="Cambria Math" panose="02040503050406030204" pitchFamily="18" charset="0"/>
                          <a:ea typeface="Calibri" panose="020F0502020204030204" pitchFamily="34" charset="0"/>
                          <a:cs typeface="Arial" panose="020B0604020202020204" pitchFamily="34" charset="0"/>
                        </a:rPr>
                        <m:t> =</m:t>
                      </m:r>
                      <m:f>
                        <m:fPr>
                          <m:ctrlPr>
                            <a:rPr lang="id-ID" i="1">
                              <a:effectLst/>
                              <a:latin typeface="Cambria Math"/>
                              <a:ea typeface="Calibri" panose="020F0502020204030204" pitchFamily="34" charset="0"/>
                              <a:cs typeface="Arial" panose="020B0604020202020204" pitchFamily="34" charset="0"/>
                            </a:rPr>
                          </m:ctrlPr>
                        </m:fPr>
                        <m:num>
                          <m:sSub>
                            <m:sSubPr>
                              <m:ctrlPr>
                                <a:rPr lang="id-ID" i="1">
                                  <a:effectLst/>
                                  <a:latin typeface="Cambria Math"/>
                                  <a:ea typeface="Calibri" panose="020F0502020204030204" pitchFamily="34" charset="0"/>
                                  <a:cs typeface="Arial" panose="020B0604020202020204" pitchFamily="34" charset="0"/>
                                </a:rPr>
                              </m:ctrlPr>
                            </m:sSubPr>
                            <m:e>
                              <m:r>
                                <a:rPr lang="id-ID" i="1">
                                  <a:effectLst/>
                                  <a:latin typeface="Cambria Math" panose="02040503050406030204" pitchFamily="18" charset="0"/>
                                  <a:ea typeface="Calibri" panose="020F0502020204030204" pitchFamily="34" charset="0"/>
                                  <a:cs typeface="Arial" panose="020B0604020202020204" pitchFamily="34" charset="0"/>
                                </a:rPr>
                                <m:t>𝑋</m:t>
                              </m:r>
                            </m:e>
                            <m:sub>
                              <m:r>
                                <a:rPr lang="id-ID" i="1">
                                  <a:effectLst/>
                                  <a:latin typeface="Cambria Math" panose="02040503050406030204" pitchFamily="18" charset="0"/>
                                  <a:ea typeface="Calibri" panose="020F0502020204030204" pitchFamily="34" charset="0"/>
                                  <a:cs typeface="Arial" panose="020B0604020202020204" pitchFamily="34" charset="0"/>
                                </a:rPr>
                                <m:t>1</m:t>
                              </m:r>
                            </m:sub>
                          </m:sSub>
                          <m:r>
                            <a:rPr lang="id-ID" i="1">
                              <a:effectLst/>
                              <a:latin typeface="Cambria Math" panose="02040503050406030204" pitchFamily="18" charset="0"/>
                              <a:ea typeface="Calibri" panose="020F0502020204030204" pitchFamily="34" charset="0"/>
                              <a:cs typeface="Arial" panose="020B0604020202020204" pitchFamily="34" charset="0"/>
                            </a:rPr>
                            <m:t>+ </m:t>
                          </m:r>
                          <m:sSub>
                            <m:sSubPr>
                              <m:ctrlPr>
                                <a:rPr lang="id-ID" i="1">
                                  <a:effectLst/>
                                  <a:latin typeface="Cambria Math"/>
                                  <a:ea typeface="Calibri" panose="020F0502020204030204" pitchFamily="34" charset="0"/>
                                  <a:cs typeface="Arial" panose="020B0604020202020204" pitchFamily="34" charset="0"/>
                                </a:rPr>
                              </m:ctrlPr>
                            </m:sSubPr>
                            <m:e>
                              <m:r>
                                <a:rPr lang="id-ID" i="1">
                                  <a:effectLst/>
                                  <a:latin typeface="Cambria Math" panose="02040503050406030204" pitchFamily="18" charset="0"/>
                                  <a:ea typeface="Calibri" panose="020F0502020204030204" pitchFamily="34" charset="0"/>
                                  <a:cs typeface="Arial" panose="020B0604020202020204" pitchFamily="34" charset="0"/>
                                </a:rPr>
                                <m:t>𝑋</m:t>
                              </m:r>
                            </m:e>
                            <m:sub>
                              <m:r>
                                <a:rPr lang="id-ID" i="1">
                                  <a:effectLst/>
                                  <a:latin typeface="Cambria Math" panose="02040503050406030204" pitchFamily="18" charset="0"/>
                                  <a:ea typeface="Calibri" panose="020F0502020204030204" pitchFamily="34" charset="0"/>
                                  <a:cs typeface="Arial" panose="020B0604020202020204" pitchFamily="34" charset="0"/>
                                </a:rPr>
                                <m:t>2</m:t>
                              </m:r>
                            </m:sub>
                          </m:sSub>
                        </m:num>
                        <m:den>
                          <m:sSub>
                            <m:sSubPr>
                              <m:ctrlPr>
                                <a:rPr lang="id-ID" i="1">
                                  <a:effectLst/>
                                  <a:latin typeface="Cambria Math"/>
                                  <a:ea typeface="Calibri" panose="020F0502020204030204" pitchFamily="34" charset="0"/>
                                  <a:cs typeface="Arial" panose="020B0604020202020204" pitchFamily="34" charset="0"/>
                                </a:rPr>
                              </m:ctrlPr>
                            </m:sSubPr>
                            <m:e>
                              <m:r>
                                <a:rPr lang="id-ID" i="1">
                                  <a:effectLst/>
                                  <a:latin typeface="Cambria Math" panose="02040503050406030204" pitchFamily="18" charset="0"/>
                                  <a:ea typeface="Calibri" panose="020F0502020204030204" pitchFamily="34" charset="0"/>
                                  <a:cs typeface="Arial" panose="020B0604020202020204" pitchFamily="34" charset="0"/>
                                </a:rPr>
                                <m:t>𝑛</m:t>
                              </m:r>
                            </m:e>
                            <m:sub>
                              <m:r>
                                <a:rPr lang="id-ID" i="1">
                                  <a:effectLst/>
                                  <a:latin typeface="Cambria Math" panose="02040503050406030204" pitchFamily="18" charset="0"/>
                                  <a:ea typeface="Calibri" panose="020F0502020204030204" pitchFamily="34" charset="0"/>
                                  <a:cs typeface="Arial" panose="020B0604020202020204" pitchFamily="34" charset="0"/>
                                </a:rPr>
                                <m:t>1</m:t>
                              </m:r>
                            </m:sub>
                          </m:sSub>
                          <m:r>
                            <a:rPr lang="id-ID" i="1">
                              <a:effectLst/>
                              <a:latin typeface="Cambria Math" panose="02040503050406030204" pitchFamily="18" charset="0"/>
                              <a:ea typeface="Calibri" panose="020F0502020204030204" pitchFamily="34" charset="0"/>
                              <a:cs typeface="Arial" panose="020B0604020202020204" pitchFamily="34" charset="0"/>
                            </a:rPr>
                            <m:t>+ </m:t>
                          </m:r>
                          <m:sSub>
                            <m:sSubPr>
                              <m:ctrlPr>
                                <a:rPr lang="id-ID" i="1">
                                  <a:effectLst/>
                                  <a:latin typeface="Cambria Math"/>
                                  <a:ea typeface="Calibri" panose="020F0502020204030204" pitchFamily="34" charset="0"/>
                                  <a:cs typeface="Arial" panose="020B0604020202020204" pitchFamily="34" charset="0"/>
                                </a:rPr>
                              </m:ctrlPr>
                            </m:sSubPr>
                            <m:e>
                              <m:r>
                                <a:rPr lang="id-ID" i="1">
                                  <a:effectLst/>
                                  <a:latin typeface="Cambria Math" panose="02040503050406030204" pitchFamily="18" charset="0"/>
                                  <a:ea typeface="Calibri" panose="020F0502020204030204" pitchFamily="34" charset="0"/>
                                  <a:cs typeface="Arial" panose="020B0604020202020204" pitchFamily="34" charset="0"/>
                                </a:rPr>
                                <m:t>𝑛</m:t>
                              </m:r>
                            </m:e>
                            <m:sub>
                              <m:r>
                                <a:rPr lang="id-ID" i="1">
                                  <a:effectLst/>
                                  <a:latin typeface="Cambria Math" panose="02040503050406030204" pitchFamily="18" charset="0"/>
                                  <a:ea typeface="Calibri" panose="020F0502020204030204" pitchFamily="34" charset="0"/>
                                  <a:cs typeface="Arial" panose="020B0604020202020204" pitchFamily="34" charset="0"/>
                                </a:rPr>
                                <m:t>2</m:t>
                              </m:r>
                            </m:sub>
                          </m:sSub>
                        </m:den>
                      </m:f>
                      <m:r>
                        <a:rPr lang="id-ID" i="1">
                          <a:effectLst/>
                          <a:latin typeface="Cambria Math" panose="02040503050406030204" pitchFamily="18" charset="0"/>
                          <a:ea typeface="Calibri" panose="020F0502020204030204" pitchFamily="34" charset="0"/>
                          <a:cs typeface="Arial" panose="020B0604020202020204" pitchFamily="34" charset="0"/>
                        </a:rPr>
                        <m:t> </m:t>
                      </m:r>
                    </m:oMath>
                  </m:oMathPara>
                </a14:m>
                <a:endParaRPr lang="id-ID"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356360" y="552844"/>
                <a:ext cx="5989320" cy="3901324"/>
              </a:xfrm>
              <a:prstGeom prst="rect">
                <a:avLst/>
              </a:prstGeom>
              <a:blipFill rotWithShape="1">
                <a:blip r:embed="rId2"/>
                <a:stretch>
                  <a:fillRect/>
                </a:stretch>
              </a:blipFill>
            </p:spPr>
            <p:txBody>
              <a:bodyPr/>
              <a:lstStyle/>
              <a:p>
                <a:r>
                  <a:rPr lang="en-US">
                    <a:noFill/>
                  </a:rPr>
                  <a:t> </a:t>
                </a:r>
              </a:p>
            </p:txBody>
          </p:sp>
        </mc:Fallback>
      </mc:AlternateContent>
      <p:sp>
        <p:nvSpPr>
          <p:cNvPr id="6" name="Rectangle 5"/>
          <p:cNvSpPr>
            <a:spLocks noChangeArrowheads="1"/>
          </p:cNvSpPr>
          <p:nvPr/>
        </p:nvSpPr>
        <p:spPr bwMode="auto">
          <a:xfrm>
            <a:off x="10024075" y="6553200"/>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atinLnBrk="1"/>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extLst>
      <p:ext uri="{BB962C8B-B14F-4D97-AF65-F5344CB8AC3E}">
        <p14:creationId xmlns:p14="http://schemas.microsoft.com/office/powerpoint/2010/main" val="10875994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p:cNvSpPr txBox="1"/>
              <p:nvPr/>
            </p:nvSpPr>
            <p:spPr>
              <a:xfrm>
                <a:off x="1569720" y="129734"/>
                <a:ext cx="10149840" cy="7237815"/>
              </a:xfrm>
              <a:prstGeom prst="rect">
                <a:avLst/>
              </a:prstGeom>
              <a:noFill/>
            </p:spPr>
            <p:txBody>
              <a:bodyPr wrap="square" rtlCol="0">
                <a:spAutoFit/>
              </a:bodyPr>
              <a:lstStyle/>
              <a:p>
                <a:r>
                  <a:rPr lang="id-ID" sz="2400" b="1" dirty="0" smtClean="0">
                    <a:solidFill>
                      <a:srgbClr val="00B0F0"/>
                    </a:solidFill>
                    <a:latin typeface="Century Gothic" panose="020B0502020202020204" pitchFamily="34" charset="0"/>
                  </a:rPr>
                  <a:t>Contoh soal </a:t>
                </a:r>
                <a:r>
                  <a:rPr lang="en-US" sz="2400" b="1" dirty="0" smtClean="0">
                    <a:solidFill>
                      <a:srgbClr val="00B0F0"/>
                    </a:solidFill>
                    <a:latin typeface="Century Gothic" panose="020B0502020202020204" pitchFamily="34" charset="0"/>
                  </a:rPr>
                  <a:t> 6 :  </a:t>
                </a:r>
                <a:r>
                  <a:rPr lang="id-ID" sz="2400" b="1" dirty="0" smtClean="0">
                    <a:solidFill>
                      <a:srgbClr val="00B0F0"/>
                    </a:solidFill>
                    <a:latin typeface="Century Gothic" panose="020B0502020202020204" pitchFamily="34" charset="0"/>
                  </a:rPr>
                  <a:t>(Dua </a:t>
                </a:r>
                <a:r>
                  <a:rPr lang="id-ID" sz="2400" b="1" dirty="0">
                    <a:solidFill>
                      <a:srgbClr val="00B0F0"/>
                    </a:solidFill>
                    <a:latin typeface="Century Gothic" panose="020B0502020202020204" pitchFamily="34" charset="0"/>
                  </a:rPr>
                  <a:t>proporsi)</a:t>
                </a:r>
              </a:p>
              <a:p>
                <a:r>
                  <a:rPr lang="id-ID" sz="1400" dirty="0">
                    <a:latin typeface="Century Gothic" panose="020B0502020202020204" pitchFamily="34" charset="0"/>
                  </a:rPr>
                  <a:t/>
                </a:r>
                <a:br>
                  <a:rPr lang="id-ID" sz="1400" dirty="0">
                    <a:latin typeface="Century Gothic" panose="020B0502020202020204" pitchFamily="34" charset="0"/>
                  </a:rPr>
                </a:br>
                <a:r>
                  <a:rPr lang="id-ID" sz="1600" dirty="0">
                    <a:latin typeface="Century Gothic" panose="020B0502020202020204" pitchFamily="34" charset="0"/>
                  </a:rPr>
                  <a:t>Seorang ahli farmakologi mengadakan percobaan dua macam obat anti hipertensi. Obat pertama diberikan pada 100 ekor tikus dan ternyata 60 ekor menunjukkan perubahan tekanan darah. Obat kedua diberikan pada 150 ekor tikus dan ternyata 85 ekor berubah tekanan darahnya. Apakah ada perbedaan antara obat pertama dan obat kedua? Ujilah dengan derajat kebebasan 5%.</a:t>
                </a:r>
              </a:p>
              <a:p>
                <a:endParaRPr lang="id-ID" sz="1200" dirty="0">
                  <a:latin typeface="Century Gothic" panose="020B0502020202020204" pitchFamily="34" charset="0"/>
                </a:endParaRPr>
              </a:p>
              <a:p>
                <a:r>
                  <a:rPr lang="id-ID" b="1" dirty="0">
                    <a:latin typeface="Century Gothic" panose="020B0502020202020204" pitchFamily="34" charset="0"/>
                  </a:rPr>
                  <a:t>Penyelesaian:</a:t>
                </a:r>
              </a:p>
              <a:p>
                <a:r>
                  <a:rPr lang="id-ID" sz="1600" dirty="0">
                    <a:latin typeface="Century Gothic" panose="020B0502020202020204" pitchFamily="34" charset="0"/>
                  </a:rPr>
                  <a:t>Diketahui: n</a:t>
                </a:r>
                <a:r>
                  <a:rPr lang="id-ID" sz="1600" baseline="-25000" dirty="0">
                    <a:latin typeface="Century Gothic" panose="020B0502020202020204" pitchFamily="34" charset="0"/>
                  </a:rPr>
                  <a:t>1</a:t>
                </a:r>
                <a:r>
                  <a:rPr lang="id-ID" sz="1600" dirty="0">
                    <a:latin typeface="Century Gothic" panose="020B0502020202020204" pitchFamily="34" charset="0"/>
                  </a:rPr>
                  <a:t> = </a:t>
                </a:r>
                <a:r>
                  <a:rPr lang="id-ID" sz="1600" dirty="0" smtClean="0">
                    <a:latin typeface="Century Gothic" panose="020B0502020202020204" pitchFamily="34" charset="0"/>
                  </a:rPr>
                  <a:t>100</a:t>
                </a:r>
                <a:r>
                  <a:rPr lang="en-US" sz="1600" dirty="0" smtClean="0">
                    <a:latin typeface="Century Gothic" panose="020B0502020202020204" pitchFamily="34" charset="0"/>
                  </a:rPr>
                  <a:t>  </a:t>
                </a:r>
                <a:r>
                  <a:rPr lang="en-US" sz="1600" dirty="0">
                    <a:latin typeface="Century Gothic" panose="020B0502020202020204" pitchFamily="34" charset="0"/>
                  </a:rPr>
                  <a:t> </a:t>
                </a:r>
                <a:r>
                  <a:rPr lang="en-US" sz="1600" dirty="0" smtClean="0">
                    <a:latin typeface="Century Gothic" panose="020B0502020202020204" pitchFamily="34" charset="0"/>
                  </a:rPr>
                  <a:t> </a:t>
                </a:r>
                <a:r>
                  <a:rPr lang="id-ID" sz="1600" dirty="0" smtClean="0">
                    <a:latin typeface="Century Gothic" panose="020B0502020202020204" pitchFamily="34" charset="0"/>
                  </a:rPr>
                  <a:t>n</a:t>
                </a:r>
                <a:r>
                  <a:rPr lang="id-ID" sz="1600" baseline="-25000" dirty="0" smtClean="0">
                    <a:latin typeface="Century Gothic" panose="020B0502020202020204" pitchFamily="34" charset="0"/>
                  </a:rPr>
                  <a:t>2</a:t>
                </a:r>
                <a:r>
                  <a:rPr lang="id-ID" sz="1600" dirty="0" smtClean="0">
                    <a:latin typeface="Century Gothic" panose="020B0502020202020204" pitchFamily="34" charset="0"/>
                  </a:rPr>
                  <a:t> </a:t>
                </a:r>
                <a:r>
                  <a:rPr lang="id-ID" sz="1600" dirty="0">
                    <a:latin typeface="Century Gothic" panose="020B0502020202020204" pitchFamily="34" charset="0"/>
                  </a:rPr>
                  <a:t>= 150 	</a:t>
                </a:r>
                <a:r>
                  <a:rPr lang="en-US" sz="1600" dirty="0" smtClean="0">
                    <a:latin typeface="Century Gothic" panose="020B0502020202020204" pitchFamily="34" charset="0"/>
                  </a:rPr>
                  <a:t>X</a:t>
                </a:r>
                <a:r>
                  <a:rPr lang="id-ID" sz="1600" baseline="-25000" dirty="0" smtClean="0">
                    <a:latin typeface="Century Gothic" panose="020B0502020202020204" pitchFamily="34" charset="0"/>
                  </a:rPr>
                  <a:t>1</a:t>
                </a:r>
                <a:r>
                  <a:rPr lang="id-ID" sz="1600" dirty="0" smtClean="0">
                    <a:latin typeface="Century Gothic" panose="020B0502020202020204" pitchFamily="34" charset="0"/>
                  </a:rPr>
                  <a:t> </a:t>
                </a:r>
                <a:r>
                  <a:rPr lang="id-ID" sz="1600" dirty="0">
                    <a:latin typeface="Century Gothic" panose="020B0502020202020204" pitchFamily="34" charset="0"/>
                  </a:rPr>
                  <a:t>= 60 	</a:t>
                </a:r>
                <a:r>
                  <a:rPr lang="en-US" sz="1600" dirty="0" smtClean="0">
                    <a:latin typeface="Century Gothic" panose="020B0502020202020204" pitchFamily="34" charset="0"/>
                  </a:rPr>
                  <a:t>X</a:t>
                </a:r>
                <a:r>
                  <a:rPr lang="id-ID" sz="1600" baseline="-25000" dirty="0" smtClean="0">
                    <a:latin typeface="Century Gothic" panose="020B0502020202020204" pitchFamily="34" charset="0"/>
                  </a:rPr>
                  <a:t>2 </a:t>
                </a:r>
                <a:r>
                  <a:rPr lang="id-ID" sz="1600" dirty="0">
                    <a:latin typeface="Century Gothic" panose="020B0502020202020204" pitchFamily="34" charset="0"/>
                  </a:rPr>
                  <a:t>= 85 	α = 5% = 0,05</a:t>
                </a:r>
              </a:p>
              <a:p>
                <a:pPr lvl="0">
                  <a:spcBef>
                    <a:spcPts val="600"/>
                  </a:spcBef>
                </a:pPr>
                <a:r>
                  <a:rPr lang="id-ID" sz="1600" dirty="0">
                    <a:latin typeface="Century Gothic" panose="020B0502020202020204" pitchFamily="34" charset="0"/>
                  </a:rPr>
                  <a:t>Formulasi Hipotesis</a:t>
                </a:r>
                <a:r>
                  <a:rPr lang="id-ID" sz="1600" dirty="0" smtClean="0">
                    <a:latin typeface="Century Gothic" panose="020B0502020202020204" pitchFamily="34" charset="0"/>
                  </a:rPr>
                  <a:t>:</a:t>
                </a:r>
                <a:r>
                  <a:rPr lang="en-US" sz="1600" dirty="0" smtClean="0">
                    <a:latin typeface="Century Gothic" panose="020B0502020202020204" pitchFamily="34" charset="0"/>
                  </a:rPr>
                  <a:t> </a:t>
                </a:r>
                <a:r>
                  <a:rPr lang="en-US" sz="1600" dirty="0" err="1" smtClean="0">
                    <a:latin typeface="Century Gothic" panose="020B0502020202020204" pitchFamily="34" charset="0"/>
                  </a:rPr>
                  <a:t>Uji</a:t>
                </a:r>
                <a:r>
                  <a:rPr lang="en-US" sz="1600" dirty="0" smtClean="0">
                    <a:latin typeface="Century Gothic" panose="020B0502020202020204" pitchFamily="34" charset="0"/>
                  </a:rPr>
                  <a:t> 2 </a:t>
                </a:r>
                <a:r>
                  <a:rPr lang="en-US" sz="1600" dirty="0" err="1" smtClean="0">
                    <a:latin typeface="Century Gothic" panose="020B0502020202020204" pitchFamily="34" charset="0"/>
                  </a:rPr>
                  <a:t>arah</a:t>
                </a:r>
                <a:endParaRPr lang="id-ID" sz="1600" dirty="0">
                  <a:latin typeface="Century Gothic" panose="020B0502020202020204" pitchFamily="34" charset="0"/>
                </a:endParaRPr>
              </a:p>
              <a:p>
                <a:r>
                  <a:rPr lang="id-ID" sz="1600" dirty="0">
                    <a:latin typeface="Century Gothic" panose="020B0502020202020204" pitchFamily="34" charset="0"/>
                  </a:rPr>
                  <a:t>1</a:t>
                </a:r>
                <a:r>
                  <a:rPr lang="id-ID" sz="1600" dirty="0" smtClean="0">
                    <a:latin typeface="Century Gothic" panose="020B0502020202020204" pitchFamily="34" charset="0"/>
                  </a:rPr>
                  <a:t>)</a:t>
                </a:r>
                <a:r>
                  <a:rPr lang="en-US" sz="1600" dirty="0" smtClean="0">
                    <a:latin typeface="Century Gothic" panose="020B0502020202020204" pitchFamily="34" charset="0"/>
                  </a:rPr>
                  <a:t> </a:t>
                </a:r>
                <a:r>
                  <a:rPr lang="id-ID" sz="1600" dirty="0" smtClean="0">
                    <a:latin typeface="Century Gothic" panose="020B0502020202020204" pitchFamily="34" charset="0"/>
                  </a:rPr>
                  <a:t>H</a:t>
                </a:r>
                <a:r>
                  <a:rPr lang="id-ID" sz="1600" baseline="-25000" dirty="0" smtClean="0">
                    <a:latin typeface="Century Gothic" panose="020B0502020202020204" pitchFamily="34" charset="0"/>
                  </a:rPr>
                  <a:t>0</a:t>
                </a:r>
                <a:r>
                  <a:rPr lang="id-ID" sz="1600" dirty="0" smtClean="0">
                    <a:latin typeface="Century Gothic" panose="020B0502020202020204" pitchFamily="34" charset="0"/>
                  </a:rPr>
                  <a:t> </a:t>
                </a:r>
                <a:r>
                  <a:rPr lang="id-ID" sz="1600" dirty="0">
                    <a:latin typeface="Century Gothic" panose="020B0502020202020204" pitchFamily="34" charset="0"/>
                  </a:rPr>
                  <a:t>: P</a:t>
                </a:r>
                <a:r>
                  <a:rPr lang="id-ID" sz="1600" baseline="-25000" dirty="0">
                    <a:latin typeface="Century Gothic" panose="020B0502020202020204" pitchFamily="34" charset="0"/>
                  </a:rPr>
                  <a:t>1 </a:t>
                </a:r>
                <a:r>
                  <a:rPr lang="id-ID" sz="1600" dirty="0">
                    <a:latin typeface="Century Gothic" panose="020B0502020202020204" pitchFamily="34" charset="0"/>
                  </a:rPr>
                  <a:t>= P</a:t>
                </a:r>
                <a:r>
                  <a:rPr lang="id-ID" sz="1600" baseline="-25000" dirty="0">
                    <a:latin typeface="Century Gothic" panose="020B0502020202020204" pitchFamily="34" charset="0"/>
                  </a:rPr>
                  <a:t>2</a:t>
                </a:r>
                <a:r>
                  <a:rPr lang="id-ID" sz="1600" dirty="0">
                    <a:latin typeface="Century Gothic" panose="020B0502020202020204" pitchFamily="34" charset="0"/>
                  </a:rPr>
                  <a:t>	</a:t>
                </a:r>
                <a:r>
                  <a:rPr lang="en-US" sz="1600" dirty="0" smtClean="0">
                    <a:latin typeface="Century Gothic" panose="020B0502020202020204" pitchFamily="34" charset="0"/>
                  </a:rPr>
                  <a:t>     </a:t>
                </a:r>
                <a:r>
                  <a:rPr lang="id-ID" sz="1600" dirty="0" smtClean="0">
                    <a:latin typeface="Century Gothic" panose="020B0502020202020204" pitchFamily="34" charset="0"/>
                  </a:rPr>
                  <a:t>H</a:t>
                </a:r>
                <a:r>
                  <a:rPr lang="id-ID" sz="1600" baseline="-25000" dirty="0" smtClean="0">
                    <a:latin typeface="Century Gothic" panose="020B0502020202020204" pitchFamily="34" charset="0"/>
                  </a:rPr>
                  <a:t>0</a:t>
                </a:r>
                <a:r>
                  <a:rPr lang="id-ID" sz="1600" dirty="0" smtClean="0">
                    <a:latin typeface="Century Gothic" panose="020B0502020202020204" pitchFamily="34" charset="0"/>
                  </a:rPr>
                  <a:t> </a:t>
                </a:r>
                <a:r>
                  <a:rPr lang="id-ID" sz="1600" dirty="0">
                    <a:latin typeface="Century Gothic" panose="020B0502020202020204" pitchFamily="34" charset="0"/>
                  </a:rPr>
                  <a:t>: </a:t>
                </a:r>
                <a:r>
                  <a:rPr lang="id-ID" sz="1600" dirty="0" smtClean="0">
                    <a:latin typeface="Century Gothic" panose="020B0502020202020204" pitchFamily="34" charset="0"/>
                  </a:rPr>
                  <a:t>60</a:t>
                </a:r>
                <a:r>
                  <a:rPr lang="en-US" sz="1600" dirty="0" smtClean="0">
                    <a:latin typeface="Century Gothic" panose="020B0502020202020204" pitchFamily="34" charset="0"/>
                  </a:rPr>
                  <a:t>/100</a:t>
                </a:r>
                <a:r>
                  <a:rPr lang="id-ID" sz="1600" baseline="-25000" dirty="0" smtClean="0">
                    <a:latin typeface="Century Gothic" panose="020B0502020202020204" pitchFamily="34" charset="0"/>
                  </a:rPr>
                  <a:t> </a:t>
                </a:r>
                <a:r>
                  <a:rPr lang="id-ID" sz="1600" dirty="0">
                    <a:latin typeface="Century Gothic" panose="020B0502020202020204" pitchFamily="34" charset="0"/>
                  </a:rPr>
                  <a:t>= </a:t>
                </a:r>
                <a:r>
                  <a:rPr lang="id-ID" sz="1600" dirty="0" smtClean="0">
                    <a:latin typeface="Century Gothic" panose="020B0502020202020204" pitchFamily="34" charset="0"/>
                  </a:rPr>
                  <a:t>8</a:t>
                </a:r>
                <a:r>
                  <a:rPr lang="en-US" sz="1600" dirty="0" smtClean="0">
                    <a:latin typeface="Century Gothic" panose="020B0502020202020204" pitchFamily="34" charset="0"/>
                  </a:rPr>
                  <a:t>5/150</a:t>
                </a:r>
                <a:endParaRPr lang="id-ID" sz="1600" dirty="0">
                  <a:latin typeface="Century Gothic" panose="020B0502020202020204" pitchFamily="34" charset="0"/>
                </a:endParaRPr>
              </a:p>
              <a:p>
                <a:r>
                  <a:rPr lang="id-ID" sz="1600" dirty="0">
                    <a:latin typeface="Century Gothic" panose="020B0502020202020204" pitchFamily="34" charset="0"/>
                  </a:rPr>
                  <a:t>   </a:t>
                </a:r>
                <a:r>
                  <a:rPr lang="en-US" sz="1600" dirty="0" smtClean="0">
                    <a:latin typeface="Century Gothic" panose="020B0502020202020204" pitchFamily="34" charset="0"/>
                  </a:rPr>
                  <a:t> </a:t>
                </a:r>
                <a:r>
                  <a:rPr lang="id-ID" sz="1600" dirty="0" smtClean="0">
                    <a:latin typeface="Century Gothic" panose="020B0502020202020204" pitchFamily="34" charset="0"/>
                  </a:rPr>
                  <a:t>Ha </a:t>
                </a:r>
                <a:r>
                  <a:rPr lang="id-ID" sz="1600" dirty="0">
                    <a:latin typeface="Century Gothic" panose="020B0502020202020204" pitchFamily="34" charset="0"/>
                  </a:rPr>
                  <a:t>: P</a:t>
                </a:r>
                <a:r>
                  <a:rPr lang="id-ID" sz="1600" baseline="-25000" dirty="0">
                    <a:latin typeface="Century Gothic" panose="020B0502020202020204" pitchFamily="34" charset="0"/>
                  </a:rPr>
                  <a:t>1</a:t>
                </a:r>
                <a:r>
                  <a:rPr lang="id-ID" sz="1600" dirty="0">
                    <a:latin typeface="Century Gothic" panose="020B0502020202020204" pitchFamily="34" charset="0"/>
                  </a:rPr>
                  <a:t> ≠ P</a:t>
                </a:r>
                <a:r>
                  <a:rPr lang="id-ID" sz="1600" baseline="-25000" dirty="0">
                    <a:latin typeface="Century Gothic" panose="020B0502020202020204" pitchFamily="34" charset="0"/>
                  </a:rPr>
                  <a:t>2 </a:t>
                </a:r>
                <a:r>
                  <a:rPr lang="id-ID" sz="1600" dirty="0">
                    <a:latin typeface="Century Gothic" panose="020B0502020202020204" pitchFamily="34" charset="0"/>
                  </a:rPr>
                  <a:t>    </a:t>
                </a:r>
                <a:r>
                  <a:rPr lang="en-US" sz="1600" dirty="0" smtClean="0">
                    <a:latin typeface="Century Gothic" panose="020B0502020202020204" pitchFamily="34" charset="0"/>
                  </a:rPr>
                  <a:t>  </a:t>
                </a:r>
                <a:r>
                  <a:rPr lang="id-ID" sz="1600" dirty="0" smtClean="0">
                    <a:latin typeface="Century Gothic" panose="020B0502020202020204" pitchFamily="34" charset="0"/>
                  </a:rPr>
                  <a:t> H</a:t>
                </a:r>
                <a:r>
                  <a:rPr lang="id-ID" sz="1600" baseline="-25000" dirty="0" smtClean="0"/>
                  <a:t>a</a:t>
                </a:r>
                <a:r>
                  <a:rPr lang="id-ID" sz="1600" dirty="0" smtClean="0">
                    <a:latin typeface="Century Gothic" panose="020B0502020202020204" pitchFamily="34" charset="0"/>
                  </a:rPr>
                  <a:t> </a:t>
                </a:r>
                <a:r>
                  <a:rPr lang="id-ID" sz="1600" dirty="0">
                    <a:latin typeface="Century Gothic" panose="020B0502020202020204" pitchFamily="34" charset="0"/>
                  </a:rPr>
                  <a:t>: </a:t>
                </a:r>
                <a:r>
                  <a:rPr lang="id-ID" sz="1600" dirty="0" smtClean="0">
                    <a:latin typeface="Century Gothic" panose="020B0502020202020204" pitchFamily="34" charset="0"/>
                  </a:rPr>
                  <a:t>60</a:t>
                </a:r>
                <a:r>
                  <a:rPr lang="en-US" sz="1600" dirty="0" smtClean="0">
                    <a:latin typeface="Century Gothic" panose="020B0502020202020204" pitchFamily="34" charset="0"/>
                  </a:rPr>
                  <a:t>/100</a:t>
                </a:r>
                <a:r>
                  <a:rPr lang="id-ID" sz="1600" dirty="0" smtClean="0">
                    <a:latin typeface="Century Gothic" panose="020B0502020202020204" pitchFamily="34" charset="0"/>
                  </a:rPr>
                  <a:t> </a:t>
                </a:r>
                <a:r>
                  <a:rPr lang="id-ID" sz="1600" dirty="0">
                    <a:latin typeface="Century Gothic" panose="020B0502020202020204" pitchFamily="34" charset="0"/>
                  </a:rPr>
                  <a:t>≠ </a:t>
                </a:r>
                <a:r>
                  <a:rPr lang="id-ID" sz="1600" dirty="0" smtClean="0">
                    <a:latin typeface="Century Gothic" panose="020B0502020202020204" pitchFamily="34" charset="0"/>
                  </a:rPr>
                  <a:t>85</a:t>
                </a:r>
                <a:r>
                  <a:rPr lang="en-US" sz="1600" dirty="0" smtClean="0">
                    <a:latin typeface="Century Gothic" panose="020B0502020202020204" pitchFamily="34" charset="0"/>
                  </a:rPr>
                  <a:t>/150</a:t>
                </a:r>
                <a:endParaRPr lang="id-ID" sz="1600" dirty="0">
                  <a:latin typeface="Century Gothic" panose="020B0502020202020204" pitchFamily="34" charset="0"/>
                </a:endParaRPr>
              </a:p>
              <a:p>
                <a:pPr lvl="0"/>
                <a:r>
                  <a:rPr lang="id-ID" sz="1600" dirty="0">
                    <a:latin typeface="Century Gothic" panose="020B0502020202020204" pitchFamily="34" charset="0"/>
                  </a:rPr>
                  <a:t>2) Taraf nyata dan nilai Z </a:t>
                </a:r>
                <a:r>
                  <a:rPr lang="id-ID" sz="1600" dirty="0" smtClean="0">
                    <a:latin typeface="Century Gothic" panose="020B0502020202020204" pitchFamily="34" charset="0"/>
                  </a:rPr>
                  <a:t>tabel</a:t>
                </a:r>
                <a:r>
                  <a:rPr lang="en-US" sz="1600" dirty="0" smtClean="0">
                    <a:latin typeface="Century Gothic" panose="020B0502020202020204" pitchFamily="34" charset="0"/>
                  </a:rPr>
                  <a:t> </a:t>
                </a:r>
                <a:r>
                  <a:rPr lang="id-ID" sz="1600" dirty="0" smtClean="0">
                    <a:latin typeface="Century Gothic" panose="020B0502020202020204" pitchFamily="34" charset="0"/>
                  </a:rPr>
                  <a:t>: α</a:t>
                </a:r>
                <a:r>
                  <a:rPr lang="en-US" sz="1600" dirty="0" smtClean="0">
                    <a:latin typeface="Century Gothic" panose="020B0502020202020204" pitchFamily="34" charset="0"/>
                  </a:rPr>
                  <a:t>/2</a:t>
                </a:r>
                <a:r>
                  <a:rPr lang="id-ID" sz="1600" dirty="0" smtClean="0">
                    <a:latin typeface="Century Gothic" panose="020B0502020202020204" pitchFamily="34" charset="0"/>
                  </a:rPr>
                  <a:t> =</a:t>
                </a:r>
                <a:r>
                  <a:rPr lang="en-US" sz="1600" dirty="0" smtClean="0">
                    <a:latin typeface="Century Gothic" panose="020B0502020202020204" pitchFamily="34" charset="0"/>
                  </a:rPr>
                  <a:t>2,</a:t>
                </a:r>
                <a:r>
                  <a:rPr lang="id-ID" sz="1600" dirty="0" smtClean="0">
                    <a:latin typeface="Century Gothic" panose="020B0502020202020204" pitchFamily="34" charset="0"/>
                  </a:rPr>
                  <a:t> </a:t>
                </a:r>
                <a:r>
                  <a:rPr lang="id-ID" sz="1600" dirty="0">
                    <a:latin typeface="Century Gothic" panose="020B0502020202020204" pitchFamily="34" charset="0"/>
                  </a:rPr>
                  <a:t>5% = </a:t>
                </a:r>
                <a:r>
                  <a:rPr lang="id-ID" sz="1600" dirty="0" smtClean="0">
                    <a:latin typeface="Century Gothic" panose="020B0502020202020204" pitchFamily="34" charset="0"/>
                  </a:rPr>
                  <a:t>0,0</a:t>
                </a:r>
                <a:r>
                  <a:rPr lang="en-US" sz="1600" dirty="0" smtClean="0">
                    <a:latin typeface="Century Gothic" panose="020B0502020202020204" pitchFamily="34" charset="0"/>
                  </a:rPr>
                  <a:t>2</a:t>
                </a:r>
                <a:r>
                  <a:rPr lang="id-ID" sz="1600" dirty="0" smtClean="0">
                    <a:latin typeface="Century Gothic" panose="020B0502020202020204" pitchFamily="34" charset="0"/>
                  </a:rPr>
                  <a:t>5 </a:t>
                </a:r>
                <a:r>
                  <a:rPr lang="id-ID" sz="1600" dirty="0">
                    <a:latin typeface="Century Gothic" panose="020B0502020202020204" pitchFamily="34" charset="0"/>
                  </a:rPr>
                  <a:t>maka </a:t>
                </a:r>
                <a:r>
                  <a:rPr lang="id-ID" sz="1600" dirty="0" smtClean="0">
                    <a:latin typeface="Century Gothic" panose="020B0502020202020204" pitchFamily="34" charset="0"/>
                  </a:rPr>
                  <a:t>Z</a:t>
                </a:r>
                <a:r>
                  <a:rPr lang="id-ID" sz="1600" baseline="-25000" dirty="0" smtClean="0">
                    <a:latin typeface="Century Gothic" panose="020B0502020202020204" pitchFamily="34" charset="0"/>
                  </a:rPr>
                  <a:t>0,0</a:t>
                </a:r>
                <a:r>
                  <a:rPr lang="en-US" sz="1600" baseline="-25000" dirty="0" smtClean="0">
                    <a:latin typeface="Century Gothic" panose="020B0502020202020204" pitchFamily="34" charset="0"/>
                  </a:rPr>
                  <a:t>2</a:t>
                </a:r>
                <a:r>
                  <a:rPr lang="id-ID" sz="1600" baseline="-25000" dirty="0" smtClean="0">
                    <a:latin typeface="Century Gothic" panose="020B0502020202020204" pitchFamily="34" charset="0"/>
                  </a:rPr>
                  <a:t>5 </a:t>
                </a:r>
                <a:r>
                  <a:rPr lang="id-ID" sz="1600" dirty="0">
                    <a:latin typeface="Century Gothic" panose="020B0502020202020204" pitchFamily="34" charset="0"/>
                  </a:rPr>
                  <a:t>= </a:t>
                </a:r>
                <a:r>
                  <a:rPr lang="id-ID" sz="1600" dirty="0" smtClean="0">
                    <a:latin typeface="Century Gothic" panose="020B0502020202020204" pitchFamily="34" charset="0"/>
                  </a:rPr>
                  <a:t>1,96</a:t>
                </a:r>
                <a:r>
                  <a:rPr lang="en-US" sz="1600" dirty="0" smtClean="0">
                    <a:latin typeface="Century Gothic" panose="020B0502020202020204" pitchFamily="34" charset="0"/>
                  </a:rPr>
                  <a:t>  </a:t>
                </a:r>
                <a:endParaRPr lang="id-ID" sz="1600" dirty="0">
                  <a:latin typeface="Century Gothic" panose="020B0502020202020204" pitchFamily="34" charset="0"/>
                </a:endParaRPr>
              </a:p>
              <a:p>
                <a:pPr lvl="0"/>
                <a:r>
                  <a:rPr lang="id-ID" sz="1600" dirty="0">
                    <a:latin typeface="Century Gothic" panose="020B0502020202020204" pitchFamily="34" charset="0"/>
                  </a:rPr>
                  <a:t>3) Kriteria Pengujian:</a:t>
                </a:r>
              </a:p>
              <a:p>
                <a:r>
                  <a:rPr lang="en-US" sz="1600" dirty="0" smtClean="0">
                    <a:latin typeface="Century Gothic" panose="020B0502020202020204" pitchFamily="34" charset="0"/>
                  </a:rPr>
                  <a:t>    </a:t>
                </a:r>
                <a:r>
                  <a:rPr lang="id-ID" sz="1600" dirty="0" smtClean="0">
                    <a:latin typeface="Century Gothic" panose="020B0502020202020204" pitchFamily="34" charset="0"/>
                  </a:rPr>
                  <a:t>H</a:t>
                </a:r>
                <a:r>
                  <a:rPr lang="id-ID" sz="1600" baseline="-25000" dirty="0" smtClean="0">
                    <a:latin typeface="Century Gothic" panose="020B0502020202020204" pitchFamily="34" charset="0"/>
                  </a:rPr>
                  <a:t>0</a:t>
                </a:r>
                <a:r>
                  <a:rPr lang="id-ID" sz="1600" dirty="0" smtClean="0">
                    <a:latin typeface="Century Gothic" panose="020B0502020202020204" pitchFamily="34" charset="0"/>
                  </a:rPr>
                  <a:t> </a:t>
                </a:r>
                <a:r>
                  <a:rPr lang="id-ID" sz="1600" dirty="0">
                    <a:latin typeface="Century Gothic" panose="020B0502020202020204" pitchFamily="34" charset="0"/>
                  </a:rPr>
                  <a:t>diterima jika –1,96 </a:t>
                </a:r>
                <a:r>
                  <a:rPr lang="id-ID" sz="1600" baseline="-25000" dirty="0">
                    <a:latin typeface="Century Gothic" panose="020B0502020202020204" pitchFamily="34" charset="0"/>
                  </a:rPr>
                  <a:t> </a:t>
                </a:r>
                <a:r>
                  <a:rPr lang="id-ID" sz="1600" dirty="0">
                    <a:latin typeface="Century Gothic" panose="020B0502020202020204" pitchFamily="34" charset="0"/>
                  </a:rPr>
                  <a:t>≤ Z</a:t>
                </a:r>
                <a:r>
                  <a:rPr lang="id-ID" sz="1600" baseline="-25000" dirty="0">
                    <a:latin typeface="Century Gothic" panose="020B0502020202020204" pitchFamily="34" charset="0"/>
                  </a:rPr>
                  <a:t>0</a:t>
                </a:r>
                <a:r>
                  <a:rPr lang="id-ID" sz="1600" dirty="0">
                    <a:latin typeface="Century Gothic" panose="020B0502020202020204" pitchFamily="34" charset="0"/>
                  </a:rPr>
                  <a:t> ≤ 1,96</a:t>
                </a:r>
              </a:p>
              <a:p>
                <a:r>
                  <a:rPr lang="en-US" sz="1600" dirty="0" smtClean="0">
                    <a:latin typeface="Century Gothic" panose="020B0502020202020204" pitchFamily="34" charset="0"/>
                  </a:rPr>
                  <a:t>    </a:t>
                </a:r>
                <a:r>
                  <a:rPr lang="id-ID" sz="1600" dirty="0" smtClean="0">
                    <a:latin typeface="Century Gothic" panose="020B0502020202020204" pitchFamily="34" charset="0"/>
                  </a:rPr>
                  <a:t>H</a:t>
                </a:r>
                <a:r>
                  <a:rPr lang="id-ID" sz="1600" baseline="-25000" dirty="0" smtClean="0">
                    <a:latin typeface="Century Gothic" panose="020B0502020202020204" pitchFamily="34" charset="0"/>
                  </a:rPr>
                  <a:t>0</a:t>
                </a:r>
                <a:r>
                  <a:rPr lang="id-ID" sz="1600" dirty="0" smtClean="0">
                    <a:latin typeface="Century Gothic" panose="020B0502020202020204" pitchFamily="34" charset="0"/>
                  </a:rPr>
                  <a:t> </a:t>
                </a:r>
                <a:r>
                  <a:rPr lang="id-ID" sz="1600" dirty="0">
                    <a:latin typeface="Century Gothic" panose="020B0502020202020204" pitchFamily="34" charset="0"/>
                  </a:rPr>
                  <a:t>ditolak jika berada pada Z</a:t>
                </a:r>
                <a:r>
                  <a:rPr lang="id-ID" sz="1600" baseline="-25000" dirty="0">
                    <a:latin typeface="Century Gothic" panose="020B0502020202020204" pitchFamily="34" charset="0"/>
                  </a:rPr>
                  <a:t>0</a:t>
                </a:r>
                <a:r>
                  <a:rPr lang="id-ID" sz="1600" dirty="0">
                    <a:latin typeface="Century Gothic" panose="020B0502020202020204" pitchFamily="34" charset="0"/>
                  </a:rPr>
                  <a:t> &lt; -1,96 atau Z</a:t>
                </a:r>
                <a:r>
                  <a:rPr lang="id-ID" sz="1600" baseline="-25000" dirty="0">
                    <a:latin typeface="Century Gothic" panose="020B0502020202020204" pitchFamily="34" charset="0"/>
                  </a:rPr>
                  <a:t>0</a:t>
                </a:r>
                <a:r>
                  <a:rPr lang="id-ID" sz="1600" dirty="0">
                    <a:latin typeface="Century Gothic" panose="020B0502020202020204" pitchFamily="34" charset="0"/>
                  </a:rPr>
                  <a:t> &gt;1,96</a:t>
                </a:r>
              </a:p>
              <a:p>
                <a:pPr lvl="0"/>
                <a:r>
                  <a:rPr lang="id-ID" sz="1600" dirty="0">
                    <a:latin typeface="Century Gothic" panose="020B0502020202020204" pitchFamily="34" charset="0"/>
                  </a:rPr>
                  <a:t>4) Uji Statistik</a:t>
                </a:r>
              </a:p>
              <a:p>
                <a:pPr/>
                <a14:m>
                  <m:oMathPara xmlns:m="http://schemas.openxmlformats.org/officeDocument/2006/math">
                    <m:oMathParaPr>
                      <m:jc m:val="centerGroup"/>
                    </m:oMathParaPr>
                    <m:oMath xmlns:m="http://schemas.openxmlformats.org/officeDocument/2006/math">
                      <m:sSub>
                        <m:sSubPr>
                          <m:ctrlPr>
                            <a:rPr lang="id-ID" sz="1600" i="1">
                              <a:latin typeface="Cambria Math"/>
                            </a:rPr>
                          </m:ctrlPr>
                        </m:sSubPr>
                        <m:e>
                          <m:r>
                            <a:rPr lang="id-ID" sz="1600" i="1">
                              <a:latin typeface="Cambria Math" panose="02040503050406030204" pitchFamily="18" charset="0"/>
                            </a:rPr>
                            <m:t>𝑃</m:t>
                          </m:r>
                        </m:e>
                        <m:sub>
                          <m:r>
                            <a:rPr lang="id-ID" sz="1600" i="1">
                              <a:latin typeface="Cambria Math" panose="02040503050406030204" pitchFamily="18" charset="0"/>
                            </a:rPr>
                            <m:t>1</m:t>
                          </m:r>
                        </m:sub>
                      </m:sSub>
                      <m:r>
                        <a:rPr lang="id-ID" sz="1600" i="1">
                          <a:latin typeface="Cambria Math" panose="02040503050406030204" pitchFamily="18" charset="0"/>
                        </a:rPr>
                        <m:t>=</m:t>
                      </m:r>
                      <m:f>
                        <m:fPr>
                          <m:ctrlPr>
                            <a:rPr lang="id-ID" sz="1600" i="1">
                              <a:latin typeface="Cambria Math"/>
                            </a:rPr>
                          </m:ctrlPr>
                        </m:fPr>
                        <m:num>
                          <m:r>
                            <a:rPr lang="id-ID" sz="1600" i="1">
                              <a:latin typeface="Cambria Math" panose="02040503050406030204" pitchFamily="18" charset="0"/>
                            </a:rPr>
                            <m:t>60</m:t>
                          </m:r>
                        </m:num>
                        <m:den>
                          <m:r>
                            <a:rPr lang="id-ID" sz="1600" i="1">
                              <a:latin typeface="Cambria Math" panose="02040503050406030204" pitchFamily="18" charset="0"/>
                            </a:rPr>
                            <m:t>100</m:t>
                          </m:r>
                        </m:den>
                      </m:f>
                      <m:r>
                        <a:rPr lang="id-ID" sz="1600" i="1">
                          <a:latin typeface="Cambria Math" panose="02040503050406030204" pitchFamily="18" charset="0"/>
                        </a:rPr>
                        <m:t>=0,6        </m:t>
                      </m:r>
                      <m:r>
                        <a:rPr lang="en-US" sz="1600" b="0" i="1" smtClean="0">
                          <a:latin typeface="Cambria Math"/>
                        </a:rPr>
                        <m:t>            </m:t>
                      </m:r>
                      <m:r>
                        <a:rPr lang="id-ID" sz="1600" i="1">
                          <a:latin typeface="Cambria Math" panose="02040503050406030204" pitchFamily="18" charset="0"/>
                        </a:rPr>
                        <m:t>   </m:t>
                      </m:r>
                      <m:sSub>
                        <m:sSubPr>
                          <m:ctrlPr>
                            <a:rPr lang="id-ID" sz="1600" i="1">
                              <a:latin typeface="Cambria Math"/>
                            </a:rPr>
                          </m:ctrlPr>
                        </m:sSubPr>
                        <m:e>
                          <m:r>
                            <a:rPr lang="id-ID" sz="1600" i="1">
                              <a:latin typeface="Cambria Math" panose="02040503050406030204" pitchFamily="18" charset="0"/>
                            </a:rPr>
                            <m:t>𝑃</m:t>
                          </m:r>
                        </m:e>
                        <m:sub>
                          <m:r>
                            <a:rPr lang="id-ID" sz="1600" i="1">
                              <a:latin typeface="Cambria Math" panose="02040503050406030204" pitchFamily="18" charset="0"/>
                            </a:rPr>
                            <m:t>2</m:t>
                          </m:r>
                        </m:sub>
                      </m:sSub>
                      <m:r>
                        <a:rPr lang="id-ID" sz="1600" i="1">
                          <a:latin typeface="Cambria Math" panose="02040503050406030204" pitchFamily="18" charset="0"/>
                        </a:rPr>
                        <m:t>=</m:t>
                      </m:r>
                      <m:f>
                        <m:fPr>
                          <m:ctrlPr>
                            <a:rPr lang="id-ID" sz="1600" i="1">
                              <a:latin typeface="Cambria Math"/>
                            </a:rPr>
                          </m:ctrlPr>
                        </m:fPr>
                        <m:num>
                          <m:r>
                            <a:rPr lang="id-ID" sz="1600" i="1">
                              <a:latin typeface="Cambria Math" panose="02040503050406030204" pitchFamily="18" charset="0"/>
                            </a:rPr>
                            <m:t>85</m:t>
                          </m:r>
                        </m:num>
                        <m:den>
                          <m:r>
                            <a:rPr lang="id-ID" sz="1600" i="1">
                              <a:latin typeface="Cambria Math" panose="02040503050406030204" pitchFamily="18" charset="0"/>
                            </a:rPr>
                            <m:t>150</m:t>
                          </m:r>
                        </m:den>
                      </m:f>
                      <m:r>
                        <a:rPr lang="id-ID" sz="1600" i="1">
                          <a:latin typeface="Cambria Math" panose="02040503050406030204" pitchFamily="18" charset="0"/>
                        </a:rPr>
                        <m:t>=0,56</m:t>
                      </m:r>
                    </m:oMath>
                  </m:oMathPara>
                </a14:m>
                <a:endParaRPr lang="id-ID" sz="1600" dirty="0">
                  <a:latin typeface="Century Gothic" panose="020B0502020202020204" pitchFamily="34" charset="0"/>
                </a:endParaRPr>
              </a:p>
              <a:p>
                <a:pPr/>
                <a14:m>
                  <m:oMathPara xmlns:m="http://schemas.openxmlformats.org/officeDocument/2006/math">
                    <m:oMathParaPr>
                      <m:jc m:val="centerGroup"/>
                    </m:oMathParaPr>
                    <m:oMath xmlns:m="http://schemas.openxmlformats.org/officeDocument/2006/math">
                      <m:r>
                        <a:rPr lang="id-ID" sz="1600" i="1">
                          <a:latin typeface="Cambria Math" panose="02040503050406030204" pitchFamily="18" charset="0"/>
                        </a:rPr>
                        <m:t>𝑃</m:t>
                      </m:r>
                      <m:r>
                        <a:rPr lang="id-ID" sz="1600" i="1">
                          <a:latin typeface="Cambria Math" panose="02040503050406030204" pitchFamily="18" charset="0"/>
                        </a:rPr>
                        <m:t>=</m:t>
                      </m:r>
                      <m:f>
                        <m:fPr>
                          <m:ctrlPr>
                            <a:rPr lang="id-ID" sz="1600" i="1">
                              <a:latin typeface="Cambria Math"/>
                            </a:rPr>
                          </m:ctrlPr>
                        </m:fPr>
                        <m:num>
                          <m:r>
                            <a:rPr lang="id-ID" sz="1600" i="1">
                              <a:latin typeface="Cambria Math" panose="02040503050406030204" pitchFamily="18" charset="0"/>
                            </a:rPr>
                            <m:t>60+85</m:t>
                          </m:r>
                        </m:num>
                        <m:den>
                          <m:r>
                            <a:rPr lang="id-ID" sz="1600" i="1">
                              <a:latin typeface="Cambria Math" panose="02040503050406030204" pitchFamily="18" charset="0"/>
                            </a:rPr>
                            <m:t>100+150</m:t>
                          </m:r>
                        </m:den>
                      </m:f>
                      <m:r>
                        <a:rPr lang="id-ID" sz="1600" i="1">
                          <a:latin typeface="Cambria Math" panose="02040503050406030204" pitchFamily="18" charset="0"/>
                        </a:rPr>
                        <m:t>=0,58             </m:t>
                      </m:r>
                      <m:r>
                        <a:rPr lang="id-ID" sz="1600" i="1">
                          <a:latin typeface="Cambria Math" panose="02040503050406030204" pitchFamily="18" charset="0"/>
                        </a:rPr>
                        <m:t>𝑞</m:t>
                      </m:r>
                      <m:r>
                        <a:rPr lang="id-ID" sz="1600" i="1">
                          <a:latin typeface="Cambria Math" panose="02040503050406030204" pitchFamily="18" charset="0"/>
                        </a:rPr>
                        <m:t>=1−0.58=0,42</m:t>
                      </m:r>
                    </m:oMath>
                  </m:oMathPara>
                </a14:m>
                <a:endParaRPr lang="id-ID" sz="1600" dirty="0">
                  <a:latin typeface="Century Gothic" panose="020B0502020202020204" pitchFamily="34" charset="0"/>
                </a:endParaRPr>
              </a:p>
              <a:p>
                <a:pPr/>
                <a14:m>
                  <m:oMathPara xmlns:m="http://schemas.openxmlformats.org/officeDocument/2006/math">
                    <m:oMathParaPr>
                      <m:jc m:val="centerGroup"/>
                    </m:oMathParaPr>
                    <m:oMath xmlns:m="http://schemas.openxmlformats.org/officeDocument/2006/math">
                      <m:sSub>
                        <m:sSubPr>
                          <m:ctrlPr>
                            <a:rPr lang="id-ID" sz="1600" i="1">
                              <a:latin typeface="Cambria Math"/>
                            </a:rPr>
                          </m:ctrlPr>
                        </m:sSubPr>
                        <m:e>
                          <m:r>
                            <a:rPr lang="id-ID" sz="1600" i="1">
                              <a:latin typeface="Cambria Math" panose="02040503050406030204" pitchFamily="18" charset="0"/>
                            </a:rPr>
                            <m:t>𝑍</m:t>
                          </m:r>
                        </m:e>
                        <m:sub>
                          <m:r>
                            <a:rPr lang="id-ID" sz="1600" i="1">
                              <a:latin typeface="Cambria Math" panose="02040503050406030204" pitchFamily="18" charset="0"/>
                            </a:rPr>
                            <m:t>0</m:t>
                          </m:r>
                        </m:sub>
                      </m:sSub>
                      <m:r>
                        <a:rPr lang="id-ID" sz="1600" i="1">
                          <a:latin typeface="Cambria Math" panose="02040503050406030204" pitchFamily="18" charset="0"/>
                        </a:rPr>
                        <m:t>=</m:t>
                      </m:r>
                      <m:f>
                        <m:fPr>
                          <m:ctrlPr>
                            <a:rPr lang="id-ID" sz="1600" i="1">
                              <a:latin typeface="Cambria Math"/>
                            </a:rPr>
                          </m:ctrlPr>
                        </m:fPr>
                        <m:num>
                          <m:r>
                            <a:rPr lang="id-ID" sz="1600" i="1">
                              <a:latin typeface="Cambria Math" panose="02040503050406030204" pitchFamily="18" charset="0"/>
                            </a:rPr>
                            <m:t>0,6 − 0,56</m:t>
                          </m:r>
                        </m:num>
                        <m:den>
                          <m:rad>
                            <m:radPr>
                              <m:degHide m:val="on"/>
                              <m:ctrlPr>
                                <a:rPr lang="id-ID" sz="1600" i="1">
                                  <a:latin typeface="Cambria Math"/>
                                </a:rPr>
                              </m:ctrlPr>
                            </m:radPr>
                            <m:deg/>
                            <m:e>
                              <m:r>
                                <a:rPr lang="id-ID" sz="1600" i="1">
                                  <a:latin typeface="Cambria Math" panose="02040503050406030204" pitchFamily="18" charset="0"/>
                                </a:rPr>
                                <m:t>0,58</m:t>
                              </m:r>
                              <m:d>
                                <m:dPr>
                                  <m:ctrlPr>
                                    <a:rPr lang="id-ID" sz="1600" i="1">
                                      <a:latin typeface="Cambria Math"/>
                                    </a:rPr>
                                  </m:ctrlPr>
                                </m:dPr>
                                <m:e>
                                  <m:r>
                                    <a:rPr lang="id-ID" sz="1600" i="1">
                                      <a:latin typeface="Cambria Math" panose="02040503050406030204" pitchFamily="18" charset="0"/>
                                    </a:rPr>
                                    <m:t>1−0,58</m:t>
                                  </m:r>
                                </m:e>
                              </m:d>
                              <m:r>
                                <a:rPr lang="id-ID" sz="1600">
                                  <a:latin typeface="Cambria Math" panose="02040503050406030204" pitchFamily="18" charset="0"/>
                                </a:rPr>
                                <m:t>(</m:t>
                              </m:r>
                              <m:f>
                                <m:fPr>
                                  <m:ctrlPr>
                                    <a:rPr lang="id-ID" sz="1600" i="1">
                                      <a:latin typeface="Cambria Math"/>
                                    </a:rPr>
                                  </m:ctrlPr>
                                </m:fPr>
                                <m:num>
                                  <m:r>
                                    <a:rPr lang="id-ID" sz="1600" i="1">
                                      <a:latin typeface="Cambria Math" panose="02040503050406030204" pitchFamily="18" charset="0"/>
                                    </a:rPr>
                                    <m:t>1</m:t>
                                  </m:r>
                                </m:num>
                                <m:den>
                                  <m:r>
                                    <a:rPr lang="id-ID" sz="1600" i="1">
                                      <a:latin typeface="Cambria Math" panose="02040503050406030204" pitchFamily="18" charset="0"/>
                                    </a:rPr>
                                    <m:t>100</m:t>
                                  </m:r>
                                </m:den>
                              </m:f>
                              <m:r>
                                <a:rPr lang="id-ID" sz="1600" i="1">
                                  <a:latin typeface="Cambria Math" panose="02040503050406030204" pitchFamily="18" charset="0"/>
                                </a:rPr>
                                <m:t>+ </m:t>
                              </m:r>
                              <m:f>
                                <m:fPr>
                                  <m:ctrlPr>
                                    <a:rPr lang="id-ID" sz="1600" i="1">
                                      <a:latin typeface="Cambria Math"/>
                                    </a:rPr>
                                  </m:ctrlPr>
                                </m:fPr>
                                <m:num>
                                  <m:r>
                                    <a:rPr lang="id-ID" sz="1600" i="1">
                                      <a:latin typeface="Cambria Math" panose="02040503050406030204" pitchFamily="18" charset="0"/>
                                    </a:rPr>
                                    <m:t>1</m:t>
                                  </m:r>
                                </m:num>
                                <m:den>
                                  <m:r>
                                    <a:rPr lang="id-ID" sz="1600" i="1">
                                      <a:latin typeface="Cambria Math" panose="02040503050406030204" pitchFamily="18" charset="0"/>
                                    </a:rPr>
                                    <m:t>150</m:t>
                                  </m:r>
                                </m:den>
                              </m:f>
                              <m:r>
                                <a:rPr lang="id-ID" sz="1600" i="1">
                                  <a:latin typeface="Cambria Math" panose="02040503050406030204" pitchFamily="18" charset="0"/>
                                </a:rPr>
                                <m:t>)</m:t>
                              </m:r>
                            </m:e>
                          </m:rad>
                        </m:den>
                      </m:f>
                      <m:r>
                        <a:rPr lang="id-ID" sz="1600" i="1">
                          <a:latin typeface="Cambria Math" panose="02040503050406030204" pitchFamily="18" charset="0"/>
                        </a:rPr>
                        <m:t>=0,66</m:t>
                      </m:r>
                    </m:oMath>
                  </m:oMathPara>
                </a14:m>
                <a:endParaRPr lang="id-ID" sz="1600" dirty="0">
                  <a:latin typeface="Century Gothic" panose="020B0502020202020204" pitchFamily="34" charset="0"/>
                </a:endParaRPr>
              </a:p>
              <a:p>
                <a:r>
                  <a:rPr lang="id-ID" sz="1600" dirty="0">
                    <a:latin typeface="Century Gothic" panose="020B0502020202020204" pitchFamily="34" charset="0"/>
                  </a:rPr>
                  <a:t> </a:t>
                </a:r>
              </a:p>
              <a:p>
                <a:pPr lvl="0"/>
                <a:r>
                  <a:rPr lang="id-ID" sz="1600" dirty="0">
                    <a:latin typeface="Century Gothic" panose="020B0502020202020204" pitchFamily="34" charset="0"/>
                  </a:rPr>
                  <a:t>5) Karena Statistik hitung </a:t>
                </a:r>
                <a14:m>
                  <m:oMath xmlns:m="http://schemas.openxmlformats.org/officeDocument/2006/math">
                    <m:sSub>
                      <m:sSubPr>
                        <m:ctrlPr>
                          <a:rPr lang="id-ID" sz="1600" i="1">
                            <a:latin typeface="Cambria Math"/>
                          </a:rPr>
                        </m:ctrlPr>
                      </m:sSubPr>
                      <m:e>
                        <m:r>
                          <a:rPr lang="id-ID" sz="1600" i="1">
                            <a:latin typeface="Cambria Math" panose="02040503050406030204" pitchFamily="18" charset="0"/>
                          </a:rPr>
                          <m:t>𝑍</m:t>
                        </m:r>
                      </m:e>
                      <m:sub>
                        <m:r>
                          <a:rPr lang="id-ID" sz="1600" i="1">
                            <a:latin typeface="Cambria Math" panose="02040503050406030204" pitchFamily="18" charset="0"/>
                          </a:rPr>
                          <m:t>0</m:t>
                        </m:r>
                      </m:sub>
                    </m:sSub>
                  </m:oMath>
                </a14:m>
                <a:r>
                  <a:rPr lang="id-ID" sz="1600" dirty="0">
                    <a:latin typeface="Century Gothic" panose="020B0502020202020204" pitchFamily="34" charset="0"/>
                  </a:rPr>
                  <a:t> = 0.66 &lt; 1,96 sehingga H0 gagal ditolak pada tingkat signifikansi 0.05</a:t>
                </a:r>
                <a:r>
                  <a:rPr lang="id-ID" sz="1400" dirty="0">
                    <a:latin typeface="Century Gothic" panose="020B0502020202020204" pitchFamily="34" charset="0"/>
                  </a:rPr>
                  <a:t>.</a:t>
                </a:r>
              </a:p>
              <a:p>
                <a:r>
                  <a:rPr lang="id-ID" dirty="0"/>
                  <a:t> </a:t>
                </a:r>
              </a:p>
              <a:p>
                <a:endParaRPr lang="id-ID" dirty="0"/>
              </a:p>
            </p:txBody>
          </p:sp>
        </mc:Choice>
        <mc:Fallback xmlns="">
          <p:sp>
            <p:nvSpPr>
              <p:cNvPr id="6" name="TextBox 5"/>
              <p:cNvSpPr txBox="1">
                <a:spLocks noRot="1" noChangeAspect="1" noMove="1" noResize="1" noEditPoints="1" noAdjustHandles="1" noChangeArrowheads="1" noChangeShapeType="1" noTextEdit="1"/>
              </p:cNvSpPr>
              <p:nvPr/>
            </p:nvSpPr>
            <p:spPr>
              <a:xfrm>
                <a:off x="1569720" y="129734"/>
                <a:ext cx="10149840" cy="7237815"/>
              </a:xfrm>
              <a:prstGeom prst="rect">
                <a:avLst/>
              </a:prstGeom>
              <a:blipFill rotWithShape="1">
                <a:blip r:embed="rId2"/>
                <a:stretch>
                  <a:fillRect l="-961" t="-673"/>
                </a:stretch>
              </a:blipFill>
            </p:spPr>
            <p:txBody>
              <a:bodyPr/>
              <a:lstStyle/>
              <a:p>
                <a:r>
                  <a:rPr lang="id-ID">
                    <a:noFill/>
                  </a:rPr>
                  <a:t> </a:t>
                </a:r>
              </a:p>
            </p:txBody>
          </p:sp>
        </mc:Fallback>
      </mc:AlternateContent>
    </p:spTree>
    <p:extLst>
      <p:ext uri="{BB962C8B-B14F-4D97-AF65-F5344CB8AC3E}">
        <p14:creationId xmlns:p14="http://schemas.microsoft.com/office/powerpoint/2010/main" val="37123757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47138" y="2813538"/>
            <a:ext cx="327334" cy="707886"/>
          </a:xfrm>
          <a:prstGeom prst="rect">
            <a:avLst/>
          </a:prstGeom>
          <a:noFill/>
        </p:spPr>
        <p:txBody>
          <a:bodyPr wrap="none" rtlCol="0">
            <a:spAutoFit/>
          </a:bodyPr>
          <a:lstStyle/>
          <a:p>
            <a:r>
              <a:rPr lang="en-US" sz="4000" dirty="0" smtClean="0">
                <a:solidFill>
                  <a:prstClr val="black"/>
                </a:solidFill>
                <a:latin typeface="Century Gothic" panose="020B0502020202020204" pitchFamily="34" charset="0"/>
              </a:rPr>
              <a:t> </a:t>
            </a:r>
            <a:endParaRPr lang="id-ID" sz="4000" dirty="0">
              <a:solidFill>
                <a:prstClr val="black"/>
              </a:solidFill>
              <a:latin typeface="Century Gothic" panose="020B0502020202020204" pitchFamily="34" charset="0"/>
            </a:endParaRPr>
          </a:p>
        </p:txBody>
      </p:sp>
      <p:sp>
        <p:nvSpPr>
          <p:cNvPr id="3" name="Rectangle 2"/>
          <p:cNvSpPr/>
          <p:nvPr/>
        </p:nvSpPr>
        <p:spPr>
          <a:xfrm>
            <a:off x="1615440" y="797064"/>
            <a:ext cx="10439400" cy="6678751"/>
          </a:xfrm>
          <a:prstGeom prst="rect">
            <a:avLst/>
          </a:prstGeom>
        </p:spPr>
        <p:txBody>
          <a:bodyPr wrap="square">
            <a:spAutoFit/>
          </a:bodyPr>
          <a:lstStyle/>
          <a:p>
            <a:r>
              <a:rPr lang="en-US" dirty="0"/>
              <a:t>1.	</a:t>
            </a:r>
            <a:r>
              <a:rPr lang="en-US" sz="2200" dirty="0" err="1"/>
              <a:t>Seorang</a:t>
            </a:r>
            <a:r>
              <a:rPr lang="en-US" sz="2200" dirty="0"/>
              <a:t> </a:t>
            </a:r>
            <a:r>
              <a:rPr lang="en-US" sz="2200" dirty="0" err="1"/>
              <a:t>pejabat</a:t>
            </a:r>
            <a:r>
              <a:rPr lang="en-US" sz="2200" dirty="0"/>
              <a:t> </a:t>
            </a:r>
            <a:r>
              <a:rPr lang="en-US" sz="2200" dirty="0" err="1"/>
              <a:t>perbankan</a:t>
            </a:r>
            <a:r>
              <a:rPr lang="en-US" sz="2200" dirty="0"/>
              <a:t> yang </a:t>
            </a:r>
            <a:r>
              <a:rPr lang="en-US" sz="2200" dirty="0" err="1"/>
              <a:t>bertanggung</a:t>
            </a:r>
            <a:r>
              <a:rPr lang="en-US" sz="2200" dirty="0"/>
              <a:t> </a:t>
            </a:r>
            <a:r>
              <a:rPr lang="en-US" sz="2200" dirty="0" err="1"/>
              <a:t>jawab</a:t>
            </a:r>
            <a:r>
              <a:rPr lang="en-US" sz="2200" dirty="0"/>
              <a:t> </a:t>
            </a:r>
            <a:r>
              <a:rPr lang="en-US" sz="2200" dirty="0" err="1"/>
              <a:t>tentang</a:t>
            </a:r>
            <a:r>
              <a:rPr lang="en-US" sz="2200" dirty="0"/>
              <a:t> </a:t>
            </a:r>
            <a:r>
              <a:rPr lang="en-US" sz="2200" dirty="0" err="1"/>
              <a:t>pemberian</a:t>
            </a:r>
            <a:r>
              <a:rPr lang="en-US" sz="2200" dirty="0"/>
              <a:t> </a:t>
            </a:r>
            <a:r>
              <a:rPr lang="en-US" sz="2200" dirty="0" err="1"/>
              <a:t>kredit</a:t>
            </a:r>
            <a:r>
              <a:rPr lang="en-US" sz="2200" dirty="0"/>
              <a:t>,  </a:t>
            </a:r>
            <a:r>
              <a:rPr lang="en-US" sz="2200" dirty="0" err="1"/>
              <a:t>mempunyai</a:t>
            </a:r>
            <a:r>
              <a:rPr lang="en-US" sz="2200" dirty="0"/>
              <a:t> </a:t>
            </a:r>
            <a:r>
              <a:rPr lang="en-US" sz="2200" dirty="0" err="1"/>
              <a:t>anggapan</a:t>
            </a:r>
            <a:r>
              <a:rPr lang="en-US" sz="2200" dirty="0"/>
              <a:t> </a:t>
            </a:r>
            <a:r>
              <a:rPr lang="en-US" sz="2200" dirty="0" err="1"/>
              <a:t>bahwa</a:t>
            </a:r>
            <a:r>
              <a:rPr lang="en-US" sz="2200" dirty="0"/>
              <a:t> rata-rata modal </a:t>
            </a:r>
            <a:r>
              <a:rPr lang="en-US" sz="2200" dirty="0" err="1"/>
              <a:t>perusahaan</a:t>
            </a:r>
            <a:r>
              <a:rPr lang="en-US" sz="2200" dirty="0"/>
              <a:t> </a:t>
            </a:r>
            <a:r>
              <a:rPr lang="en-US" sz="2200" dirty="0" err="1"/>
              <a:t>nasional</a:t>
            </a:r>
            <a:r>
              <a:rPr lang="en-US" sz="2200" dirty="0"/>
              <a:t> </a:t>
            </a:r>
            <a:r>
              <a:rPr lang="en-US" sz="2200" dirty="0" err="1"/>
              <a:t>adalah</a:t>
            </a:r>
            <a:r>
              <a:rPr lang="en-US" sz="2200" dirty="0"/>
              <a:t> </a:t>
            </a:r>
            <a:r>
              <a:rPr lang="en-US" sz="2200" dirty="0" err="1"/>
              <a:t>sebesar</a:t>
            </a:r>
            <a:r>
              <a:rPr lang="en-US" sz="2200" dirty="0"/>
              <a:t> </a:t>
            </a:r>
            <a:r>
              <a:rPr lang="en-US" sz="2200" dirty="0" err="1"/>
              <a:t>Rp</a:t>
            </a:r>
            <a:r>
              <a:rPr lang="en-US" sz="2200" dirty="0"/>
              <a:t> 100 </a:t>
            </a:r>
            <a:r>
              <a:rPr lang="en-US" sz="2200" dirty="0" err="1"/>
              <a:t>juta</a:t>
            </a:r>
            <a:r>
              <a:rPr lang="en-US" sz="2200" dirty="0"/>
              <a:t>, </a:t>
            </a:r>
            <a:r>
              <a:rPr lang="en-US" sz="2200" dirty="0" err="1"/>
              <a:t>dengan</a:t>
            </a:r>
            <a:r>
              <a:rPr lang="en-US" sz="2200" dirty="0"/>
              <a:t> alternative </a:t>
            </a:r>
            <a:r>
              <a:rPr lang="en-US" sz="2200" dirty="0" err="1"/>
              <a:t>lebih</a:t>
            </a:r>
            <a:r>
              <a:rPr lang="en-US" sz="2200" dirty="0"/>
              <a:t> </a:t>
            </a:r>
            <a:r>
              <a:rPr lang="en-US" sz="2200" dirty="0" err="1"/>
              <a:t>besar</a:t>
            </a:r>
            <a:r>
              <a:rPr lang="en-US" sz="2200" dirty="0"/>
              <a:t> </a:t>
            </a:r>
            <a:r>
              <a:rPr lang="en-US" sz="2200" dirty="0" err="1"/>
              <a:t>dari</a:t>
            </a:r>
            <a:r>
              <a:rPr lang="en-US" sz="2200" dirty="0"/>
              <a:t> </a:t>
            </a:r>
            <a:r>
              <a:rPr lang="en-US" sz="2200" dirty="0" err="1"/>
              <a:t>itu</a:t>
            </a:r>
            <a:r>
              <a:rPr lang="en-US" sz="2200" dirty="0"/>
              <a:t>.   </a:t>
            </a:r>
            <a:r>
              <a:rPr lang="en-US" sz="2200" dirty="0" err="1"/>
              <a:t>Untuk</a:t>
            </a:r>
            <a:r>
              <a:rPr lang="en-US" sz="2200" dirty="0"/>
              <a:t> </a:t>
            </a:r>
            <a:r>
              <a:rPr lang="en-US" sz="2200" dirty="0" err="1"/>
              <a:t>menguji</a:t>
            </a:r>
            <a:r>
              <a:rPr lang="en-US" sz="2200" dirty="0"/>
              <a:t> </a:t>
            </a:r>
            <a:r>
              <a:rPr lang="en-US" sz="2200" dirty="0" err="1"/>
              <a:t>anggapannya</a:t>
            </a:r>
            <a:r>
              <a:rPr lang="en-US" sz="2200" dirty="0"/>
              <a:t> </a:t>
            </a:r>
            <a:r>
              <a:rPr lang="en-US" sz="2200" dirty="0" err="1"/>
              <a:t>itu</a:t>
            </a:r>
            <a:r>
              <a:rPr lang="en-US" sz="2200" dirty="0"/>
              <a:t> </a:t>
            </a:r>
            <a:r>
              <a:rPr lang="en-US" sz="2200" dirty="0" err="1"/>
              <a:t>dipilih</a:t>
            </a:r>
            <a:r>
              <a:rPr lang="en-US" sz="2200" dirty="0"/>
              <a:t> </a:t>
            </a:r>
            <a:r>
              <a:rPr lang="en-US" sz="2200" dirty="0" err="1"/>
              <a:t>sampel</a:t>
            </a:r>
            <a:r>
              <a:rPr lang="en-US" sz="2200" dirty="0"/>
              <a:t> </a:t>
            </a:r>
            <a:r>
              <a:rPr lang="en-US" sz="2200" dirty="0" err="1"/>
              <a:t>secara</a:t>
            </a:r>
            <a:r>
              <a:rPr lang="en-US" sz="2200" dirty="0"/>
              <a:t> </a:t>
            </a:r>
            <a:r>
              <a:rPr lang="en-US" sz="2200" dirty="0" err="1"/>
              <a:t>acak</a:t>
            </a:r>
            <a:r>
              <a:rPr lang="en-US" sz="2200" dirty="0"/>
              <a:t> </a:t>
            </a:r>
            <a:r>
              <a:rPr lang="en-US" sz="2200" dirty="0" err="1"/>
              <a:t>sebanyak</a:t>
            </a:r>
            <a:r>
              <a:rPr lang="en-US" sz="2200" dirty="0"/>
              <a:t> 81 </a:t>
            </a:r>
            <a:r>
              <a:rPr lang="en-US" sz="2200" dirty="0" err="1"/>
              <a:t>buah</a:t>
            </a:r>
            <a:r>
              <a:rPr lang="en-US" sz="2200" dirty="0"/>
              <a:t> </a:t>
            </a:r>
            <a:r>
              <a:rPr lang="en-US" sz="2200" dirty="0" err="1"/>
              <a:t>perusahaan</a:t>
            </a:r>
            <a:r>
              <a:rPr lang="en-US" sz="2200" dirty="0"/>
              <a:t> </a:t>
            </a:r>
            <a:r>
              <a:rPr lang="en-US" sz="2200" dirty="0" err="1"/>
              <a:t>nasional</a:t>
            </a:r>
            <a:r>
              <a:rPr lang="en-US" sz="2200" dirty="0"/>
              <a:t>, yang </a:t>
            </a:r>
            <a:r>
              <a:rPr lang="en-US" sz="2200" dirty="0" err="1"/>
              <a:t>ternyata</a:t>
            </a:r>
            <a:r>
              <a:rPr lang="en-US" sz="2200" dirty="0"/>
              <a:t> rata-rata </a:t>
            </a:r>
            <a:r>
              <a:rPr lang="en-US" sz="2200" dirty="0" err="1"/>
              <a:t>modalnya</a:t>
            </a:r>
            <a:r>
              <a:rPr lang="en-US" sz="2200" dirty="0"/>
              <a:t> </a:t>
            </a:r>
            <a:r>
              <a:rPr lang="en-US" sz="2200" dirty="0" err="1"/>
              <a:t>sebesar</a:t>
            </a:r>
            <a:r>
              <a:rPr lang="en-US" sz="2200" dirty="0"/>
              <a:t> </a:t>
            </a:r>
            <a:r>
              <a:rPr lang="en-US" sz="2200" dirty="0" err="1"/>
              <a:t>Rp</a:t>
            </a:r>
            <a:r>
              <a:rPr lang="en-US" sz="2200" dirty="0"/>
              <a:t> 105 </a:t>
            </a:r>
            <a:r>
              <a:rPr lang="en-US" sz="2200" dirty="0" err="1"/>
              <a:t>juta</a:t>
            </a:r>
            <a:r>
              <a:rPr lang="en-US" sz="2200" dirty="0"/>
              <a:t> </a:t>
            </a:r>
            <a:r>
              <a:rPr lang="en-US" sz="2200" dirty="0" err="1"/>
              <a:t>dengan</a:t>
            </a:r>
            <a:r>
              <a:rPr lang="en-US" sz="2200" dirty="0"/>
              <a:t> </a:t>
            </a:r>
            <a:r>
              <a:rPr lang="en-US" sz="2200" dirty="0" err="1"/>
              <a:t>simpangan</a:t>
            </a:r>
            <a:r>
              <a:rPr lang="en-US" sz="2200" dirty="0"/>
              <a:t> </a:t>
            </a:r>
            <a:r>
              <a:rPr lang="en-US" sz="2200" dirty="0" err="1"/>
              <a:t>baku</a:t>
            </a:r>
            <a:r>
              <a:rPr lang="en-US" sz="2200" dirty="0"/>
              <a:t> </a:t>
            </a:r>
            <a:r>
              <a:rPr lang="en-US" sz="2200" dirty="0" err="1"/>
              <a:t>diketahui</a:t>
            </a:r>
            <a:r>
              <a:rPr lang="en-US" sz="2200" dirty="0"/>
              <a:t> </a:t>
            </a:r>
            <a:r>
              <a:rPr lang="en-US" sz="2200" dirty="0" err="1"/>
              <a:t>sebesar</a:t>
            </a:r>
            <a:r>
              <a:rPr lang="en-US" sz="2200" dirty="0"/>
              <a:t> </a:t>
            </a:r>
            <a:r>
              <a:rPr lang="en-US" sz="2200" dirty="0" err="1"/>
              <a:t>Rp</a:t>
            </a:r>
            <a:r>
              <a:rPr lang="en-US" sz="2200" dirty="0"/>
              <a:t> 18 </a:t>
            </a:r>
            <a:r>
              <a:rPr lang="en-US" sz="2200" dirty="0" err="1"/>
              <a:t>juta</a:t>
            </a:r>
            <a:r>
              <a:rPr lang="en-US" sz="2200" dirty="0"/>
              <a:t>.  </a:t>
            </a:r>
            <a:r>
              <a:rPr lang="en-US" sz="2200" dirty="0" err="1"/>
              <a:t>Dengan</a:t>
            </a:r>
            <a:r>
              <a:rPr lang="en-US" sz="2200" dirty="0"/>
              <a:t> </a:t>
            </a:r>
            <a:r>
              <a:rPr lang="en-US" sz="2200" dirty="0" err="1"/>
              <a:t>menggunakan</a:t>
            </a:r>
            <a:r>
              <a:rPr lang="en-US" sz="2200" dirty="0"/>
              <a:t> </a:t>
            </a:r>
            <a:r>
              <a:rPr lang="el-GR" sz="2200" dirty="0"/>
              <a:t>α = 0,01, </a:t>
            </a:r>
            <a:r>
              <a:rPr lang="en-US" sz="2200" dirty="0" err="1"/>
              <a:t>ujilah</a:t>
            </a:r>
            <a:r>
              <a:rPr lang="en-US" sz="2200" dirty="0"/>
              <a:t> </a:t>
            </a:r>
            <a:r>
              <a:rPr lang="en-US" sz="2200" dirty="0" err="1"/>
              <a:t>anggapan</a:t>
            </a:r>
            <a:r>
              <a:rPr lang="en-US" sz="2200" dirty="0"/>
              <a:t> </a:t>
            </a:r>
            <a:r>
              <a:rPr lang="en-US" sz="2200" dirty="0" err="1"/>
              <a:t>tersebut</a:t>
            </a:r>
            <a:r>
              <a:rPr lang="en-US" sz="2200" dirty="0"/>
              <a:t> !</a:t>
            </a:r>
          </a:p>
          <a:p>
            <a:pPr>
              <a:spcBef>
                <a:spcPts val="600"/>
              </a:spcBef>
            </a:pPr>
            <a:r>
              <a:rPr lang="en-US" sz="2200" dirty="0" smtClean="0"/>
              <a:t>2.	</a:t>
            </a:r>
            <a:r>
              <a:rPr lang="en-US" sz="2200" dirty="0" err="1" smtClean="0"/>
              <a:t>Seorang</a:t>
            </a:r>
            <a:r>
              <a:rPr lang="en-US" sz="2200" dirty="0" smtClean="0"/>
              <a:t> </a:t>
            </a:r>
            <a:r>
              <a:rPr lang="en-US" sz="2200" dirty="0" err="1"/>
              <a:t>pengusaha</a:t>
            </a:r>
            <a:r>
              <a:rPr lang="en-US" sz="2200" dirty="0"/>
              <a:t> di Jakarta </a:t>
            </a:r>
            <a:r>
              <a:rPr lang="en-US" sz="2200" dirty="0" err="1"/>
              <a:t>ingin</a:t>
            </a:r>
            <a:r>
              <a:rPr lang="en-US" sz="2200" dirty="0"/>
              <a:t> </a:t>
            </a:r>
            <a:r>
              <a:rPr lang="en-US" sz="2200" dirty="0" err="1"/>
              <a:t>mendirikan</a:t>
            </a:r>
            <a:r>
              <a:rPr lang="en-US" sz="2200" dirty="0"/>
              <a:t> </a:t>
            </a:r>
            <a:r>
              <a:rPr lang="en-US" sz="2200" dirty="0" err="1"/>
              <a:t>pasar</a:t>
            </a:r>
            <a:r>
              <a:rPr lang="en-US" sz="2200" dirty="0"/>
              <a:t> </a:t>
            </a:r>
            <a:r>
              <a:rPr lang="en-US" sz="2200" dirty="0" err="1"/>
              <a:t>swalayan</a:t>
            </a:r>
            <a:r>
              <a:rPr lang="en-US" sz="2200" dirty="0"/>
              <a:t>, </a:t>
            </a:r>
            <a:r>
              <a:rPr lang="en-US" sz="2200" dirty="0" err="1"/>
              <a:t>dengan</a:t>
            </a:r>
            <a:r>
              <a:rPr lang="en-US" sz="2200" dirty="0"/>
              <a:t> </a:t>
            </a:r>
            <a:r>
              <a:rPr lang="en-US" sz="2200" dirty="0" err="1"/>
              <a:t>anggapan</a:t>
            </a:r>
            <a:r>
              <a:rPr lang="en-US" sz="2200" dirty="0"/>
              <a:t> yang  70% </a:t>
            </a:r>
            <a:r>
              <a:rPr lang="en-US" sz="2200" dirty="0" err="1"/>
              <a:t>dari</a:t>
            </a:r>
            <a:r>
              <a:rPr lang="en-US" sz="2200" dirty="0"/>
              <a:t> </a:t>
            </a:r>
            <a:r>
              <a:rPr lang="en-US" sz="2200" dirty="0" err="1"/>
              <a:t>para</a:t>
            </a:r>
            <a:r>
              <a:rPr lang="en-US" sz="2200" dirty="0"/>
              <a:t> </a:t>
            </a:r>
            <a:r>
              <a:rPr lang="en-US" sz="2200" dirty="0" err="1"/>
              <a:t>ibu</a:t>
            </a:r>
            <a:r>
              <a:rPr lang="en-US" sz="2200" dirty="0"/>
              <a:t> yang </a:t>
            </a:r>
            <a:r>
              <a:rPr lang="en-US" sz="2200" dirty="0" err="1"/>
              <a:t>berbelanja</a:t>
            </a:r>
            <a:r>
              <a:rPr lang="en-US" sz="2200" dirty="0"/>
              <a:t> </a:t>
            </a:r>
            <a:r>
              <a:rPr lang="en-US" sz="2200" dirty="0" err="1"/>
              <a:t>senang</a:t>
            </a:r>
            <a:r>
              <a:rPr lang="en-US" sz="2200" dirty="0"/>
              <a:t> </a:t>
            </a:r>
            <a:r>
              <a:rPr lang="en-US" sz="2200" dirty="0" err="1"/>
              <a:t>pergi</a:t>
            </a:r>
            <a:r>
              <a:rPr lang="en-US" sz="2200" dirty="0"/>
              <a:t> </a:t>
            </a:r>
            <a:r>
              <a:rPr lang="en-US" sz="2200" dirty="0" err="1"/>
              <a:t>ke</a:t>
            </a:r>
            <a:r>
              <a:rPr lang="en-US" sz="2200" dirty="0"/>
              <a:t> </a:t>
            </a:r>
            <a:r>
              <a:rPr lang="en-US" sz="2200" dirty="0" err="1"/>
              <a:t>pasar</a:t>
            </a:r>
            <a:r>
              <a:rPr lang="en-US" sz="2200" dirty="0"/>
              <a:t> </a:t>
            </a:r>
            <a:r>
              <a:rPr lang="en-US" sz="2200" dirty="0" err="1"/>
              <a:t>swalayan</a:t>
            </a:r>
            <a:r>
              <a:rPr lang="en-US" sz="2200" dirty="0"/>
              <a:t> , </a:t>
            </a:r>
            <a:r>
              <a:rPr lang="en-US" sz="2200" dirty="0" err="1"/>
              <a:t>dengan</a:t>
            </a:r>
            <a:r>
              <a:rPr lang="en-US" sz="2200" dirty="0"/>
              <a:t> alternative </a:t>
            </a:r>
            <a:r>
              <a:rPr lang="en-US" sz="2200" dirty="0" err="1"/>
              <a:t>lebih</a:t>
            </a:r>
            <a:r>
              <a:rPr lang="en-US" sz="2200" dirty="0"/>
              <a:t> </a:t>
            </a:r>
            <a:r>
              <a:rPr lang="en-US" sz="2200" dirty="0" err="1"/>
              <a:t>kecil</a:t>
            </a:r>
            <a:r>
              <a:rPr lang="en-US" sz="2200" dirty="0"/>
              <a:t> </a:t>
            </a:r>
            <a:r>
              <a:rPr lang="en-US" sz="2200" dirty="0" err="1"/>
              <a:t>dari</a:t>
            </a:r>
            <a:r>
              <a:rPr lang="en-US" sz="2200" dirty="0"/>
              <a:t> </a:t>
            </a:r>
            <a:r>
              <a:rPr lang="en-US" sz="2200" dirty="0" err="1"/>
              <a:t>itu</a:t>
            </a:r>
            <a:r>
              <a:rPr lang="en-US" sz="2200" dirty="0"/>
              <a:t>.  </a:t>
            </a:r>
            <a:r>
              <a:rPr lang="en-US" sz="2200" dirty="0" err="1"/>
              <a:t>Untuk</a:t>
            </a:r>
            <a:r>
              <a:rPr lang="en-US" sz="2200" dirty="0"/>
              <a:t> </a:t>
            </a:r>
            <a:r>
              <a:rPr lang="en-US" sz="2200" dirty="0" err="1"/>
              <a:t>itu</a:t>
            </a:r>
            <a:r>
              <a:rPr lang="en-US" sz="2200" dirty="0"/>
              <a:t>, </a:t>
            </a:r>
            <a:r>
              <a:rPr lang="en-US" sz="2200" dirty="0" err="1"/>
              <a:t>dia</a:t>
            </a:r>
            <a:r>
              <a:rPr lang="en-US" sz="2200" dirty="0"/>
              <a:t> </a:t>
            </a:r>
            <a:r>
              <a:rPr lang="en-US" sz="2200" dirty="0" err="1"/>
              <a:t>minta</a:t>
            </a:r>
            <a:r>
              <a:rPr lang="en-US" sz="2200" dirty="0"/>
              <a:t> </a:t>
            </a:r>
            <a:r>
              <a:rPr lang="en-US" sz="2200" dirty="0" err="1"/>
              <a:t>kepada</a:t>
            </a:r>
            <a:r>
              <a:rPr lang="en-US" sz="2200" dirty="0"/>
              <a:t> </a:t>
            </a:r>
            <a:r>
              <a:rPr lang="en-US" sz="2200" dirty="0" err="1"/>
              <a:t>seorang</a:t>
            </a:r>
            <a:r>
              <a:rPr lang="en-US" sz="2200" dirty="0"/>
              <a:t> </a:t>
            </a:r>
            <a:r>
              <a:rPr lang="en-US" sz="2200" dirty="0" err="1"/>
              <a:t>konsultan</a:t>
            </a:r>
            <a:r>
              <a:rPr lang="en-US" sz="2200" dirty="0"/>
              <a:t> </a:t>
            </a:r>
            <a:r>
              <a:rPr lang="en-US" sz="2200" dirty="0" err="1"/>
              <a:t>untuk</a:t>
            </a:r>
            <a:r>
              <a:rPr lang="en-US" sz="2200" dirty="0"/>
              <a:t> </a:t>
            </a:r>
            <a:r>
              <a:rPr lang="en-US" sz="2200" dirty="0" err="1"/>
              <a:t>menguji</a:t>
            </a:r>
            <a:r>
              <a:rPr lang="en-US" sz="2200" dirty="0"/>
              <a:t> </a:t>
            </a:r>
            <a:r>
              <a:rPr lang="en-US" sz="2200" dirty="0" err="1"/>
              <a:t>pendapat</a:t>
            </a:r>
            <a:r>
              <a:rPr lang="en-US" sz="2200" dirty="0"/>
              <a:t>/</a:t>
            </a:r>
            <a:r>
              <a:rPr lang="en-US" sz="2200" dirty="0" err="1"/>
              <a:t>anggapan</a:t>
            </a:r>
            <a:r>
              <a:rPr lang="en-US" sz="2200" dirty="0"/>
              <a:t> </a:t>
            </a:r>
            <a:r>
              <a:rPr lang="en-US" sz="2200" dirty="0" err="1"/>
              <a:t>tersebut</a:t>
            </a:r>
            <a:r>
              <a:rPr lang="en-US" sz="2200" dirty="0"/>
              <a:t>.  Ada 600 </a:t>
            </a:r>
            <a:r>
              <a:rPr lang="en-US" sz="2200" dirty="0" err="1"/>
              <a:t>ibu</a:t>
            </a:r>
            <a:r>
              <a:rPr lang="en-US" sz="2200" dirty="0"/>
              <a:t> </a:t>
            </a:r>
            <a:r>
              <a:rPr lang="en-US" sz="2200" dirty="0" err="1"/>
              <a:t>rumah</a:t>
            </a:r>
            <a:r>
              <a:rPr lang="en-US" sz="2200" dirty="0"/>
              <a:t> </a:t>
            </a:r>
            <a:r>
              <a:rPr lang="en-US" sz="2200" dirty="0" err="1"/>
              <a:t>tangga</a:t>
            </a:r>
            <a:r>
              <a:rPr lang="en-US" sz="2200" dirty="0"/>
              <a:t> yang </a:t>
            </a:r>
            <a:r>
              <a:rPr lang="en-US" sz="2200" dirty="0" err="1"/>
              <a:t>dipilih</a:t>
            </a:r>
            <a:r>
              <a:rPr lang="en-US" sz="2200" dirty="0"/>
              <a:t> </a:t>
            </a:r>
            <a:r>
              <a:rPr lang="en-US" sz="2200" dirty="0" err="1"/>
              <a:t>secara</a:t>
            </a:r>
            <a:r>
              <a:rPr lang="en-US" sz="2200" dirty="0"/>
              <a:t> </a:t>
            </a:r>
            <a:r>
              <a:rPr lang="en-US" sz="2200" dirty="0" err="1"/>
              <a:t>acak</a:t>
            </a:r>
            <a:r>
              <a:rPr lang="en-US" sz="2200" dirty="0"/>
              <a:t>.  </a:t>
            </a:r>
            <a:r>
              <a:rPr lang="en-US" sz="2200" dirty="0" err="1"/>
              <a:t>Ternyata</a:t>
            </a:r>
            <a:r>
              <a:rPr lang="en-US" sz="2200" dirty="0"/>
              <a:t>, </a:t>
            </a:r>
            <a:r>
              <a:rPr lang="en-US" sz="2200" dirty="0" err="1"/>
              <a:t>ada</a:t>
            </a:r>
            <a:r>
              <a:rPr lang="en-US" sz="2200" dirty="0"/>
              <a:t> 406 yang </a:t>
            </a:r>
            <a:r>
              <a:rPr lang="en-US" sz="2200" dirty="0" err="1"/>
              <a:t>mengatakan</a:t>
            </a:r>
            <a:r>
              <a:rPr lang="en-US" sz="2200" dirty="0"/>
              <a:t> </a:t>
            </a:r>
            <a:r>
              <a:rPr lang="en-US" sz="2200" dirty="0" err="1"/>
              <a:t>senang</a:t>
            </a:r>
            <a:r>
              <a:rPr lang="en-US" sz="2200" dirty="0"/>
              <a:t> </a:t>
            </a:r>
            <a:r>
              <a:rPr lang="en-US" sz="2200" dirty="0" err="1"/>
              <a:t>berbelanja</a:t>
            </a:r>
            <a:r>
              <a:rPr lang="en-US" sz="2200" dirty="0"/>
              <a:t> di </a:t>
            </a:r>
            <a:r>
              <a:rPr lang="en-US" sz="2200" dirty="0" err="1"/>
              <a:t>pasar</a:t>
            </a:r>
            <a:r>
              <a:rPr lang="en-US" sz="2200" dirty="0"/>
              <a:t> </a:t>
            </a:r>
            <a:r>
              <a:rPr lang="en-US" sz="2200" dirty="0" err="1"/>
              <a:t>swalayan</a:t>
            </a:r>
            <a:r>
              <a:rPr lang="en-US" sz="2200" dirty="0"/>
              <a:t>.  </a:t>
            </a:r>
            <a:r>
              <a:rPr lang="en-US" sz="2200" dirty="0" err="1"/>
              <a:t>Dengan</a:t>
            </a:r>
            <a:r>
              <a:rPr lang="en-US" sz="2200" dirty="0"/>
              <a:t> </a:t>
            </a:r>
            <a:r>
              <a:rPr lang="en-US" sz="2200" dirty="0" err="1"/>
              <a:t>menggunakan</a:t>
            </a:r>
            <a:r>
              <a:rPr lang="en-US" sz="2200" dirty="0"/>
              <a:t> </a:t>
            </a:r>
            <a:r>
              <a:rPr lang="el-GR" sz="2200" dirty="0"/>
              <a:t>α = 0,01, </a:t>
            </a:r>
            <a:r>
              <a:rPr lang="en-US" sz="2200" dirty="0" err="1"/>
              <a:t>ujilah</a:t>
            </a:r>
            <a:r>
              <a:rPr lang="en-US" sz="2200" dirty="0"/>
              <a:t> </a:t>
            </a:r>
            <a:r>
              <a:rPr lang="en-US" sz="2200" dirty="0" err="1"/>
              <a:t>pendapat</a:t>
            </a:r>
            <a:r>
              <a:rPr lang="en-US" sz="2200" dirty="0"/>
              <a:t> </a:t>
            </a:r>
            <a:r>
              <a:rPr lang="en-US" sz="2200" dirty="0" err="1"/>
              <a:t>tersebut</a:t>
            </a:r>
            <a:r>
              <a:rPr lang="en-US" sz="2200" dirty="0" smtClean="0"/>
              <a:t>.</a:t>
            </a:r>
          </a:p>
          <a:p>
            <a:pPr>
              <a:spcBef>
                <a:spcPts val="600"/>
              </a:spcBef>
            </a:pPr>
            <a:r>
              <a:rPr lang="en-US" sz="2200" dirty="0"/>
              <a:t>3.	</a:t>
            </a:r>
            <a:r>
              <a:rPr lang="en-US" sz="2200" dirty="0" err="1"/>
              <a:t>Hasil</a:t>
            </a:r>
            <a:r>
              <a:rPr lang="en-US" sz="2200" dirty="0"/>
              <a:t> </a:t>
            </a:r>
            <a:r>
              <a:rPr lang="en-US" sz="2200" dirty="0" err="1"/>
              <a:t>penelitian</a:t>
            </a:r>
            <a:r>
              <a:rPr lang="en-US" sz="2200" dirty="0"/>
              <a:t> </a:t>
            </a:r>
            <a:r>
              <a:rPr lang="en-US" sz="2200" dirty="0" err="1"/>
              <a:t>dari</a:t>
            </a:r>
            <a:r>
              <a:rPr lang="en-US" sz="2200" dirty="0"/>
              <a:t> 10 orang </a:t>
            </a:r>
            <a:r>
              <a:rPr lang="en-US" sz="2200" dirty="0" err="1"/>
              <a:t>saleman</a:t>
            </a:r>
            <a:r>
              <a:rPr lang="en-US" sz="2200" dirty="0"/>
              <a:t>, </a:t>
            </a:r>
            <a:r>
              <a:rPr lang="en-US" sz="2200" dirty="0" err="1"/>
              <a:t>ternyata</a:t>
            </a:r>
            <a:r>
              <a:rPr lang="en-US" sz="2200" dirty="0"/>
              <a:t>  </a:t>
            </a:r>
            <a:r>
              <a:rPr lang="en-US" sz="2200" dirty="0" err="1"/>
              <a:t>hasil</a:t>
            </a:r>
            <a:r>
              <a:rPr lang="en-US" sz="2200" dirty="0"/>
              <a:t> </a:t>
            </a:r>
            <a:r>
              <a:rPr lang="en-US" sz="2200" dirty="0" err="1"/>
              <a:t>penjualan</a:t>
            </a:r>
            <a:r>
              <a:rPr lang="en-US" sz="2200" dirty="0"/>
              <a:t> </a:t>
            </a:r>
            <a:r>
              <a:rPr lang="en-US" sz="2200" dirty="0" err="1"/>
              <a:t>mereka</a:t>
            </a:r>
            <a:r>
              <a:rPr lang="en-US" sz="2200" dirty="0"/>
              <a:t> </a:t>
            </a:r>
            <a:r>
              <a:rPr lang="en-US" sz="2200" dirty="0" err="1"/>
              <a:t>dalam</a:t>
            </a:r>
            <a:r>
              <a:rPr lang="en-US" sz="2200" dirty="0"/>
              <a:t> unit </a:t>
            </a:r>
            <a:r>
              <a:rPr lang="en-US" sz="2200" dirty="0" err="1"/>
              <a:t>sebagai</a:t>
            </a:r>
            <a:r>
              <a:rPr lang="en-US" sz="2200" dirty="0"/>
              <a:t> </a:t>
            </a:r>
            <a:r>
              <a:rPr lang="en-US" sz="2200" dirty="0" err="1"/>
              <a:t>berikut</a:t>
            </a:r>
            <a:r>
              <a:rPr lang="en-US" sz="2200" dirty="0"/>
              <a:t> : 8, 16, 17, 14, 13, 10, 20, 22, 21, 9.  </a:t>
            </a:r>
            <a:r>
              <a:rPr lang="en-US" sz="2200" dirty="0" err="1"/>
              <a:t>Manajer</a:t>
            </a:r>
            <a:r>
              <a:rPr lang="en-US" sz="2200" dirty="0"/>
              <a:t> </a:t>
            </a:r>
            <a:r>
              <a:rPr lang="en-US" sz="2200" dirty="0" err="1"/>
              <a:t>pemasaran</a:t>
            </a:r>
            <a:r>
              <a:rPr lang="en-US" sz="2200" dirty="0"/>
              <a:t> </a:t>
            </a:r>
            <a:r>
              <a:rPr lang="en-US" sz="2200" dirty="0" err="1"/>
              <a:t>akan</a:t>
            </a:r>
            <a:r>
              <a:rPr lang="en-US" sz="2200" dirty="0"/>
              <a:t> </a:t>
            </a:r>
            <a:r>
              <a:rPr lang="en-US" sz="2200" dirty="0" err="1"/>
              <a:t>memberikan</a:t>
            </a:r>
            <a:r>
              <a:rPr lang="en-US" sz="2200" dirty="0"/>
              <a:t> bonus </a:t>
            </a:r>
            <a:r>
              <a:rPr lang="en-US" sz="2200" dirty="0" err="1"/>
              <a:t>jika</a:t>
            </a:r>
            <a:r>
              <a:rPr lang="en-US" sz="2200" dirty="0"/>
              <a:t> rata-rata </a:t>
            </a:r>
            <a:r>
              <a:rPr lang="en-US" sz="2200" dirty="0" err="1"/>
              <a:t>hasil</a:t>
            </a:r>
            <a:r>
              <a:rPr lang="en-US" sz="2200" dirty="0"/>
              <a:t> </a:t>
            </a:r>
            <a:r>
              <a:rPr lang="en-US" sz="2200" dirty="0" err="1"/>
              <a:t>penjualan</a:t>
            </a:r>
            <a:r>
              <a:rPr lang="en-US" sz="2200" dirty="0"/>
              <a:t> </a:t>
            </a:r>
            <a:r>
              <a:rPr lang="en-US" sz="2200" dirty="0" err="1"/>
              <a:t>para</a:t>
            </a:r>
            <a:r>
              <a:rPr lang="en-US" sz="2200" dirty="0"/>
              <a:t> salesman </a:t>
            </a:r>
            <a:r>
              <a:rPr lang="en-US" sz="2200" dirty="0" err="1"/>
              <a:t>sudah</a:t>
            </a:r>
            <a:r>
              <a:rPr lang="en-US" sz="2200" dirty="0"/>
              <a:t> </a:t>
            </a:r>
            <a:r>
              <a:rPr lang="en-US" sz="2200" dirty="0" err="1"/>
              <a:t>mencapai</a:t>
            </a:r>
            <a:r>
              <a:rPr lang="en-US" sz="2200" dirty="0"/>
              <a:t> </a:t>
            </a:r>
            <a:r>
              <a:rPr lang="en-US" sz="2200" dirty="0" err="1"/>
              <a:t>lebih</a:t>
            </a:r>
            <a:r>
              <a:rPr lang="en-US" sz="2200" dirty="0"/>
              <a:t> </a:t>
            </a:r>
            <a:r>
              <a:rPr lang="en-US" sz="2200" dirty="0" err="1"/>
              <a:t>dari</a:t>
            </a:r>
            <a:r>
              <a:rPr lang="en-US" sz="2200" dirty="0"/>
              <a:t> 10 unit .</a:t>
            </a:r>
          </a:p>
          <a:p>
            <a:r>
              <a:rPr lang="en-US" sz="2200" dirty="0"/>
              <a:t>a.	</a:t>
            </a:r>
            <a:r>
              <a:rPr lang="en-US" sz="2200" dirty="0" err="1"/>
              <a:t>Uji</a:t>
            </a:r>
            <a:r>
              <a:rPr lang="en-US" sz="2200" dirty="0"/>
              <a:t> Ho : µ ≤ 10 </a:t>
            </a:r>
            <a:r>
              <a:rPr lang="en-US" sz="2200" dirty="0" err="1"/>
              <a:t>dan</a:t>
            </a:r>
            <a:r>
              <a:rPr lang="en-US" sz="2200" dirty="0"/>
              <a:t>  Ha : µ &gt; 10,  </a:t>
            </a:r>
            <a:r>
              <a:rPr lang="en-US" sz="2200" dirty="0" err="1"/>
              <a:t>pergunakan</a:t>
            </a:r>
            <a:r>
              <a:rPr lang="en-US" sz="2200" dirty="0"/>
              <a:t> </a:t>
            </a:r>
            <a:r>
              <a:rPr lang="el-GR" sz="2200" dirty="0"/>
              <a:t>α = 0,05.  </a:t>
            </a:r>
            <a:r>
              <a:rPr lang="en-US" sz="2200" dirty="0"/>
              <a:t>Ho </a:t>
            </a:r>
            <a:r>
              <a:rPr lang="en-US" sz="2200" dirty="0" err="1"/>
              <a:t>diterima</a:t>
            </a:r>
            <a:r>
              <a:rPr lang="en-US" sz="2200" dirty="0"/>
              <a:t> </a:t>
            </a:r>
            <a:r>
              <a:rPr lang="en-US" sz="2200" dirty="0" err="1"/>
              <a:t>atau</a:t>
            </a:r>
            <a:r>
              <a:rPr lang="en-US" sz="2200" dirty="0"/>
              <a:t> </a:t>
            </a:r>
            <a:r>
              <a:rPr lang="en-US" sz="2200" dirty="0" err="1"/>
              <a:t>ditolak</a:t>
            </a:r>
            <a:r>
              <a:rPr lang="en-US" sz="2200" dirty="0"/>
              <a:t> ?</a:t>
            </a:r>
          </a:p>
          <a:p>
            <a:r>
              <a:rPr lang="en-US" sz="2200" dirty="0"/>
              <a:t>b.	</a:t>
            </a:r>
            <a:r>
              <a:rPr lang="en-US" sz="2200" dirty="0" err="1"/>
              <a:t>Berdasarkan</a:t>
            </a:r>
            <a:r>
              <a:rPr lang="en-US" sz="2200" dirty="0"/>
              <a:t> </a:t>
            </a:r>
            <a:r>
              <a:rPr lang="en-US" sz="2200" dirty="0" err="1"/>
              <a:t>jawaban</a:t>
            </a:r>
            <a:r>
              <a:rPr lang="en-US" sz="2200" dirty="0"/>
              <a:t> (a) </a:t>
            </a:r>
            <a:r>
              <a:rPr lang="en-US" sz="2200" dirty="0" err="1"/>
              <a:t>apakah</a:t>
            </a:r>
            <a:r>
              <a:rPr lang="en-US" sz="2200" dirty="0"/>
              <a:t> bonus </a:t>
            </a:r>
            <a:r>
              <a:rPr lang="en-US" sz="2200" dirty="0" err="1"/>
              <a:t>diberikan</a:t>
            </a:r>
            <a:r>
              <a:rPr lang="en-US" sz="2200" dirty="0"/>
              <a:t> ?</a:t>
            </a:r>
          </a:p>
          <a:p>
            <a:endParaRPr lang="en-US" sz="2200" dirty="0" smtClean="0"/>
          </a:p>
          <a:p>
            <a:endParaRPr lang="en-US" sz="2200" dirty="0"/>
          </a:p>
        </p:txBody>
      </p:sp>
      <p:sp>
        <p:nvSpPr>
          <p:cNvPr id="4" name="Rectangle 3"/>
          <p:cNvSpPr/>
          <p:nvPr/>
        </p:nvSpPr>
        <p:spPr>
          <a:xfrm>
            <a:off x="4337185" y="331219"/>
            <a:ext cx="3090911" cy="349583"/>
          </a:xfrm>
          <a:prstGeom prst="rect">
            <a:avLst/>
          </a:prstGeom>
        </p:spPr>
        <p:txBody>
          <a:bodyPr wrap="none">
            <a:spAutoFit/>
          </a:bodyPr>
          <a:lstStyle/>
          <a:p>
            <a:pPr algn="just">
              <a:lnSpc>
                <a:spcPts val="1800"/>
              </a:lnSpc>
              <a:spcAft>
                <a:spcPts val="0"/>
              </a:spcAft>
            </a:pPr>
            <a:r>
              <a:rPr lang="en-GB" sz="2800" b="1" dirty="0" smtClean="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LATIHAN </a:t>
            </a:r>
            <a:r>
              <a:rPr lang="en-GB" sz="2800" b="1"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SOAL </a:t>
            </a:r>
            <a:r>
              <a:rPr lang="en-GB" sz="2800" b="1" dirty="0" smtClean="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GB" sz="2800" b="1"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a:spLocks noChangeArrowheads="1"/>
          </p:cNvSpPr>
          <p:nvPr/>
        </p:nvSpPr>
        <p:spPr bwMode="auto">
          <a:xfrm>
            <a:off x="10024075" y="6553200"/>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atinLnBrk="1"/>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extLst>
      <p:ext uri="{BB962C8B-B14F-4D97-AF65-F5344CB8AC3E}">
        <p14:creationId xmlns:p14="http://schemas.microsoft.com/office/powerpoint/2010/main" val="12387661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7840" y="474345"/>
            <a:ext cx="9342120" cy="5509200"/>
          </a:xfrm>
          <a:prstGeom prst="rect">
            <a:avLst/>
          </a:prstGeom>
        </p:spPr>
        <p:txBody>
          <a:bodyPr wrap="square">
            <a:spAutoFit/>
          </a:bodyPr>
          <a:lstStyle/>
          <a:p>
            <a:pPr lvl="0"/>
            <a:r>
              <a:rPr lang="en-US" sz="2200" dirty="0"/>
              <a:t>4</a:t>
            </a:r>
            <a:r>
              <a:rPr lang="en-US" sz="2200" dirty="0" smtClean="0"/>
              <a:t>.  </a:t>
            </a:r>
            <a:r>
              <a:rPr lang="en-US" sz="2200" dirty="0" err="1" smtClean="0"/>
              <a:t>Suatu</a:t>
            </a:r>
            <a:r>
              <a:rPr lang="en-US" sz="2200" dirty="0" smtClean="0"/>
              <a:t> </a:t>
            </a:r>
            <a:r>
              <a:rPr lang="en-US" sz="2200" dirty="0" err="1"/>
              <a:t>riset</a:t>
            </a:r>
            <a:r>
              <a:rPr lang="en-US" sz="2200" dirty="0"/>
              <a:t> </a:t>
            </a:r>
            <a:r>
              <a:rPr lang="en-US" sz="2200" dirty="0" err="1"/>
              <a:t>pemasaran</a:t>
            </a:r>
            <a:r>
              <a:rPr lang="en-US" sz="2200" dirty="0"/>
              <a:t> </a:t>
            </a:r>
            <a:r>
              <a:rPr lang="en-US" sz="2200" dirty="0" err="1"/>
              <a:t>dilakukan</a:t>
            </a:r>
            <a:r>
              <a:rPr lang="en-US" sz="2200" dirty="0"/>
              <a:t> di Jakarta </a:t>
            </a:r>
            <a:r>
              <a:rPr lang="en-US" sz="2200" dirty="0" err="1"/>
              <a:t>dan</a:t>
            </a:r>
            <a:r>
              <a:rPr lang="en-US" sz="2200" dirty="0"/>
              <a:t> Surabaya </a:t>
            </a:r>
            <a:r>
              <a:rPr lang="en-US" sz="2200" dirty="0" err="1"/>
              <a:t>untuk</a:t>
            </a:r>
            <a:r>
              <a:rPr lang="en-US" sz="2200" dirty="0"/>
              <a:t> </a:t>
            </a:r>
            <a:r>
              <a:rPr lang="en-US" sz="2200" dirty="0" err="1"/>
              <a:t>mengetahui</a:t>
            </a:r>
            <a:r>
              <a:rPr lang="en-US" sz="2200" dirty="0"/>
              <a:t> </a:t>
            </a:r>
            <a:r>
              <a:rPr lang="en-US" sz="2200" dirty="0" err="1"/>
              <a:t>apakah</a:t>
            </a:r>
            <a:r>
              <a:rPr lang="en-US" sz="2200" dirty="0"/>
              <a:t> </a:t>
            </a:r>
            <a:r>
              <a:rPr lang="en-US" sz="2200" dirty="0" err="1"/>
              <a:t>ada</a:t>
            </a:r>
            <a:r>
              <a:rPr lang="en-US" sz="2200" dirty="0"/>
              <a:t> </a:t>
            </a:r>
            <a:r>
              <a:rPr lang="en-US" sz="2200" dirty="0" err="1"/>
              <a:t>perbedaan</a:t>
            </a:r>
            <a:r>
              <a:rPr lang="en-US" sz="2200" dirty="0"/>
              <a:t> yang </a:t>
            </a:r>
            <a:r>
              <a:rPr lang="en-US" sz="2200" dirty="0" err="1"/>
              <a:t>nyata</a:t>
            </a:r>
            <a:r>
              <a:rPr lang="en-US" sz="2200" dirty="0"/>
              <a:t> </a:t>
            </a:r>
            <a:r>
              <a:rPr lang="en-US" sz="2200" dirty="0" err="1"/>
              <a:t>antara</a:t>
            </a:r>
            <a:r>
              <a:rPr lang="en-US" sz="2200" dirty="0"/>
              <a:t> </a:t>
            </a:r>
            <a:r>
              <a:rPr lang="en-US" sz="2200" dirty="0" err="1"/>
              <a:t>konsumen</a:t>
            </a:r>
            <a:r>
              <a:rPr lang="en-US" sz="2200" dirty="0"/>
              <a:t> yang </a:t>
            </a:r>
            <a:r>
              <a:rPr lang="en-US" sz="2200" dirty="0" err="1"/>
              <a:t>senang</a:t>
            </a:r>
            <a:r>
              <a:rPr lang="en-US" sz="2200" dirty="0"/>
              <a:t> </a:t>
            </a:r>
            <a:r>
              <a:rPr lang="en-US" sz="2200" dirty="0" err="1"/>
              <a:t>akan</a:t>
            </a:r>
            <a:r>
              <a:rPr lang="en-US" sz="2200" dirty="0"/>
              <a:t> </a:t>
            </a:r>
            <a:r>
              <a:rPr lang="en-US" sz="2200" dirty="0" err="1"/>
              <a:t>sabun</a:t>
            </a:r>
            <a:r>
              <a:rPr lang="en-US" sz="2200" dirty="0"/>
              <a:t> </a:t>
            </a:r>
            <a:r>
              <a:rPr lang="en-US" sz="2200" dirty="0" err="1"/>
              <a:t>Rinso</a:t>
            </a:r>
            <a:r>
              <a:rPr lang="en-US" sz="2200" dirty="0"/>
              <a:t> </a:t>
            </a:r>
            <a:r>
              <a:rPr lang="en-US" sz="2200" dirty="0" err="1"/>
              <a:t>dibandingkan</a:t>
            </a:r>
            <a:r>
              <a:rPr lang="en-US" sz="2200" dirty="0"/>
              <a:t> </a:t>
            </a:r>
            <a:r>
              <a:rPr lang="en-US" sz="2200" dirty="0" err="1"/>
              <a:t>dengan</a:t>
            </a:r>
            <a:r>
              <a:rPr lang="en-US" sz="2200" dirty="0"/>
              <a:t> Attack.  Di Jakarta, </a:t>
            </a:r>
            <a:r>
              <a:rPr lang="en-US" sz="2200" dirty="0" err="1"/>
              <a:t>dari</a:t>
            </a:r>
            <a:r>
              <a:rPr lang="en-US" sz="2200" dirty="0"/>
              <a:t> 100 orang </a:t>
            </a:r>
            <a:r>
              <a:rPr lang="en-US" sz="2200" dirty="0" err="1"/>
              <a:t>konsumen</a:t>
            </a:r>
            <a:r>
              <a:rPr lang="en-US" sz="2200" dirty="0"/>
              <a:t> yang </a:t>
            </a:r>
            <a:r>
              <a:rPr lang="en-US" sz="2200" dirty="0" err="1"/>
              <a:t>ditanya</a:t>
            </a:r>
            <a:r>
              <a:rPr lang="en-US" sz="2200" dirty="0"/>
              <a:t> </a:t>
            </a:r>
            <a:r>
              <a:rPr lang="en-US" sz="2200" dirty="0" err="1"/>
              <a:t>ternyata</a:t>
            </a:r>
            <a:r>
              <a:rPr lang="en-US" sz="2200" dirty="0"/>
              <a:t> </a:t>
            </a:r>
            <a:r>
              <a:rPr lang="en-US" sz="2200" dirty="0" err="1"/>
              <a:t>ada</a:t>
            </a:r>
            <a:r>
              <a:rPr lang="en-US" sz="2200" dirty="0"/>
              <a:t> 68 orang yang </a:t>
            </a:r>
            <a:r>
              <a:rPr lang="en-US" sz="2200" dirty="0" err="1"/>
              <a:t>mengatakan</a:t>
            </a:r>
            <a:r>
              <a:rPr lang="en-US" sz="2200" dirty="0"/>
              <a:t> </a:t>
            </a:r>
            <a:r>
              <a:rPr lang="en-US" sz="2200" dirty="0" err="1"/>
              <a:t>lebih</a:t>
            </a:r>
            <a:r>
              <a:rPr lang="en-US" sz="2200" dirty="0"/>
              <a:t> </a:t>
            </a:r>
            <a:r>
              <a:rPr lang="en-US" sz="2200" dirty="0" err="1"/>
              <a:t>senang</a:t>
            </a:r>
            <a:r>
              <a:rPr lang="en-US" sz="2200" dirty="0"/>
              <a:t> </a:t>
            </a:r>
            <a:r>
              <a:rPr lang="en-US" sz="2200" dirty="0" err="1"/>
              <a:t>Rinso</a:t>
            </a:r>
            <a:r>
              <a:rPr lang="en-US" sz="2200" dirty="0"/>
              <a:t> </a:t>
            </a:r>
            <a:r>
              <a:rPr lang="en-US" sz="2200" dirty="0" err="1"/>
              <a:t>daripada</a:t>
            </a:r>
            <a:r>
              <a:rPr lang="en-US" sz="2200" dirty="0"/>
              <a:t> Attack, </a:t>
            </a:r>
            <a:r>
              <a:rPr lang="en-US" sz="2200" dirty="0" err="1"/>
              <a:t>sedangkan</a:t>
            </a:r>
            <a:r>
              <a:rPr lang="en-US" sz="2200" dirty="0"/>
              <a:t> di Surabaya, di </a:t>
            </a:r>
            <a:r>
              <a:rPr lang="en-US" sz="2200" dirty="0" err="1"/>
              <a:t>antara</a:t>
            </a:r>
            <a:r>
              <a:rPr lang="en-US" sz="2200" dirty="0"/>
              <a:t> 300 orang yang </a:t>
            </a:r>
            <a:r>
              <a:rPr lang="en-US" sz="2200" dirty="0" err="1"/>
              <a:t>ditanya</a:t>
            </a:r>
            <a:r>
              <a:rPr lang="en-US" sz="2200" dirty="0"/>
              <a:t>, </a:t>
            </a:r>
            <a:r>
              <a:rPr lang="en-US" sz="2200" dirty="0" err="1"/>
              <a:t>ada</a:t>
            </a:r>
            <a:r>
              <a:rPr lang="en-US" sz="2200" dirty="0"/>
              <a:t> 213 yang </a:t>
            </a:r>
            <a:r>
              <a:rPr lang="en-US" sz="2200" dirty="0" err="1"/>
              <a:t>lebih</a:t>
            </a:r>
            <a:r>
              <a:rPr lang="en-US" sz="2200" dirty="0"/>
              <a:t> </a:t>
            </a:r>
            <a:r>
              <a:rPr lang="en-US" sz="2200" dirty="0" err="1"/>
              <a:t>senang</a:t>
            </a:r>
            <a:r>
              <a:rPr lang="en-US" sz="2200" dirty="0"/>
              <a:t> </a:t>
            </a:r>
            <a:r>
              <a:rPr lang="en-US" sz="2200" dirty="0" err="1"/>
              <a:t>Rinso</a:t>
            </a:r>
            <a:r>
              <a:rPr lang="en-US" sz="2200" dirty="0"/>
              <a:t> </a:t>
            </a:r>
            <a:r>
              <a:rPr lang="en-US" sz="2200" dirty="0" err="1"/>
              <a:t>daripada</a:t>
            </a:r>
            <a:r>
              <a:rPr lang="en-US" sz="2200" dirty="0"/>
              <a:t> Attack.  </a:t>
            </a:r>
            <a:r>
              <a:rPr lang="en-US" sz="2200" dirty="0" err="1"/>
              <a:t>Dengan</a:t>
            </a:r>
            <a:r>
              <a:rPr lang="en-US" sz="2200" dirty="0"/>
              <a:t> </a:t>
            </a:r>
            <a:r>
              <a:rPr lang="en-US" sz="2200" dirty="0" err="1"/>
              <a:t>menggunakan</a:t>
            </a:r>
            <a:r>
              <a:rPr lang="en-US" sz="2200" dirty="0"/>
              <a:t> α = 0,01, </a:t>
            </a:r>
            <a:r>
              <a:rPr lang="en-US" sz="2200" dirty="0" err="1"/>
              <a:t>ujilah</a:t>
            </a:r>
            <a:r>
              <a:rPr lang="en-US" sz="2200" dirty="0"/>
              <a:t> </a:t>
            </a:r>
            <a:r>
              <a:rPr lang="en-US" sz="2200" dirty="0" err="1"/>
              <a:t>pendapat</a:t>
            </a:r>
            <a:r>
              <a:rPr lang="en-US" sz="2200" dirty="0"/>
              <a:t> </a:t>
            </a:r>
            <a:r>
              <a:rPr lang="en-US" sz="2200" dirty="0" err="1"/>
              <a:t>bahwa</a:t>
            </a:r>
            <a:r>
              <a:rPr lang="en-US" sz="2200" dirty="0"/>
              <a:t> </a:t>
            </a:r>
            <a:r>
              <a:rPr lang="en-US" sz="2200" dirty="0" err="1"/>
              <a:t>proporsi</a:t>
            </a:r>
            <a:r>
              <a:rPr lang="en-US" sz="2200" dirty="0"/>
              <a:t> </a:t>
            </a:r>
            <a:r>
              <a:rPr lang="en-US" sz="2200" dirty="0" err="1"/>
              <a:t>konsumen</a:t>
            </a:r>
            <a:r>
              <a:rPr lang="en-US" sz="2200" dirty="0"/>
              <a:t> yang </a:t>
            </a:r>
            <a:r>
              <a:rPr lang="en-US" sz="2200" dirty="0" err="1"/>
              <a:t>lebih</a:t>
            </a:r>
            <a:r>
              <a:rPr lang="en-US" sz="2200" dirty="0"/>
              <a:t> </a:t>
            </a:r>
            <a:r>
              <a:rPr lang="en-US" sz="2200" dirty="0" err="1"/>
              <a:t>senang</a:t>
            </a:r>
            <a:r>
              <a:rPr lang="en-US" sz="2200" dirty="0"/>
              <a:t> </a:t>
            </a:r>
            <a:r>
              <a:rPr lang="en-US" sz="2200" dirty="0" err="1"/>
              <a:t>Rinso</a:t>
            </a:r>
            <a:r>
              <a:rPr lang="en-US" sz="2200" dirty="0"/>
              <a:t> </a:t>
            </a:r>
            <a:r>
              <a:rPr lang="en-US" sz="2200" dirty="0" err="1"/>
              <a:t>daripada</a:t>
            </a:r>
            <a:r>
              <a:rPr lang="en-US" sz="2200" dirty="0"/>
              <a:t> Attack di Surabaya </a:t>
            </a:r>
            <a:r>
              <a:rPr lang="en-US" sz="2200" dirty="0" err="1"/>
              <a:t>dan</a:t>
            </a:r>
            <a:r>
              <a:rPr lang="en-US" sz="2200" dirty="0"/>
              <a:t> di Jakarta </a:t>
            </a:r>
            <a:r>
              <a:rPr lang="en-US" sz="2200" dirty="0" err="1"/>
              <a:t>adalah</a:t>
            </a:r>
            <a:r>
              <a:rPr lang="en-US" sz="2200" dirty="0"/>
              <a:t> </a:t>
            </a:r>
            <a:r>
              <a:rPr lang="en-US" sz="2200" dirty="0" err="1"/>
              <a:t>sama</a:t>
            </a:r>
            <a:r>
              <a:rPr lang="en-US" sz="2200" dirty="0"/>
              <a:t> </a:t>
            </a:r>
            <a:r>
              <a:rPr lang="en-US" sz="2200" dirty="0" err="1"/>
              <a:t>dengan</a:t>
            </a:r>
            <a:r>
              <a:rPr lang="en-US" sz="2200" dirty="0"/>
              <a:t> alternative </a:t>
            </a:r>
            <a:r>
              <a:rPr lang="en-US" sz="2200" dirty="0" err="1"/>
              <a:t>tidak</a:t>
            </a:r>
            <a:r>
              <a:rPr lang="en-US" sz="2200" dirty="0"/>
              <a:t> </a:t>
            </a:r>
            <a:r>
              <a:rPr lang="en-US" sz="2200" dirty="0" err="1"/>
              <a:t>sama</a:t>
            </a:r>
            <a:r>
              <a:rPr lang="en-US" sz="2200" dirty="0"/>
              <a:t>.</a:t>
            </a:r>
          </a:p>
          <a:p>
            <a:r>
              <a:rPr lang="en-US" sz="2200" dirty="0"/>
              <a:t> </a:t>
            </a:r>
          </a:p>
          <a:p>
            <a:pPr lvl="0"/>
            <a:r>
              <a:rPr lang="en-US" sz="2200" dirty="0" smtClean="0"/>
              <a:t>5.  Ada </a:t>
            </a:r>
            <a:r>
              <a:rPr lang="en-US" sz="2200" dirty="0" err="1"/>
              <a:t>pendapat</a:t>
            </a:r>
            <a:r>
              <a:rPr lang="en-US" sz="2200" dirty="0"/>
              <a:t> </a:t>
            </a:r>
            <a:r>
              <a:rPr lang="en-US" sz="2200" dirty="0" err="1"/>
              <a:t>bahwa</a:t>
            </a:r>
            <a:r>
              <a:rPr lang="en-US" sz="2200" dirty="0"/>
              <a:t> </a:t>
            </a:r>
            <a:r>
              <a:rPr lang="en-US" sz="2200" dirty="0" err="1"/>
              <a:t>tidak</a:t>
            </a:r>
            <a:r>
              <a:rPr lang="en-US" sz="2200" dirty="0"/>
              <a:t> </a:t>
            </a:r>
            <a:r>
              <a:rPr lang="en-US" sz="2200" dirty="0" err="1"/>
              <a:t>ada</a:t>
            </a:r>
            <a:r>
              <a:rPr lang="en-US" sz="2200" dirty="0"/>
              <a:t> </a:t>
            </a:r>
            <a:r>
              <a:rPr lang="en-US" sz="2200" dirty="0" err="1"/>
              <a:t>perbedaan</a:t>
            </a:r>
            <a:r>
              <a:rPr lang="en-US" sz="2200" dirty="0"/>
              <a:t> </a:t>
            </a:r>
            <a:r>
              <a:rPr lang="en-US" sz="2200" dirty="0" err="1"/>
              <a:t>antara</a:t>
            </a:r>
            <a:r>
              <a:rPr lang="en-US" sz="2200" dirty="0"/>
              <a:t> rata-rata </a:t>
            </a:r>
            <a:r>
              <a:rPr lang="en-US" sz="2200" dirty="0" err="1"/>
              <a:t>gaji</a:t>
            </a:r>
            <a:r>
              <a:rPr lang="en-US" sz="2200" dirty="0"/>
              <a:t> </a:t>
            </a:r>
            <a:r>
              <a:rPr lang="en-US" sz="2200" dirty="0" err="1"/>
              <a:t>bulanan</a:t>
            </a:r>
            <a:r>
              <a:rPr lang="en-US" sz="2200" dirty="0"/>
              <a:t> </a:t>
            </a:r>
            <a:r>
              <a:rPr lang="en-US" sz="2200" dirty="0" err="1"/>
              <a:t>bagi</a:t>
            </a:r>
            <a:r>
              <a:rPr lang="en-US" sz="2200" dirty="0"/>
              <a:t> </a:t>
            </a:r>
            <a:r>
              <a:rPr lang="en-US" sz="2200" dirty="0" err="1"/>
              <a:t>karyawan</a:t>
            </a:r>
            <a:r>
              <a:rPr lang="en-US" sz="2200" dirty="0"/>
              <a:t> </a:t>
            </a:r>
            <a:r>
              <a:rPr lang="en-US" sz="2200" dirty="0" err="1"/>
              <a:t>perusahan</a:t>
            </a:r>
            <a:r>
              <a:rPr lang="en-US" sz="2200" dirty="0"/>
              <a:t> A </a:t>
            </a:r>
            <a:r>
              <a:rPr lang="en-US" sz="2200" dirty="0" err="1"/>
              <a:t>dan</a:t>
            </a:r>
            <a:r>
              <a:rPr lang="en-US" sz="2200" dirty="0"/>
              <a:t> B </a:t>
            </a:r>
            <a:r>
              <a:rPr lang="en-US" sz="2200" dirty="0" err="1"/>
              <a:t>dengan</a:t>
            </a:r>
            <a:r>
              <a:rPr lang="en-US" sz="2200" dirty="0"/>
              <a:t> alternative </a:t>
            </a:r>
            <a:r>
              <a:rPr lang="en-US" sz="2200" dirty="0" err="1"/>
              <a:t>ada</a:t>
            </a:r>
            <a:r>
              <a:rPr lang="en-US" sz="2200" dirty="0"/>
              <a:t> </a:t>
            </a:r>
            <a:r>
              <a:rPr lang="en-US" sz="2200" dirty="0" err="1"/>
              <a:t>perbedaan</a:t>
            </a:r>
            <a:r>
              <a:rPr lang="en-US" sz="2200" dirty="0"/>
              <a:t>. Dari </a:t>
            </a:r>
            <a:r>
              <a:rPr lang="en-US" sz="2200" dirty="0" err="1"/>
              <a:t>hasil</a:t>
            </a:r>
            <a:r>
              <a:rPr lang="en-US" sz="2200" dirty="0"/>
              <a:t> </a:t>
            </a:r>
            <a:r>
              <a:rPr lang="en-US" sz="2200" dirty="0" err="1"/>
              <a:t>wawancara</a:t>
            </a:r>
            <a:r>
              <a:rPr lang="en-US" sz="2200" dirty="0"/>
              <a:t> </a:t>
            </a:r>
            <a:r>
              <a:rPr lang="en-US" sz="2200" dirty="0" err="1"/>
              <a:t>terhadap</a:t>
            </a:r>
            <a:r>
              <a:rPr lang="en-US" sz="2200" dirty="0"/>
              <a:t> 100 orang </a:t>
            </a:r>
            <a:r>
              <a:rPr lang="en-US" sz="2200" dirty="0" err="1"/>
              <a:t>karyawan</a:t>
            </a:r>
            <a:r>
              <a:rPr lang="en-US" sz="2200" dirty="0"/>
              <a:t>, (50 </a:t>
            </a:r>
            <a:r>
              <a:rPr lang="en-US" sz="2200" dirty="0" err="1"/>
              <a:t>dari</a:t>
            </a:r>
            <a:r>
              <a:rPr lang="en-US" sz="2200" dirty="0"/>
              <a:t> </a:t>
            </a:r>
            <a:r>
              <a:rPr lang="en-US" sz="2200" dirty="0" err="1"/>
              <a:t>perusahaan</a:t>
            </a:r>
            <a:r>
              <a:rPr lang="en-US" sz="2200" dirty="0"/>
              <a:t> A </a:t>
            </a:r>
            <a:r>
              <a:rPr lang="en-US" sz="2200" dirty="0" err="1"/>
              <a:t>dan</a:t>
            </a:r>
            <a:r>
              <a:rPr lang="en-US" sz="2200" dirty="0"/>
              <a:t> 50 </a:t>
            </a:r>
            <a:r>
              <a:rPr lang="en-US" sz="2200" dirty="0" err="1"/>
              <a:t>dari</a:t>
            </a:r>
            <a:r>
              <a:rPr lang="en-US" sz="2200" dirty="0"/>
              <a:t> </a:t>
            </a:r>
            <a:r>
              <a:rPr lang="en-US" sz="2200" dirty="0" err="1"/>
              <a:t>perusahaan</a:t>
            </a:r>
            <a:r>
              <a:rPr lang="en-US" sz="2200" dirty="0"/>
              <a:t> B), </a:t>
            </a:r>
            <a:r>
              <a:rPr lang="en-US" sz="2200" dirty="0" err="1"/>
              <a:t>diketahui</a:t>
            </a:r>
            <a:r>
              <a:rPr lang="en-US" sz="2200" dirty="0"/>
              <a:t> </a:t>
            </a:r>
            <a:r>
              <a:rPr lang="en-US" sz="2200" dirty="0" err="1"/>
              <a:t>bahwa</a:t>
            </a:r>
            <a:r>
              <a:rPr lang="en-US" sz="2200" dirty="0"/>
              <a:t> rata-rata </a:t>
            </a:r>
            <a:r>
              <a:rPr lang="en-US" sz="2200" dirty="0" err="1"/>
              <a:t>gaji</a:t>
            </a:r>
            <a:r>
              <a:rPr lang="en-US" sz="2200" dirty="0"/>
              <a:t> </a:t>
            </a:r>
            <a:r>
              <a:rPr lang="en-US" sz="2200" dirty="0" err="1"/>
              <a:t>karyawan</a:t>
            </a:r>
            <a:r>
              <a:rPr lang="en-US" sz="2200" dirty="0"/>
              <a:t> </a:t>
            </a:r>
            <a:r>
              <a:rPr lang="en-US" sz="2200" dirty="0" err="1"/>
              <a:t>perusahaan</a:t>
            </a:r>
            <a:r>
              <a:rPr lang="en-US" sz="2200" dirty="0"/>
              <a:t> A </a:t>
            </a:r>
            <a:r>
              <a:rPr lang="en-US" sz="2200" dirty="0" err="1"/>
              <a:t>adalah</a:t>
            </a:r>
            <a:r>
              <a:rPr lang="en-US" sz="2200" dirty="0"/>
              <a:t> </a:t>
            </a:r>
            <a:r>
              <a:rPr lang="en-US" sz="2200" dirty="0" err="1"/>
              <a:t>Rp</a:t>
            </a:r>
            <a:r>
              <a:rPr lang="en-US" sz="2200" dirty="0"/>
              <a:t> 89 </a:t>
            </a:r>
            <a:r>
              <a:rPr lang="en-US" sz="2200" dirty="0" err="1"/>
              <a:t>ribu</a:t>
            </a:r>
            <a:r>
              <a:rPr lang="en-US" sz="2200" dirty="0"/>
              <a:t> </a:t>
            </a:r>
            <a:r>
              <a:rPr lang="en-US" sz="2200" dirty="0" err="1"/>
              <a:t>dengan</a:t>
            </a:r>
            <a:r>
              <a:rPr lang="en-US" sz="2200" dirty="0"/>
              <a:t> </a:t>
            </a:r>
            <a:r>
              <a:rPr lang="en-US" sz="2200" dirty="0" err="1"/>
              <a:t>simpangan</a:t>
            </a:r>
            <a:r>
              <a:rPr lang="en-US" sz="2200" dirty="0"/>
              <a:t> </a:t>
            </a:r>
            <a:r>
              <a:rPr lang="en-US" sz="2200" dirty="0" err="1"/>
              <a:t>baku</a:t>
            </a:r>
            <a:r>
              <a:rPr lang="en-US" sz="2200" dirty="0"/>
              <a:t> </a:t>
            </a:r>
            <a:r>
              <a:rPr lang="en-US" sz="2200" dirty="0" err="1"/>
              <a:t>sebesar</a:t>
            </a:r>
            <a:r>
              <a:rPr lang="en-US" sz="2200" dirty="0"/>
              <a:t> </a:t>
            </a:r>
            <a:r>
              <a:rPr lang="en-US" sz="2200" dirty="0" err="1"/>
              <a:t>Rp</a:t>
            </a:r>
            <a:r>
              <a:rPr lang="en-US" sz="2200" dirty="0"/>
              <a:t> 40 </a:t>
            </a:r>
            <a:r>
              <a:rPr lang="en-US" sz="2200" dirty="0" err="1"/>
              <a:t>ribu</a:t>
            </a:r>
            <a:r>
              <a:rPr lang="en-US" sz="2200" dirty="0"/>
              <a:t>, </a:t>
            </a:r>
            <a:r>
              <a:rPr lang="en-US" sz="2200" dirty="0" err="1"/>
              <a:t>sedangkan</a:t>
            </a:r>
            <a:r>
              <a:rPr lang="en-US" sz="2200" dirty="0"/>
              <a:t> rata-rata </a:t>
            </a:r>
            <a:r>
              <a:rPr lang="en-US" sz="2200" dirty="0" err="1"/>
              <a:t>gaji</a:t>
            </a:r>
            <a:r>
              <a:rPr lang="en-US" sz="2200" dirty="0"/>
              <a:t> </a:t>
            </a:r>
            <a:r>
              <a:rPr lang="en-US" sz="2200" dirty="0" err="1"/>
              <a:t>karyawan</a:t>
            </a:r>
            <a:r>
              <a:rPr lang="en-US" sz="2200" dirty="0"/>
              <a:t> </a:t>
            </a:r>
            <a:r>
              <a:rPr lang="en-US" sz="2200" dirty="0" err="1"/>
              <a:t>perusahaan</a:t>
            </a:r>
            <a:r>
              <a:rPr lang="en-US" sz="2200" dirty="0"/>
              <a:t> B </a:t>
            </a:r>
            <a:r>
              <a:rPr lang="en-US" sz="2200" dirty="0" err="1"/>
              <a:t>adalah</a:t>
            </a:r>
            <a:r>
              <a:rPr lang="en-US" sz="2200" dirty="0"/>
              <a:t> </a:t>
            </a:r>
            <a:r>
              <a:rPr lang="en-US" sz="2200" dirty="0" err="1"/>
              <a:t>Rp</a:t>
            </a:r>
            <a:r>
              <a:rPr lang="en-US" sz="2200" dirty="0"/>
              <a:t> 92 </a:t>
            </a:r>
            <a:r>
              <a:rPr lang="en-US" sz="2200" dirty="0" err="1"/>
              <a:t>ribu</a:t>
            </a:r>
            <a:r>
              <a:rPr lang="en-US" sz="2200" dirty="0"/>
              <a:t> </a:t>
            </a:r>
            <a:r>
              <a:rPr lang="en-US" sz="2200" dirty="0" err="1"/>
              <a:t>dengan</a:t>
            </a:r>
            <a:r>
              <a:rPr lang="en-US" sz="2200" dirty="0"/>
              <a:t> </a:t>
            </a:r>
            <a:r>
              <a:rPr lang="en-US" sz="2200" dirty="0" err="1"/>
              <a:t>simpangan</a:t>
            </a:r>
            <a:r>
              <a:rPr lang="en-US" sz="2200" dirty="0"/>
              <a:t> </a:t>
            </a:r>
            <a:r>
              <a:rPr lang="en-US" sz="2200" dirty="0" err="1"/>
              <a:t>baku</a:t>
            </a:r>
            <a:r>
              <a:rPr lang="en-US" sz="2200" dirty="0"/>
              <a:t> </a:t>
            </a:r>
            <a:r>
              <a:rPr lang="en-US" sz="2200" dirty="0" err="1"/>
              <a:t>sebesar</a:t>
            </a:r>
            <a:r>
              <a:rPr lang="en-US" sz="2200" dirty="0"/>
              <a:t> </a:t>
            </a:r>
            <a:r>
              <a:rPr lang="en-US" sz="2200" dirty="0" err="1"/>
              <a:t>Rp</a:t>
            </a:r>
            <a:r>
              <a:rPr lang="en-US" sz="2200" dirty="0"/>
              <a:t> 30 </a:t>
            </a:r>
            <a:r>
              <a:rPr lang="en-US" sz="2200" dirty="0" err="1"/>
              <a:t>ribu</a:t>
            </a:r>
            <a:r>
              <a:rPr lang="en-US" sz="2200" dirty="0"/>
              <a:t>.  </a:t>
            </a:r>
            <a:r>
              <a:rPr lang="en-US" sz="2200" dirty="0" err="1"/>
              <a:t>Dengan</a:t>
            </a:r>
            <a:r>
              <a:rPr lang="en-US" sz="2200" dirty="0"/>
              <a:t> </a:t>
            </a:r>
            <a:r>
              <a:rPr lang="en-US" sz="2200" dirty="0" err="1"/>
              <a:t>menggunakan</a:t>
            </a:r>
            <a:r>
              <a:rPr lang="en-US" sz="2200" dirty="0"/>
              <a:t> α = 0,05 , </a:t>
            </a:r>
            <a:r>
              <a:rPr lang="en-US" sz="2200" dirty="0" err="1"/>
              <a:t>Ujilah</a:t>
            </a:r>
            <a:r>
              <a:rPr lang="en-US" sz="2200" dirty="0"/>
              <a:t> </a:t>
            </a:r>
            <a:r>
              <a:rPr lang="en-US" sz="2200" dirty="0" err="1"/>
              <a:t>pendapat</a:t>
            </a:r>
            <a:r>
              <a:rPr lang="en-US" sz="2200" dirty="0"/>
              <a:t> </a:t>
            </a:r>
            <a:r>
              <a:rPr lang="en-US" sz="2200" dirty="0" err="1"/>
              <a:t>tersebut</a:t>
            </a:r>
            <a:r>
              <a:rPr lang="en-US" sz="2200" dirty="0"/>
              <a:t>.</a:t>
            </a:r>
          </a:p>
        </p:txBody>
      </p:sp>
      <p:sp>
        <p:nvSpPr>
          <p:cNvPr id="5" name="Rectangle 4"/>
          <p:cNvSpPr>
            <a:spLocks noChangeArrowheads="1"/>
          </p:cNvSpPr>
          <p:nvPr/>
        </p:nvSpPr>
        <p:spPr bwMode="auto">
          <a:xfrm>
            <a:off x="10024075" y="6553200"/>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atinLnBrk="1"/>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extLst>
      <p:ext uri="{BB962C8B-B14F-4D97-AF65-F5344CB8AC3E}">
        <p14:creationId xmlns:p14="http://schemas.microsoft.com/office/powerpoint/2010/main" val="3748290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0024075" y="6553200"/>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atinLnBrk="1"/>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
        <p:nvSpPr>
          <p:cNvPr id="5" name="Rectangle 4"/>
          <p:cNvSpPr/>
          <p:nvPr/>
        </p:nvSpPr>
        <p:spPr>
          <a:xfrm>
            <a:off x="1282700" y="1237040"/>
            <a:ext cx="5334000" cy="3493264"/>
          </a:xfrm>
          <a:prstGeom prst="rect">
            <a:avLst/>
          </a:prstGeom>
        </p:spPr>
        <p:txBody>
          <a:bodyPr wrap="square">
            <a:spAutoFit/>
          </a:bodyPr>
          <a:lstStyle/>
          <a:p>
            <a:r>
              <a:rPr lang="id-ID" b="1" dirty="0"/>
              <a:t>1. Hipotesis </a:t>
            </a:r>
            <a:r>
              <a:rPr lang="id-ID" b="1" dirty="0" smtClean="0"/>
              <a:t>Deskriptif :</a:t>
            </a:r>
            <a:endParaRPr lang="id-ID" b="1" dirty="0"/>
          </a:p>
          <a:p>
            <a:r>
              <a:rPr lang="id-ID" dirty="0" smtClean="0"/>
              <a:t>yaitu </a:t>
            </a:r>
            <a:r>
              <a:rPr lang="id-ID" dirty="0"/>
              <a:t>jawaban atau dugaan sementara terhadap masalah deskriptif dan memiliki</a:t>
            </a:r>
          </a:p>
          <a:p>
            <a:r>
              <a:rPr lang="id-ID" dirty="0"/>
              <a:t>hubungan dengan variabel tunggal. Sehingga hipotesis jenis ini ditarik dari masalah yang memiliki</a:t>
            </a:r>
          </a:p>
          <a:p>
            <a:pPr>
              <a:spcAft>
                <a:spcPts val="600"/>
              </a:spcAft>
            </a:pPr>
            <a:r>
              <a:rPr lang="id-ID" dirty="0"/>
              <a:t>hubungan langsung dengan variabel tunggal.</a:t>
            </a:r>
          </a:p>
          <a:p>
            <a:r>
              <a:rPr lang="id-ID" b="1" dirty="0"/>
              <a:t>Contoh </a:t>
            </a:r>
            <a:r>
              <a:rPr lang="id-ID" dirty="0"/>
              <a:t>: Apakah minuman merek A mengandung alkohol. </a:t>
            </a:r>
            <a:endParaRPr lang="id-ID" dirty="0" smtClean="0"/>
          </a:p>
          <a:p>
            <a:r>
              <a:rPr lang="id-ID" dirty="0" smtClean="0"/>
              <a:t>Rumusan </a:t>
            </a:r>
            <a:r>
              <a:rPr lang="id-ID" smtClean="0"/>
              <a:t>hipotesis yang </a:t>
            </a:r>
            <a:r>
              <a:rPr lang="id-ID"/>
              <a:t>bisa </a:t>
            </a:r>
            <a:r>
              <a:rPr lang="id-ID" smtClean="0"/>
              <a:t>disusun atau </a:t>
            </a:r>
            <a:r>
              <a:rPr lang="id-ID" dirty="0"/>
              <a:t>ditarik dari topik penelitian tersebut adalah:</a:t>
            </a:r>
          </a:p>
          <a:p>
            <a:r>
              <a:rPr lang="id-ID" dirty="0"/>
              <a:t>1. Merek minuman A mengandung alkohol.</a:t>
            </a:r>
          </a:p>
          <a:p>
            <a:r>
              <a:rPr lang="id-ID" dirty="0"/>
              <a:t>2. Merek minuman A tidak mengandung alkohol.</a:t>
            </a:r>
          </a:p>
        </p:txBody>
      </p:sp>
      <p:sp>
        <p:nvSpPr>
          <p:cNvPr id="7" name="TextBox 6"/>
          <p:cNvSpPr txBox="1"/>
          <p:nvPr/>
        </p:nvSpPr>
        <p:spPr>
          <a:xfrm>
            <a:off x="2725615" y="110021"/>
            <a:ext cx="5740674" cy="707886"/>
          </a:xfrm>
          <a:prstGeom prst="rect">
            <a:avLst/>
          </a:prstGeom>
          <a:noFill/>
        </p:spPr>
        <p:txBody>
          <a:bodyPr wrap="none" rtlCol="0">
            <a:spAutoFit/>
          </a:bodyPr>
          <a:lstStyle/>
          <a:p>
            <a:r>
              <a:rPr lang="id-ID" sz="4000" b="1" dirty="0" smtClean="0">
                <a:latin typeface="Century Gothic" panose="020B0502020202020204" pitchFamily="34" charset="0"/>
              </a:rPr>
              <a:t>Jenis Hipotesis Statistik</a:t>
            </a:r>
            <a:endParaRPr lang="id-ID" sz="4000" b="1" dirty="0">
              <a:latin typeface="Century Gothic" panose="020B0502020202020204" pitchFamily="34" charset="0"/>
            </a:endParaRPr>
          </a:p>
        </p:txBody>
      </p:sp>
      <p:sp>
        <p:nvSpPr>
          <p:cNvPr id="8" name="Rectangle 7"/>
          <p:cNvSpPr/>
          <p:nvPr/>
        </p:nvSpPr>
        <p:spPr>
          <a:xfrm>
            <a:off x="6756400" y="1079649"/>
            <a:ext cx="5321300" cy="5509200"/>
          </a:xfrm>
          <a:prstGeom prst="rect">
            <a:avLst/>
          </a:prstGeom>
        </p:spPr>
        <p:txBody>
          <a:bodyPr wrap="square">
            <a:spAutoFit/>
          </a:bodyPr>
          <a:lstStyle/>
          <a:p>
            <a:r>
              <a:rPr lang="id-ID" b="1" dirty="0"/>
              <a:t>2</a:t>
            </a:r>
            <a:r>
              <a:rPr lang="id-ID" b="1" dirty="0" smtClean="0"/>
              <a:t>. </a:t>
            </a:r>
            <a:r>
              <a:rPr lang="id-ID" b="1" dirty="0"/>
              <a:t>Hipotesis </a:t>
            </a:r>
            <a:r>
              <a:rPr lang="id-ID" b="1" dirty="0" smtClean="0"/>
              <a:t>Asosiatif  :</a:t>
            </a:r>
            <a:endParaRPr lang="id-ID" b="1" dirty="0"/>
          </a:p>
          <a:p>
            <a:pPr>
              <a:spcAft>
                <a:spcPts val="600"/>
              </a:spcAft>
            </a:pPr>
            <a:r>
              <a:rPr lang="id-ID" dirty="0" smtClean="0"/>
              <a:t>merupakan </a:t>
            </a:r>
            <a:r>
              <a:rPr lang="id-ID" dirty="0"/>
              <a:t>dugaan atau jawaban sementara terhadap suatu rumusan </a:t>
            </a:r>
            <a:r>
              <a:rPr lang="id-ID" dirty="0" smtClean="0"/>
              <a:t>masalah yang </a:t>
            </a:r>
            <a:r>
              <a:rPr lang="id-ID" dirty="0"/>
              <a:t>mempertanyakan mengenai </a:t>
            </a:r>
            <a:r>
              <a:rPr lang="sv-SE" dirty="0"/>
              <a:t>ada tidaknya </a:t>
            </a:r>
            <a:r>
              <a:rPr lang="id-ID" dirty="0" smtClean="0"/>
              <a:t>hubungan </a:t>
            </a:r>
            <a:r>
              <a:rPr lang="id-ID" dirty="0"/>
              <a:t>antara dua variabel </a:t>
            </a:r>
            <a:r>
              <a:rPr lang="sv-SE" dirty="0"/>
              <a:t>berbeda </a:t>
            </a:r>
            <a:r>
              <a:rPr lang="id-ID" dirty="0" smtClean="0"/>
              <a:t>di </a:t>
            </a:r>
            <a:r>
              <a:rPr lang="id-ID" dirty="0"/>
              <a:t>dalam suatu </a:t>
            </a:r>
            <a:r>
              <a:rPr lang="id-ID" dirty="0" smtClean="0"/>
              <a:t>penelitian .</a:t>
            </a:r>
            <a:endParaRPr lang="id-ID" dirty="0"/>
          </a:p>
          <a:p>
            <a:r>
              <a:rPr lang="id-ID" b="1" dirty="0"/>
              <a:t>Contoh </a:t>
            </a:r>
            <a:r>
              <a:rPr lang="id-ID" dirty="0"/>
              <a:t>: Penelitian untuk mengetahui hubungan hasil panen tembakau di daerah A dengan hasil</a:t>
            </a:r>
          </a:p>
          <a:p>
            <a:r>
              <a:rPr lang="id-ID" dirty="0"/>
              <a:t>penjualan tembakau di toko B. </a:t>
            </a:r>
            <a:endParaRPr lang="id-ID" dirty="0" smtClean="0"/>
          </a:p>
          <a:p>
            <a:r>
              <a:rPr lang="id-ID" u="sng" dirty="0" smtClean="0"/>
              <a:t>Rumusan </a:t>
            </a:r>
            <a:r>
              <a:rPr lang="id-ID" u="sng" dirty="0"/>
              <a:t>masalah </a:t>
            </a:r>
            <a:r>
              <a:rPr lang="id-ID" dirty="0" smtClean="0"/>
              <a:t>:</a:t>
            </a:r>
            <a:endParaRPr lang="id-ID" dirty="0"/>
          </a:p>
          <a:p>
            <a:r>
              <a:rPr lang="id-ID" dirty="0"/>
              <a:t>Adakah hubungan antara hasil panen tembakau di daerah A dengan hasil penjualan tembakau di toko B?</a:t>
            </a:r>
          </a:p>
          <a:p>
            <a:r>
              <a:rPr lang="id-ID" u="sng" dirty="0" smtClean="0"/>
              <a:t>Rumusan </a:t>
            </a:r>
            <a:r>
              <a:rPr lang="id-ID" u="sng" dirty="0"/>
              <a:t>hipotesis </a:t>
            </a:r>
            <a:r>
              <a:rPr lang="id-ID" dirty="0" smtClean="0"/>
              <a:t>:</a:t>
            </a:r>
            <a:endParaRPr lang="id-ID" dirty="0"/>
          </a:p>
          <a:p>
            <a:r>
              <a:rPr lang="id-ID" dirty="0"/>
              <a:t>1. Tidak ada hubungan antara hasil panen tembakau di daerah A dengan penjualan tembakau </a:t>
            </a:r>
            <a:r>
              <a:rPr lang="id-ID" dirty="0" smtClean="0"/>
              <a:t>di toko </a:t>
            </a:r>
            <a:r>
              <a:rPr lang="id-ID" dirty="0"/>
              <a:t>B.</a:t>
            </a:r>
          </a:p>
          <a:p>
            <a:pPr>
              <a:spcAft>
                <a:spcPts val="600"/>
              </a:spcAft>
            </a:pPr>
            <a:r>
              <a:rPr lang="es-ES" dirty="0" smtClean="0"/>
              <a:t>2</a:t>
            </a:r>
            <a:r>
              <a:rPr lang="id-ID" dirty="0" smtClean="0"/>
              <a:t>. </a:t>
            </a:r>
            <a:r>
              <a:rPr lang="id-ID" dirty="0"/>
              <a:t>Ada hubungan antara hasil panen tembakau di daerah A dengan hasil penjualan tembakau </a:t>
            </a:r>
            <a:r>
              <a:rPr lang="id-ID" dirty="0" smtClean="0"/>
              <a:t>di toko </a:t>
            </a:r>
            <a:r>
              <a:rPr lang="id-ID" dirty="0"/>
              <a:t>B </a:t>
            </a:r>
          </a:p>
          <a:p>
            <a:r>
              <a:rPr lang="sv-SE" b="1" dirty="0"/>
              <a:t>Jadi,</a:t>
            </a:r>
            <a:r>
              <a:rPr lang="sv-SE" dirty="0"/>
              <a:t> </a:t>
            </a:r>
            <a:r>
              <a:rPr lang="id-ID" dirty="0" smtClean="0"/>
              <a:t>hipotesis asosiatif akan menentukan </a:t>
            </a:r>
            <a:r>
              <a:rPr lang="id-ID" dirty="0"/>
              <a:t>ada tidaknya hubungan antara dua variabel yang berbeda tersebut.</a:t>
            </a:r>
          </a:p>
        </p:txBody>
      </p:sp>
    </p:spTree>
    <p:extLst>
      <p:ext uri="{BB962C8B-B14F-4D97-AF65-F5344CB8AC3E}">
        <p14:creationId xmlns:p14="http://schemas.microsoft.com/office/powerpoint/2010/main" val="4869302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47138" y="2813538"/>
            <a:ext cx="3502882" cy="707886"/>
          </a:xfrm>
          <a:prstGeom prst="rect">
            <a:avLst/>
          </a:prstGeom>
          <a:noFill/>
        </p:spPr>
        <p:txBody>
          <a:bodyPr wrap="none" rtlCol="0">
            <a:spAutoFit/>
          </a:bodyPr>
          <a:lstStyle/>
          <a:p>
            <a:r>
              <a:rPr lang="id-ID" sz="4000" dirty="0">
                <a:latin typeface="Century Gothic" panose="020B0502020202020204" pitchFamily="34" charset="0"/>
              </a:rPr>
              <a:t>TERIMA KASIH</a:t>
            </a:r>
          </a:p>
        </p:txBody>
      </p:sp>
      <p:sp>
        <p:nvSpPr>
          <p:cNvPr id="3" name="Rectangle 2"/>
          <p:cNvSpPr>
            <a:spLocks noChangeArrowheads="1"/>
          </p:cNvSpPr>
          <p:nvPr/>
        </p:nvSpPr>
        <p:spPr bwMode="auto">
          <a:xfrm>
            <a:off x="10024075" y="6553200"/>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atinLnBrk="1"/>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extLst>
      <p:ext uri="{BB962C8B-B14F-4D97-AF65-F5344CB8AC3E}">
        <p14:creationId xmlns:p14="http://schemas.microsoft.com/office/powerpoint/2010/main" val="2489286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759675" y="6553200"/>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atinLnBrk="1"/>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
        <p:nvSpPr>
          <p:cNvPr id="6" name="Rectangle 5"/>
          <p:cNvSpPr/>
          <p:nvPr/>
        </p:nvSpPr>
        <p:spPr>
          <a:xfrm>
            <a:off x="1295400" y="767107"/>
            <a:ext cx="5372100" cy="5909310"/>
          </a:xfrm>
          <a:prstGeom prst="rect">
            <a:avLst/>
          </a:prstGeom>
        </p:spPr>
        <p:txBody>
          <a:bodyPr wrap="square">
            <a:spAutoFit/>
          </a:bodyPr>
          <a:lstStyle/>
          <a:p>
            <a:r>
              <a:rPr lang="id-ID" b="1" dirty="0"/>
              <a:t>3</a:t>
            </a:r>
            <a:r>
              <a:rPr lang="id-ID" b="1" dirty="0" smtClean="0"/>
              <a:t>. </a:t>
            </a:r>
            <a:r>
              <a:rPr lang="id-ID" b="1" dirty="0"/>
              <a:t>Hipotesis </a:t>
            </a:r>
            <a:r>
              <a:rPr lang="id-ID" b="1" dirty="0" smtClean="0"/>
              <a:t>Komparatif </a:t>
            </a:r>
            <a:r>
              <a:rPr lang="id-ID" sz="1750" b="1" dirty="0" smtClean="0"/>
              <a:t>:</a:t>
            </a:r>
            <a:endParaRPr lang="id-ID" sz="1750" b="1" dirty="0"/>
          </a:p>
          <a:p>
            <a:pPr>
              <a:spcAft>
                <a:spcPts val="600"/>
              </a:spcAft>
            </a:pPr>
            <a:r>
              <a:rPr lang="id-ID" sz="1750" dirty="0" smtClean="0"/>
              <a:t>yaitu </a:t>
            </a:r>
            <a:r>
              <a:rPr lang="id-ID" sz="1750" dirty="0"/>
              <a:t>dugaan atau jawaban sementara terhadap rumusan masalah </a:t>
            </a:r>
            <a:r>
              <a:rPr lang="id-ID" sz="1750" dirty="0" smtClean="0"/>
              <a:t>yang mempertanyakan </a:t>
            </a:r>
            <a:r>
              <a:rPr lang="id-ID" sz="1750" dirty="0"/>
              <a:t>mengenai perbandingan antara dua variabel </a:t>
            </a:r>
            <a:r>
              <a:rPr lang="id-ID" sz="1750" dirty="0" smtClean="0"/>
              <a:t>yang diteliti.</a:t>
            </a:r>
            <a:endParaRPr lang="id-ID" sz="1750" dirty="0"/>
          </a:p>
          <a:p>
            <a:r>
              <a:rPr lang="id-ID" sz="1750" b="1" dirty="0"/>
              <a:t>Contoh </a:t>
            </a:r>
            <a:r>
              <a:rPr lang="id-ID" sz="1750" dirty="0"/>
              <a:t>: Penelitian tentang perbedaan hasil </a:t>
            </a:r>
            <a:r>
              <a:rPr lang="id-ID" sz="1750" dirty="0" smtClean="0"/>
              <a:t>pembelajaran </a:t>
            </a:r>
            <a:r>
              <a:rPr lang="id-ID" sz="1750" dirty="0"/>
              <a:t>dengan metode pedagogi dengan </a:t>
            </a:r>
            <a:r>
              <a:rPr lang="id-ID" sz="1750" dirty="0" smtClean="0"/>
              <a:t>metode pembelajaran </a:t>
            </a:r>
            <a:r>
              <a:rPr lang="id-ID" sz="1750" dirty="0"/>
              <a:t>konvensional </a:t>
            </a:r>
            <a:r>
              <a:rPr lang="id-ID" sz="1750" dirty="0" smtClean="0"/>
              <a:t>pada </a:t>
            </a:r>
            <a:r>
              <a:rPr lang="id-ID" sz="1750" dirty="0"/>
              <a:t>siswa </a:t>
            </a:r>
            <a:r>
              <a:rPr lang="id-ID" sz="1750" dirty="0" smtClean="0"/>
              <a:t>sekolah </a:t>
            </a:r>
            <a:r>
              <a:rPr lang="id-ID" sz="1750" dirty="0"/>
              <a:t>ABC. </a:t>
            </a:r>
            <a:endParaRPr lang="id-ID" sz="1750" dirty="0" smtClean="0"/>
          </a:p>
          <a:p>
            <a:r>
              <a:rPr lang="id-ID" sz="1750" u="sng" dirty="0" smtClean="0"/>
              <a:t>Rumusan masalah </a:t>
            </a:r>
            <a:r>
              <a:rPr lang="id-ID" sz="1750" dirty="0" smtClean="0"/>
              <a:t>:</a:t>
            </a:r>
            <a:endParaRPr lang="id-ID" sz="1750" dirty="0"/>
          </a:p>
          <a:p>
            <a:r>
              <a:rPr lang="id-ID" sz="1750" dirty="0"/>
              <a:t>Adakah perbedaan antara hasil pembelajaran dengan menggunakan metode pembelajaran pedagogi</a:t>
            </a:r>
          </a:p>
          <a:p>
            <a:r>
              <a:rPr lang="id-ID" sz="1750" dirty="0"/>
              <a:t>dengan metode pembelajaran konvensional </a:t>
            </a:r>
            <a:r>
              <a:rPr lang="id-ID" sz="1750" dirty="0" smtClean="0"/>
              <a:t>pada siswa sekolah </a:t>
            </a:r>
            <a:r>
              <a:rPr lang="id-ID" sz="1750" dirty="0"/>
              <a:t>ABC?</a:t>
            </a:r>
          </a:p>
          <a:p>
            <a:r>
              <a:rPr lang="id-ID" sz="1750" u="sng" dirty="0"/>
              <a:t>Rumusan hipotesis </a:t>
            </a:r>
            <a:r>
              <a:rPr lang="id-ID" sz="1750" dirty="0"/>
              <a:t>:</a:t>
            </a:r>
          </a:p>
          <a:p>
            <a:r>
              <a:rPr lang="id-ID" sz="1750" dirty="0" smtClean="0"/>
              <a:t>1</a:t>
            </a:r>
            <a:r>
              <a:rPr lang="id-ID" sz="1750" dirty="0"/>
              <a:t>. Tidak ada perbedaan hasil belajar antara metode pembelajaran pedagogi dengan </a:t>
            </a:r>
            <a:r>
              <a:rPr lang="id-ID" sz="1750" dirty="0" smtClean="0"/>
              <a:t>metode pembelajaran </a:t>
            </a:r>
            <a:r>
              <a:rPr lang="id-ID" sz="1750" dirty="0"/>
              <a:t>konvensional untuk siswa </a:t>
            </a:r>
            <a:r>
              <a:rPr lang="id-ID" sz="1750" dirty="0" smtClean="0"/>
              <a:t>di </a:t>
            </a:r>
            <a:r>
              <a:rPr lang="id-ID" sz="1750" dirty="0"/>
              <a:t>sekolah ABC</a:t>
            </a:r>
          </a:p>
          <a:p>
            <a:pPr>
              <a:spcAft>
                <a:spcPts val="600"/>
              </a:spcAft>
            </a:pPr>
            <a:r>
              <a:rPr lang="id-ID" sz="1750" dirty="0"/>
              <a:t>2. Ada perbedaan hasil belajar antara metode pembelajaran pedagogi dengan </a:t>
            </a:r>
            <a:r>
              <a:rPr lang="id-ID" sz="1750" dirty="0" smtClean="0"/>
              <a:t>metode pembelajaran </a:t>
            </a:r>
            <a:r>
              <a:rPr lang="id-ID" sz="1750" dirty="0"/>
              <a:t>konvensional untuk siswa </a:t>
            </a:r>
            <a:r>
              <a:rPr lang="id-ID" sz="1750" dirty="0" smtClean="0"/>
              <a:t>di </a:t>
            </a:r>
            <a:r>
              <a:rPr lang="id-ID" sz="1750" dirty="0"/>
              <a:t>sekolah ABC.</a:t>
            </a:r>
          </a:p>
          <a:p>
            <a:r>
              <a:rPr lang="id-ID" sz="1750" dirty="0" smtClean="0"/>
              <a:t>Jadi </a:t>
            </a:r>
            <a:r>
              <a:rPr lang="id-ID" sz="1750" dirty="0"/>
              <a:t>hipotesis komparatif, akan menentukan ada </a:t>
            </a:r>
            <a:r>
              <a:rPr lang="id-ID" sz="1750" dirty="0" smtClean="0"/>
              <a:t>tidaknya perbedaan </a:t>
            </a:r>
            <a:r>
              <a:rPr lang="id-ID" sz="1750" dirty="0"/>
              <a:t>antara dua </a:t>
            </a:r>
            <a:r>
              <a:rPr lang="id-ID" sz="1750" dirty="0" smtClean="0"/>
              <a:t>variabel terstbut.</a:t>
            </a:r>
            <a:r>
              <a:rPr lang="id-ID" sz="1600" dirty="0"/>
              <a:t> </a:t>
            </a:r>
            <a:endParaRPr lang="id-ID" sz="1750" dirty="0"/>
          </a:p>
        </p:txBody>
      </p:sp>
      <p:sp>
        <p:nvSpPr>
          <p:cNvPr id="8" name="TextBox 7"/>
          <p:cNvSpPr txBox="1"/>
          <p:nvPr/>
        </p:nvSpPr>
        <p:spPr>
          <a:xfrm>
            <a:off x="2725615" y="110021"/>
            <a:ext cx="5740674" cy="707886"/>
          </a:xfrm>
          <a:prstGeom prst="rect">
            <a:avLst/>
          </a:prstGeom>
          <a:noFill/>
        </p:spPr>
        <p:txBody>
          <a:bodyPr wrap="none" rtlCol="0">
            <a:spAutoFit/>
          </a:bodyPr>
          <a:lstStyle/>
          <a:p>
            <a:r>
              <a:rPr lang="id-ID" sz="4000" b="1" dirty="0" smtClean="0">
                <a:latin typeface="Century Gothic" panose="020B0502020202020204" pitchFamily="34" charset="0"/>
              </a:rPr>
              <a:t>Jenis Hipotesis Statistik</a:t>
            </a:r>
            <a:endParaRPr lang="id-ID" sz="4000" b="1" dirty="0">
              <a:latin typeface="Century Gothic" panose="020B0502020202020204" pitchFamily="34" charset="0"/>
            </a:endParaRPr>
          </a:p>
        </p:txBody>
      </p:sp>
      <p:sp>
        <p:nvSpPr>
          <p:cNvPr id="9" name="Rectangle 8"/>
          <p:cNvSpPr/>
          <p:nvPr/>
        </p:nvSpPr>
        <p:spPr>
          <a:xfrm>
            <a:off x="6718300" y="770047"/>
            <a:ext cx="5499100" cy="5432256"/>
          </a:xfrm>
          <a:prstGeom prst="rect">
            <a:avLst/>
          </a:prstGeom>
        </p:spPr>
        <p:txBody>
          <a:bodyPr wrap="square">
            <a:spAutoFit/>
          </a:bodyPr>
          <a:lstStyle/>
          <a:p>
            <a:r>
              <a:rPr lang="id-ID" b="1" dirty="0"/>
              <a:t>4. Hipotesis </a:t>
            </a:r>
            <a:r>
              <a:rPr lang="id-ID" b="1" dirty="0" smtClean="0"/>
              <a:t>Kausal :</a:t>
            </a:r>
            <a:endParaRPr lang="id-ID" b="1" dirty="0"/>
          </a:p>
          <a:p>
            <a:r>
              <a:rPr lang="id-ID" dirty="0" smtClean="0"/>
              <a:t>merupakan </a:t>
            </a:r>
            <a:r>
              <a:rPr lang="id-ID" dirty="0"/>
              <a:t>dugaan atau jawaban sementara dari rumusan masalah penelitian </a:t>
            </a:r>
            <a:r>
              <a:rPr lang="id-ID" dirty="0" smtClean="0"/>
              <a:t>yang mempertanyakan </a:t>
            </a:r>
            <a:r>
              <a:rPr lang="id-ID" dirty="0"/>
              <a:t>mengenai pengaruh faktor prediktor dengan variabel respon.</a:t>
            </a:r>
          </a:p>
          <a:p>
            <a:r>
              <a:rPr lang="id-ID" b="1" dirty="0"/>
              <a:t>Contoh :</a:t>
            </a:r>
            <a:r>
              <a:rPr lang="id-ID" dirty="0"/>
              <a:t> Penelitian untuk mengetahui ada tidaknya pengaruh dari KB Hormonal terhadap kejadian</a:t>
            </a:r>
          </a:p>
          <a:p>
            <a:r>
              <a:rPr lang="id-ID" dirty="0"/>
              <a:t>kanker rahim di kalangan wanita.</a:t>
            </a:r>
          </a:p>
          <a:p>
            <a:r>
              <a:rPr lang="id-ID" u="sng" dirty="0"/>
              <a:t>Rumusan </a:t>
            </a:r>
            <a:r>
              <a:rPr lang="id-ID" u="sng" dirty="0" smtClean="0"/>
              <a:t>masalah </a:t>
            </a:r>
            <a:r>
              <a:rPr lang="id-ID" dirty="0" smtClean="0"/>
              <a:t>:</a:t>
            </a:r>
            <a:endParaRPr lang="id-ID" dirty="0"/>
          </a:p>
          <a:p>
            <a:r>
              <a:rPr lang="id-ID" dirty="0" smtClean="0"/>
              <a:t>Adakah </a:t>
            </a:r>
            <a:r>
              <a:rPr lang="id-ID" dirty="0"/>
              <a:t>pengaruh </a:t>
            </a:r>
            <a:r>
              <a:rPr lang="id-ID" dirty="0" smtClean="0"/>
              <a:t>penggunaan </a:t>
            </a:r>
            <a:r>
              <a:rPr lang="id-ID" dirty="0"/>
              <a:t>KB Hormonal dengan kejadian kanker rahim pada wanita</a:t>
            </a:r>
            <a:r>
              <a:rPr lang="id-ID" dirty="0" smtClean="0"/>
              <a:t>?</a:t>
            </a:r>
          </a:p>
          <a:p>
            <a:r>
              <a:rPr lang="id-ID" u="sng" dirty="0"/>
              <a:t>Rumusan hipotesis </a:t>
            </a:r>
            <a:r>
              <a:rPr lang="id-ID" dirty="0"/>
              <a:t>:</a:t>
            </a:r>
          </a:p>
          <a:p>
            <a:r>
              <a:rPr lang="id-ID" dirty="0" smtClean="0"/>
              <a:t>1. Tidak ada pengaruh </a:t>
            </a:r>
            <a:r>
              <a:rPr lang="id-ID" dirty="0"/>
              <a:t>penggunaan KB Hormonal dengan kejadian kanker rahim </a:t>
            </a:r>
            <a:r>
              <a:rPr lang="id-ID" dirty="0" smtClean="0"/>
              <a:t>pada wanita</a:t>
            </a:r>
            <a:r>
              <a:rPr lang="id-ID" dirty="0"/>
              <a:t>.</a:t>
            </a:r>
          </a:p>
          <a:p>
            <a:pPr>
              <a:spcAft>
                <a:spcPts val="600"/>
              </a:spcAft>
            </a:pPr>
            <a:r>
              <a:rPr lang="id-ID" dirty="0"/>
              <a:t>2. Ada pengaruh </a:t>
            </a:r>
            <a:r>
              <a:rPr lang="id-ID" dirty="0" smtClean="0"/>
              <a:t>penggunaan </a:t>
            </a:r>
            <a:r>
              <a:rPr lang="id-ID" dirty="0"/>
              <a:t>KB Hormonal dengan kejadian kanker rahim pada wanita.</a:t>
            </a:r>
          </a:p>
          <a:p>
            <a:r>
              <a:rPr lang="id-ID" dirty="0"/>
              <a:t>Jadi, </a:t>
            </a:r>
            <a:r>
              <a:rPr lang="id-ID" dirty="0" smtClean="0"/>
              <a:t>hipotesis </a:t>
            </a:r>
            <a:r>
              <a:rPr lang="id-ID" dirty="0"/>
              <a:t>kausal. Sebab menunjukan ada </a:t>
            </a:r>
            <a:r>
              <a:rPr lang="id-ID" dirty="0" smtClean="0"/>
              <a:t>atau tidaknya pengaruh dari </a:t>
            </a:r>
            <a:r>
              <a:rPr lang="id-ID" dirty="0"/>
              <a:t>satu </a:t>
            </a:r>
            <a:r>
              <a:rPr lang="id-ID" dirty="0" smtClean="0"/>
              <a:t>variabel ke variabel lain dalam </a:t>
            </a:r>
            <a:r>
              <a:rPr lang="id-ID" dirty="0"/>
              <a:t>penelitian.</a:t>
            </a:r>
          </a:p>
        </p:txBody>
      </p:sp>
    </p:spTree>
    <p:extLst>
      <p:ext uri="{BB962C8B-B14F-4D97-AF65-F5344CB8AC3E}">
        <p14:creationId xmlns:p14="http://schemas.microsoft.com/office/powerpoint/2010/main" val="418415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xmlns="" id="{E9038F0F-F23E-4FBA-A594-2D68DFF872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3347" y="170685"/>
            <a:ext cx="9131639" cy="6310912"/>
          </a:xfrm>
          <a:prstGeom prst="rect">
            <a:avLst/>
          </a:prstGeom>
        </p:spPr>
      </p:pic>
      <p:sp>
        <p:nvSpPr>
          <p:cNvPr id="4" name="Rectangle 3"/>
          <p:cNvSpPr>
            <a:spLocks noChangeArrowheads="1"/>
          </p:cNvSpPr>
          <p:nvPr/>
        </p:nvSpPr>
        <p:spPr bwMode="auto">
          <a:xfrm>
            <a:off x="10024075" y="6553200"/>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atinLnBrk="1"/>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extLst>
      <p:ext uri="{BB962C8B-B14F-4D97-AF65-F5344CB8AC3E}">
        <p14:creationId xmlns:p14="http://schemas.microsoft.com/office/powerpoint/2010/main" val="3087990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0024075" y="6553200"/>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atinLnBrk="1"/>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pic>
        <p:nvPicPr>
          <p:cNvPr id="5" name="Content Placeholder 3">
            <a:extLst>
              <a:ext uri="{FF2B5EF4-FFF2-40B4-BE49-F238E27FC236}">
                <a16:creationId xmlns:lc="http://schemas.openxmlformats.org/drawingml/2006/lockedCanvas" xmlns:a16="http://schemas.microsoft.com/office/drawing/2014/main" xmlns="" id="{2295D5A1-BC87-484B-8201-2E82201DC439}"/>
              </a:ext>
            </a:extLst>
          </p:cNvPr>
          <p:cNvPicPr/>
          <p:nvPr/>
        </p:nvPicPr>
        <p:blipFill rotWithShape="1">
          <a:blip r:embed="rId2">
            <a:extLst>
              <a:ext uri="{28A0092B-C50C-407E-A947-70E740481C1C}">
                <a14:useLocalDpi xmlns:a14="http://schemas.microsoft.com/office/drawing/2010/main" val="0"/>
              </a:ext>
            </a:extLst>
          </a:blip>
          <a:srcRect l="5361" t="14288" r="6860" b="1781"/>
          <a:stretch/>
        </p:blipFill>
        <p:spPr bwMode="auto">
          <a:xfrm>
            <a:off x="6854825" y="1670040"/>
            <a:ext cx="5235575" cy="3372386"/>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1358901" y="1657340"/>
            <a:ext cx="5495924" cy="3600986"/>
          </a:xfrm>
          <a:prstGeom prst="rect">
            <a:avLst/>
          </a:prstGeom>
        </p:spPr>
        <p:txBody>
          <a:bodyPr wrap="square">
            <a:spAutoFit/>
          </a:bodyPr>
          <a:lstStyle/>
          <a:p>
            <a:r>
              <a:rPr lang="id-ID" sz="1900" dirty="0"/>
              <a:t>Pengambilan keputusan (kesimpulan) menerima atau menolak </a:t>
            </a:r>
            <a:r>
              <a:rPr lang="id-ID" sz="1900" dirty="0" smtClean="0"/>
              <a:t>hipotesis mempunyai </a:t>
            </a:r>
            <a:r>
              <a:rPr lang="id-ID" sz="1900" dirty="0"/>
              <a:t>risiko salah, karena kebenaran keputusan (kesimpulan) tersebut ditentukan oleh </a:t>
            </a:r>
            <a:r>
              <a:rPr lang="id-ID" sz="1900" dirty="0" smtClean="0"/>
              <a:t>tingkat kepercayaan</a:t>
            </a:r>
            <a:r>
              <a:rPr lang="id-ID" sz="1900" dirty="0"/>
              <a:t>, sehingga ada peluang salah sebesar </a:t>
            </a:r>
            <a:r>
              <a:rPr lang="el-GR" sz="1900" dirty="0"/>
              <a:t>α, </a:t>
            </a:r>
            <a:r>
              <a:rPr lang="id-ID" sz="1900" dirty="0"/>
              <a:t>dimana besarnya </a:t>
            </a:r>
            <a:r>
              <a:rPr lang="el-GR" sz="1900" dirty="0"/>
              <a:t>α </a:t>
            </a:r>
            <a:r>
              <a:rPr lang="id-ID" sz="1900" dirty="0"/>
              <a:t>tergantung dari </a:t>
            </a:r>
            <a:r>
              <a:rPr lang="id-ID" sz="1900" dirty="0" smtClean="0"/>
              <a:t>tingkat kepercayaan yang </a:t>
            </a:r>
            <a:r>
              <a:rPr lang="id-ID" sz="1900" dirty="0" smtClean="0"/>
              <a:t>digunakan dan </a:t>
            </a:r>
            <a:r>
              <a:rPr lang="id-ID" sz="1900" dirty="0"/>
              <a:t>tingkat </a:t>
            </a:r>
            <a:r>
              <a:rPr lang="id-ID" sz="1900" dirty="0" smtClean="0"/>
              <a:t>kepercayaan (confidence level) </a:t>
            </a:r>
            <a:r>
              <a:rPr lang="id-ID" sz="1900" dirty="0"/>
              <a:t>= 1 – </a:t>
            </a:r>
            <a:r>
              <a:rPr lang="el-GR" sz="1900" dirty="0" smtClean="0"/>
              <a:t>α</a:t>
            </a:r>
            <a:r>
              <a:rPr lang="id-ID" sz="1900" dirty="0" smtClean="0"/>
              <a:t>. </a:t>
            </a:r>
          </a:p>
          <a:p>
            <a:r>
              <a:rPr lang="id-ID" sz="1900" dirty="0" smtClean="0"/>
              <a:t>Kesalahan secara teknis penarikan </a:t>
            </a:r>
            <a:r>
              <a:rPr lang="id-ID" sz="1900" dirty="0"/>
              <a:t>kesimpulan dalam pengujian hipotesis dapat terjadi, sehingga Penolakan atau </a:t>
            </a:r>
            <a:r>
              <a:rPr lang="id-ID" sz="1900" dirty="0" smtClean="0"/>
              <a:t>Penerimaan Hipotesis </a:t>
            </a:r>
            <a:r>
              <a:rPr lang="id-ID" sz="1900" dirty="0"/>
              <a:t>dapat membawa kita pada 2 jenis kesalahan (kesalahan= error = </a:t>
            </a:r>
            <a:r>
              <a:rPr lang="id-ID" sz="1900" dirty="0" smtClean="0"/>
              <a:t>galat).</a:t>
            </a:r>
            <a:endParaRPr lang="id-ID" sz="1900" dirty="0"/>
          </a:p>
        </p:txBody>
      </p:sp>
      <p:sp>
        <p:nvSpPr>
          <p:cNvPr id="7" name="TextBox 6"/>
          <p:cNvSpPr txBox="1"/>
          <p:nvPr/>
        </p:nvSpPr>
        <p:spPr>
          <a:xfrm>
            <a:off x="2319215" y="427521"/>
            <a:ext cx="8824852" cy="707886"/>
          </a:xfrm>
          <a:prstGeom prst="rect">
            <a:avLst/>
          </a:prstGeom>
          <a:noFill/>
        </p:spPr>
        <p:txBody>
          <a:bodyPr wrap="none" rtlCol="0">
            <a:spAutoFit/>
          </a:bodyPr>
          <a:lstStyle/>
          <a:p>
            <a:r>
              <a:rPr lang="id-ID" sz="4000" b="1" dirty="0" smtClean="0">
                <a:latin typeface="Century Gothic" panose="020B0502020202020204" pitchFamily="34" charset="0"/>
              </a:rPr>
              <a:t>Jenis Kesalahan/Kekeliruan/Galat</a:t>
            </a:r>
            <a:endParaRPr lang="id-ID" sz="4000" b="1" dirty="0">
              <a:latin typeface="Century Gothic" panose="020B0502020202020204" pitchFamily="34" charset="0"/>
            </a:endParaRPr>
          </a:p>
        </p:txBody>
      </p:sp>
      <p:sp>
        <p:nvSpPr>
          <p:cNvPr id="2" name="Rectangle 1"/>
          <p:cNvSpPr/>
          <p:nvPr/>
        </p:nvSpPr>
        <p:spPr>
          <a:xfrm>
            <a:off x="2255714" y="5321975"/>
            <a:ext cx="9910885" cy="1200329"/>
          </a:xfrm>
          <a:prstGeom prst="rect">
            <a:avLst/>
          </a:prstGeom>
        </p:spPr>
        <p:txBody>
          <a:bodyPr wrap="square">
            <a:spAutoFit/>
          </a:bodyPr>
          <a:lstStyle/>
          <a:p>
            <a:r>
              <a:rPr lang="id-ID" b="1" dirty="0"/>
              <a:t>Galat Jenis 1. </a:t>
            </a:r>
            <a:r>
              <a:rPr lang="id-ID" dirty="0"/>
              <a:t>Galat jenis 1, terjadi karena Penolakan Hipotesis nol (H0) yang benar </a:t>
            </a:r>
            <a:endParaRPr lang="id-ID" dirty="0" smtClean="0"/>
          </a:p>
          <a:p>
            <a:r>
              <a:rPr lang="id-ID" dirty="0" smtClean="0"/>
              <a:t>Galat </a:t>
            </a:r>
            <a:r>
              <a:rPr lang="id-ID" dirty="0"/>
              <a:t>Jenis </a:t>
            </a:r>
            <a:r>
              <a:rPr lang="id-ID" dirty="0" smtClean="0"/>
              <a:t>1 dinotasikan </a:t>
            </a:r>
            <a:r>
              <a:rPr lang="id-ID" dirty="0"/>
              <a:t>sebagai </a:t>
            </a:r>
            <a:r>
              <a:rPr lang="el-GR" dirty="0"/>
              <a:t>α</a:t>
            </a:r>
            <a:r>
              <a:rPr lang="id-ID" dirty="0" smtClean="0"/>
              <a:t>, </a:t>
            </a:r>
            <a:r>
              <a:rPr lang="el-GR" dirty="0"/>
              <a:t>α</a:t>
            </a:r>
            <a:r>
              <a:rPr lang="id-ID" dirty="0" smtClean="0"/>
              <a:t> </a:t>
            </a:r>
            <a:r>
              <a:rPr lang="id-ID" dirty="0"/>
              <a:t>juga disebut (merupakan) taraf nyata uji</a:t>
            </a:r>
          </a:p>
          <a:p>
            <a:r>
              <a:rPr lang="id-ID" b="1" dirty="0"/>
              <a:t>Galat Jenis 2</a:t>
            </a:r>
            <a:r>
              <a:rPr lang="id-ID" dirty="0"/>
              <a:t>, Galat jenis 2, terjadi karena Penerimaan Hipotesis nol (H0) yang salah </a:t>
            </a:r>
            <a:endParaRPr lang="id-ID" dirty="0" smtClean="0"/>
          </a:p>
          <a:p>
            <a:r>
              <a:rPr lang="id-ID" dirty="0" smtClean="0"/>
              <a:t>Galat </a:t>
            </a:r>
            <a:r>
              <a:rPr lang="id-ID" dirty="0"/>
              <a:t>Jenis </a:t>
            </a:r>
            <a:r>
              <a:rPr lang="id-ID" dirty="0" smtClean="0"/>
              <a:t>2 dinotasikan </a:t>
            </a:r>
            <a:r>
              <a:rPr lang="id-ID" dirty="0"/>
              <a:t>sebagai </a:t>
            </a:r>
            <a:r>
              <a:rPr lang="id-ID" dirty="0" smtClean="0">
                <a:latin typeface="Symbol"/>
              </a:rPr>
              <a:t></a:t>
            </a:r>
            <a:endParaRPr lang="id-ID" dirty="0"/>
          </a:p>
        </p:txBody>
      </p:sp>
    </p:spTree>
    <p:extLst>
      <p:ext uri="{BB962C8B-B14F-4D97-AF65-F5344CB8AC3E}">
        <p14:creationId xmlns:p14="http://schemas.microsoft.com/office/powerpoint/2010/main" val="2856597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xmlns="" id="{B9B2FA80-B110-4B60-8B8A-F4CA30F21B1D}"/>
              </a:ext>
            </a:extLst>
          </p:cNvPr>
          <p:cNvPicPr>
            <a:picLocks noChangeAspect="1"/>
          </p:cNvPicPr>
          <p:nvPr/>
        </p:nvPicPr>
        <p:blipFill rotWithShape="1">
          <a:blip r:embed="rId2">
            <a:extLst>
              <a:ext uri="{28A0092B-C50C-407E-A947-70E740481C1C}">
                <a14:useLocalDpi xmlns:a14="http://schemas.microsoft.com/office/drawing/2010/main" val="0"/>
              </a:ext>
            </a:extLst>
          </a:blip>
          <a:srcRect t="3875"/>
          <a:stretch/>
        </p:blipFill>
        <p:spPr>
          <a:xfrm>
            <a:off x="2082800" y="152400"/>
            <a:ext cx="9560560" cy="6426940"/>
          </a:xfrm>
          <a:prstGeom prst="rect">
            <a:avLst/>
          </a:prstGeom>
        </p:spPr>
      </p:pic>
      <p:sp>
        <p:nvSpPr>
          <p:cNvPr id="3" name="Rectangle 2"/>
          <p:cNvSpPr>
            <a:spLocks noChangeArrowheads="1"/>
          </p:cNvSpPr>
          <p:nvPr/>
        </p:nvSpPr>
        <p:spPr bwMode="auto">
          <a:xfrm>
            <a:off x="10024075" y="6553200"/>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atinLnBrk="1"/>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extLst>
      <p:ext uri="{BB962C8B-B14F-4D97-AF65-F5344CB8AC3E}">
        <p14:creationId xmlns:p14="http://schemas.microsoft.com/office/powerpoint/2010/main" val="3542079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a:extLst>
              <a:ext uri="{FF2B5EF4-FFF2-40B4-BE49-F238E27FC236}">
                <a16:creationId xmlns:a16="http://schemas.microsoft.com/office/drawing/2014/main" xmlns="" id="{159C8668-C881-4726-A406-31921A35F4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8182" y="116632"/>
            <a:ext cx="8930223" cy="6364965"/>
          </a:xfrm>
          <a:prstGeom prst="rect">
            <a:avLst/>
          </a:prstGeom>
        </p:spPr>
      </p:pic>
      <p:sp>
        <p:nvSpPr>
          <p:cNvPr id="4" name="Rectangle 3"/>
          <p:cNvSpPr>
            <a:spLocks noChangeArrowheads="1"/>
          </p:cNvSpPr>
          <p:nvPr/>
        </p:nvSpPr>
        <p:spPr bwMode="auto">
          <a:xfrm>
            <a:off x="10024075" y="6553200"/>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atinLnBrk="1"/>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extLst>
      <p:ext uri="{BB962C8B-B14F-4D97-AF65-F5344CB8AC3E}">
        <p14:creationId xmlns:p14="http://schemas.microsoft.com/office/powerpoint/2010/main" val="42846715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2876</TotalTime>
  <Words>2156</Words>
  <Application>Microsoft Office PowerPoint</Application>
  <PresentationFormat>Custom</PresentationFormat>
  <Paragraphs>476</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Parallax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Bida Sari</dc:creator>
  <cp:lastModifiedBy>USER</cp:lastModifiedBy>
  <cp:revision>128</cp:revision>
  <dcterms:created xsi:type="dcterms:W3CDTF">2020-04-05T14:36:35Z</dcterms:created>
  <dcterms:modified xsi:type="dcterms:W3CDTF">2025-12-12T01:08:16Z</dcterms:modified>
</cp:coreProperties>
</file>